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1"/>
  </p:notesMasterIdLst>
  <p:sldIdLst>
    <p:sldId id="363" r:id="rId4"/>
    <p:sldId id="280" r:id="rId5"/>
    <p:sldId id="281" r:id="rId6"/>
    <p:sldId id="373" r:id="rId7"/>
    <p:sldId id="397" r:id="rId8"/>
    <p:sldId id="396" r:id="rId9"/>
    <p:sldId id="283" r:id="rId10"/>
    <p:sldId id="284" r:id="rId11"/>
    <p:sldId id="264" r:id="rId12"/>
    <p:sldId id="327" r:id="rId13"/>
    <p:sldId id="364" r:id="rId14"/>
    <p:sldId id="398" r:id="rId15"/>
    <p:sldId id="273" r:id="rId16"/>
    <p:sldId id="400" r:id="rId17"/>
    <p:sldId id="376" r:id="rId18"/>
    <p:sldId id="328" r:id="rId19"/>
    <p:sldId id="377" r:id="rId20"/>
    <p:sldId id="335" r:id="rId21"/>
    <p:sldId id="343" r:id="rId22"/>
    <p:sldId id="329" r:id="rId23"/>
    <p:sldId id="347" r:id="rId24"/>
    <p:sldId id="366" r:id="rId25"/>
    <p:sldId id="379" r:id="rId26"/>
    <p:sldId id="380" r:id="rId27"/>
    <p:sldId id="375" r:id="rId28"/>
    <p:sldId id="382" r:id="rId29"/>
    <p:sldId id="3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4DB9E-0611-4F28-BE5A-9E80B688D3FD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08D0-8803-40C0-AC7D-4D969B625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4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545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7508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CC4CAB-7272-458E-AE56-534996F819A1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7269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3642C-40E5-42C1-AE55-59430491AAE7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363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E6BEF-FE80-42DF-82D1-36B8443647C1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4493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F60A6-D842-4A25-807D-0CE682611DEC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1806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28F6D-8DC2-4787-9DA3-782059B9F5E0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1271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2E5C6-3776-4B88-A20D-BCA24BDC06B1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313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C3CFE-E812-4169-AA7E-72D22F5D35BF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6912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A1011-9F4D-4264-BBEB-81284B905E8C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354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4C259-A88D-4830-B43A-E92D41989788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304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F5958C-F2F4-417C-BC70-79F4FB24F0D3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1645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1617FC-7955-4EC4-847B-5AE9545EB561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331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B09707-5CC1-49FA-A604-2EA076E5B05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1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FC9073-75B1-44D4-AE33-008F2A42C2FD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0667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130A7-5771-4882-955F-3D34400C839A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690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4DEBE8-01FD-42C5-87F9-C33ADAA48B67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36883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4724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6806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6814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9927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3890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9292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38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B289F-B57A-4B10-A22B-45EC7FCDC7A4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3903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94078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766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0623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167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FBC70D-752E-4609-97E1-6498B9846022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911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A8F632-7BFD-40BF-8ACC-D1A03AA82E76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397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8967E-D250-4026-B847-9E0E81269A7D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810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15326-ADD3-4279-9907-09CF07CF11BA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96097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E21C5-42F0-49E4-8FEC-3D3D7C0D46D9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206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9C5F8-7544-4F43-BE5F-AB97CED5B810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679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8B1BE11-1ED2-4E25-B6AC-6B0C7A2D257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D694FCC-03F5-4231-8B40-78CAF90E87E7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1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10/12/2014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8880"/>
            <a:ext cx="8208912" cy="1143000"/>
          </a:xfrm>
        </p:spPr>
        <p:txBody>
          <a:bodyPr/>
          <a:lstStyle/>
          <a:p>
            <a:pPr algn="ctr"/>
            <a:r>
              <a:rPr lang="en-US" dirty="0"/>
              <a:t>Software standards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03BC7D-0064-4698-A04D-D8947266DAB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32039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9001 and quality management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B2C1EE4B-812D-4397-8C30-B6E076D6935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24.6 IS0-9001 Q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844824"/>
            <a:ext cx="7344816" cy="4398093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492896"/>
            <a:ext cx="8208912" cy="1143000"/>
          </a:xfrm>
        </p:spPr>
        <p:txBody>
          <a:bodyPr/>
          <a:lstStyle/>
          <a:p>
            <a:pPr algn="ctr"/>
            <a:r>
              <a:rPr lang="en-US" dirty="0"/>
              <a:t>Reviews and inspections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0D61688E-203A-4402-9774-AC6DF9C8E7F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7452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 and inspections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assurance activities</a:t>
            </a:r>
          </a:p>
          <a:p>
            <a:r>
              <a:rPr lang="en-GB" dirty="0"/>
              <a:t>Check for quality of the delivered product</a:t>
            </a:r>
          </a:p>
          <a:p>
            <a:r>
              <a:rPr lang="en-GB" dirty="0"/>
              <a:t>Involves following activities:</a:t>
            </a:r>
          </a:p>
          <a:p>
            <a:pPr lvl="1"/>
            <a:r>
              <a:rPr lang="en-GB" dirty="0"/>
              <a:t>Checking software</a:t>
            </a:r>
          </a:p>
          <a:p>
            <a:pPr lvl="1"/>
            <a:r>
              <a:rPr lang="en-GB" dirty="0"/>
              <a:t>Checking documentation</a:t>
            </a:r>
          </a:p>
          <a:p>
            <a:pPr lvl="1"/>
            <a:r>
              <a:rPr lang="en-GB" dirty="0"/>
              <a:t>Checking the development process</a:t>
            </a:r>
          </a:p>
          <a:p>
            <a:pPr lvl="1"/>
            <a:r>
              <a:rPr lang="en-GB" dirty="0"/>
              <a:t>Identifying defects</a:t>
            </a:r>
          </a:p>
          <a:p>
            <a:pPr lvl="1"/>
            <a:r>
              <a:rPr lang="en-GB" dirty="0"/>
              <a:t>Checking for the non-conformance with any standard.</a:t>
            </a:r>
          </a:p>
          <a:p>
            <a:r>
              <a:rPr lang="en-GB" dirty="0"/>
              <a:t>They are performed side by side with software verification &amp; validation.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8DE1B083-A4AD-4615-8EC5-ADE48E11236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8073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Reviews and inspections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During review process:</a:t>
            </a:r>
          </a:p>
          <a:p>
            <a:pPr lvl="1" algn="just"/>
            <a:r>
              <a:rPr lang="en-GB" dirty="0"/>
              <a:t>A </a:t>
            </a:r>
            <a:r>
              <a:rPr lang="en-GB" i="1" u="sng" dirty="0"/>
              <a:t>group examines a process or system</a:t>
            </a:r>
            <a:r>
              <a:rPr lang="en-GB" i="1" dirty="0"/>
              <a:t> </a:t>
            </a:r>
            <a:r>
              <a:rPr lang="en-GB" dirty="0"/>
              <a:t>and its documentation </a:t>
            </a:r>
            <a:r>
              <a:rPr lang="en-GB" u="sng" dirty="0"/>
              <a:t>to </a:t>
            </a:r>
            <a:r>
              <a:rPr lang="en-GB" i="1" u="sng" dirty="0"/>
              <a:t>find potential problems</a:t>
            </a:r>
            <a:r>
              <a:rPr lang="en-GB" i="1" dirty="0"/>
              <a:t>.</a:t>
            </a:r>
          </a:p>
          <a:p>
            <a:pPr lvl="1" algn="just"/>
            <a:r>
              <a:rPr lang="en-GB" i="1" u="sng" dirty="0"/>
              <a:t>Inform about the level of quality achieved</a:t>
            </a:r>
            <a:r>
              <a:rPr lang="en-GB" dirty="0"/>
              <a:t> in designing a software. </a:t>
            </a:r>
          </a:p>
          <a:p>
            <a:pPr lvl="1" algn="just"/>
            <a:r>
              <a:rPr lang="en-GB" dirty="0"/>
              <a:t>After that, </a:t>
            </a:r>
            <a:r>
              <a:rPr lang="en-GB" i="1" u="sng" dirty="0"/>
              <a:t>project mangers can revise decisions and try to satisfy the comments of the review committee.</a:t>
            </a:r>
          </a:p>
          <a:p>
            <a:pPr algn="just"/>
            <a:r>
              <a:rPr lang="en-GB" dirty="0"/>
              <a:t>Review process assess:</a:t>
            </a:r>
          </a:p>
          <a:p>
            <a:pPr lvl="1" algn="just"/>
            <a:r>
              <a:rPr lang="en-GB" b="1" dirty="0"/>
              <a:t>Documents developed in SDLC</a:t>
            </a:r>
            <a:r>
              <a:rPr lang="en-GB" dirty="0"/>
              <a:t> like specifications, design, code, process models, test plans, process standards and user manuals.</a:t>
            </a:r>
          </a:p>
          <a:p>
            <a:pPr lvl="1" algn="just"/>
            <a:r>
              <a:rPr lang="en-GB" b="1" dirty="0"/>
              <a:t>checks for consistency, completeness of code and conformance to standards.</a:t>
            </a:r>
          </a:p>
          <a:p>
            <a:pPr lvl="1" algn="just"/>
            <a:r>
              <a:rPr lang="en-GB" b="1" dirty="0"/>
              <a:t>check for defects and give suggestions to the product author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0AA248B-FC7F-41D6-94C5-F37801FF533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Reviews and inspections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3718"/>
            <a:ext cx="10972800" cy="4525963"/>
          </a:xfrm>
        </p:spPr>
        <p:txBody>
          <a:bodyPr/>
          <a:lstStyle/>
          <a:p>
            <a:r>
              <a:rPr lang="en-GB" dirty="0"/>
              <a:t>Purpose of reviews is to  </a:t>
            </a:r>
            <a:r>
              <a:rPr lang="en-GB" u="sng" dirty="0"/>
              <a:t>create a quality product</a:t>
            </a:r>
          </a:p>
          <a:p>
            <a:r>
              <a:rPr lang="en-GB" dirty="0"/>
              <a:t>Types of review: </a:t>
            </a:r>
          </a:p>
          <a:p>
            <a:pPr lvl="1"/>
            <a:r>
              <a:rPr lang="en-GB" u="sng" dirty="0"/>
              <a:t>Quality reviews </a:t>
            </a:r>
            <a:r>
              <a:rPr lang="en-GB" dirty="0"/>
              <a:t>(to check the software product quality).</a:t>
            </a:r>
          </a:p>
          <a:p>
            <a:pPr lvl="1"/>
            <a:r>
              <a:rPr lang="en-GB" u="sng" dirty="0"/>
              <a:t>Progress reviews</a:t>
            </a:r>
            <a:r>
              <a:rPr lang="en-GB" dirty="0"/>
              <a:t> (to check product is going as per plan)</a:t>
            </a:r>
          </a:p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0AA248B-FC7F-41D6-94C5-F37801FF533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476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in 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Pre-review activities</a:t>
            </a:r>
          </a:p>
          <a:p>
            <a:pPr lvl="1" algn="just"/>
            <a:r>
              <a:rPr lang="en-GB" b="1" dirty="0"/>
              <a:t>Set review time, arrange time &amp; place, distributing documents to be reviewed. </a:t>
            </a:r>
            <a:endParaRPr lang="en-US" b="1" dirty="0"/>
          </a:p>
          <a:p>
            <a:pPr algn="just"/>
            <a:r>
              <a:rPr lang="en-US" dirty="0"/>
              <a:t>The review meeting</a:t>
            </a:r>
          </a:p>
          <a:p>
            <a:pPr lvl="1" algn="just"/>
            <a:r>
              <a:rPr lang="en-US" dirty="0"/>
              <a:t>Review teams </a:t>
            </a:r>
            <a:r>
              <a:rPr lang="en-US" u="sng" dirty="0"/>
              <a:t>review the document/code for effectiveness as per the organizational and project level standards</a:t>
            </a:r>
          </a:p>
          <a:p>
            <a:pPr lvl="1" algn="just"/>
            <a:r>
              <a:rPr lang="en-US" dirty="0"/>
              <a:t>Short meeting – max 2 hours</a:t>
            </a:r>
          </a:p>
          <a:p>
            <a:pPr lvl="1" algn="just"/>
            <a:r>
              <a:rPr lang="en-US" dirty="0"/>
              <a:t>Note all comments and must be updated in software. </a:t>
            </a:r>
          </a:p>
          <a:p>
            <a:pPr algn="just"/>
            <a:r>
              <a:rPr lang="en-US" dirty="0"/>
              <a:t>Post-review activities</a:t>
            </a:r>
          </a:p>
          <a:p>
            <a:pPr lvl="1" algn="just"/>
            <a:r>
              <a:rPr lang="en-US" dirty="0"/>
              <a:t>These address the problems raised during the review meeting.</a:t>
            </a:r>
          </a:p>
          <a:p>
            <a:pPr lvl="1" algn="just"/>
            <a:r>
              <a:rPr lang="en-US" b="1" dirty="0"/>
              <a:t>Actions involved: fixing bugs, refactoring software or rewriting documents.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15659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review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FB0B7863-5762-4473-BE58-25E751D3F9F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24.7 Review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564904"/>
            <a:ext cx="8543294" cy="187220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0970"/>
            <a:ext cx="10972800" cy="4525963"/>
          </a:xfrm>
        </p:spPr>
        <p:txBody>
          <a:bodyPr/>
          <a:lstStyle/>
          <a:p>
            <a:r>
              <a:rPr lang="en-US" dirty="0"/>
              <a:t>Generally, its suggested to conduct the review process face-to-face.</a:t>
            </a:r>
          </a:p>
          <a:p>
            <a:r>
              <a:rPr lang="en-US" dirty="0"/>
              <a:t>But </a:t>
            </a:r>
            <a:r>
              <a:rPr lang="en-US" b="1" dirty="0"/>
              <a:t>project teams are now often distributed</a:t>
            </a:r>
            <a:r>
              <a:rPr lang="en-US" dirty="0"/>
              <a:t>, sometimes </a:t>
            </a:r>
            <a:r>
              <a:rPr lang="en-US" b="1" dirty="0"/>
              <a:t>across countries</a:t>
            </a:r>
            <a:r>
              <a:rPr lang="en-US" dirty="0"/>
              <a:t> or continents, so it is impractical for team members to meet face to face.</a:t>
            </a:r>
          </a:p>
          <a:p>
            <a:r>
              <a:rPr lang="en-US" b="1" dirty="0"/>
              <a:t>Remote reviewing</a:t>
            </a:r>
            <a:r>
              <a:rPr lang="en-US" dirty="0"/>
              <a:t> can be supported </a:t>
            </a:r>
            <a:r>
              <a:rPr lang="en-US" b="1" dirty="0"/>
              <a:t>using shared documents </a:t>
            </a:r>
            <a:r>
              <a:rPr lang="en-US" dirty="0"/>
              <a:t>where each </a:t>
            </a:r>
            <a:r>
              <a:rPr lang="en-US" b="1" dirty="0"/>
              <a:t>review team member can annotate the document with their comments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AB075C5F-4287-4AB7-8E73-2059ADF53B8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93984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team members collaborate to identify anomalies and defects in code prior to execution</a:t>
            </a:r>
          </a:p>
          <a:p>
            <a:pPr algn="just"/>
            <a:r>
              <a:rPr lang="en-GB" dirty="0"/>
              <a:t>Inspection can be done for validating requirements, design or test data.</a:t>
            </a:r>
          </a:p>
          <a:p>
            <a:pPr algn="just"/>
            <a:r>
              <a:rPr lang="en-GB" dirty="0"/>
              <a:t>Effective technique for discovering program errors.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18020B1E-7B7F-4906-B6CC-39B88211BBD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Inspection checklists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pPr algn="just"/>
            <a:r>
              <a:rPr lang="en-GB" b="1" dirty="0"/>
              <a:t>Checklist of common errors is created to perform inspection.</a:t>
            </a:r>
          </a:p>
          <a:p>
            <a:pPr algn="just"/>
            <a:r>
              <a:rPr lang="en-GB" b="1" dirty="0"/>
              <a:t>Error checklists are programming language dependent </a:t>
            </a:r>
            <a:r>
              <a:rPr lang="en-GB" dirty="0"/>
              <a:t>as the behaviour of every language is different at compile time</a:t>
            </a:r>
          </a:p>
          <a:p>
            <a:pPr algn="just"/>
            <a:r>
              <a:rPr lang="en-GB" dirty="0"/>
              <a:t>It is </a:t>
            </a:r>
            <a:r>
              <a:rPr lang="en-GB" b="1" dirty="0"/>
              <a:t>observed that 60% defects in the program can be removed because of inspections.</a:t>
            </a:r>
          </a:p>
          <a:p>
            <a:pPr algn="just"/>
            <a:r>
              <a:rPr lang="en-GB" dirty="0"/>
              <a:t>But it’s an overhead and since </a:t>
            </a:r>
            <a:r>
              <a:rPr lang="en-GB" b="1" dirty="0"/>
              <a:t>automated testing </a:t>
            </a:r>
            <a:r>
              <a:rPr lang="en-GB" dirty="0"/>
              <a:t>is supported so mostly project mangers </a:t>
            </a:r>
            <a:r>
              <a:rPr lang="en-GB" b="1" dirty="0"/>
              <a:t>prefer</a:t>
            </a:r>
            <a:r>
              <a:rPr lang="en-GB" dirty="0"/>
              <a:t> that </a:t>
            </a:r>
            <a:r>
              <a:rPr lang="en-GB" b="1" dirty="0"/>
              <a:t>over inspections. </a:t>
            </a:r>
          </a:p>
          <a:p>
            <a:pPr algn="just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F347DEA9-60B3-4A7F-BE50-A51616B018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standards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766626"/>
            <a:ext cx="10972800" cy="4525963"/>
          </a:xfrm>
        </p:spPr>
        <p:txBody>
          <a:bodyPr/>
          <a:lstStyle/>
          <a:p>
            <a:pPr algn="just"/>
            <a:r>
              <a:rPr lang="en-GB" dirty="0"/>
              <a:t>Standards define how the software process should be put into practice.</a:t>
            </a:r>
          </a:p>
          <a:p>
            <a:pPr algn="just"/>
            <a:r>
              <a:rPr lang="en-GB" dirty="0"/>
              <a:t>They play an important role in quality management.</a:t>
            </a:r>
          </a:p>
          <a:p>
            <a:pPr algn="just"/>
            <a:r>
              <a:rPr lang="en-GB" dirty="0"/>
              <a:t>Standards may classified as:</a:t>
            </a:r>
          </a:p>
          <a:p>
            <a:pPr lvl="1" algn="just"/>
            <a:r>
              <a:rPr lang="en-GB" dirty="0"/>
              <a:t>External Standards : international, national</a:t>
            </a:r>
          </a:p>
          <a:p>
            <a:pPr lvl="1" algn="just"/>
            <a:r>
              <a:rPr lang="en-GB" dirty="0"/>
              <a:t>Internal Standards: organizational, project standards (set by stakeholders).</a:t>
            </a:r>
          </a:p>
          <a:p>
            <a:pPr marL="400050" lvl="1" indent="0" algn="just">
              <a:buNone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172E1C-F1D7-43AF-9DAA-18F0F987BCE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(a)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482750"/>
              </p:ext>
            </p:extLst>
          </p:nvPr>
        </p:nvGraphicFramePr>
        <p:xfrm>
          <a:off x="609600" y="1534369"/>
          <a:ext cx="10972800" cy="4705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Data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all program variables initialized before their values are used?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all constants been named?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Should the upper bound of arrays be equal to the size of the array or Size -1?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character strings are used, is a delimiter explicitly assigned?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there any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possibility of buffer overflow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Control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For each conditional statement, is the termination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condition correct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each loop certain to terminate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compound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statements correctly bracketed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 case statements, are all possible cases accounted for?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break is included after completion of each case statements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4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Input/output faults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all input variables used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all output variables assigned a value before the output is displayed?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Can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unexpected inputs cause corruption?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EF16D5AD-5811-4D32-A840-35C0C6AB06E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inspection checklist</a:t>
            </a:r>
            <a:r>
              <a:rPr lang="en-GB" dirty="0"/>
              <a:t> (</a:t>
            </a:r>
            <a:r>
              <a:rPr lang="en-GB" dirty="0" err="1"/>
              <a:t>b</a:t>
            </a:r>
            <a:r>
              <a:rPr lang="en-GB" dirty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76911"/>
              </p:ext>
            </p:extLst>
          </p:nvPr>
        </p:nvGraphicFramePr>
        <p:xfrm>
          <a:off x="609600" y="1854679"/>
          <a:ext cx="10972800" cy="358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4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Fault class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Inspection check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Interface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all function and method calls have the correct number of parameters?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parameter types match? 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Are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parameters in the right order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Storage management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linked structure is modified, have all links been correctly reassigned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dynamic storage is used, has space been allocated correctly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Is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space explicitly deallocated after it is no longer required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 management faults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Have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all possible error conditions been taken into account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?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22AED00-EBA2-4744-964B-272F6F5CCE6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8880"/>
            <a:ext cx="8208912" cy="1143000"/>
          </a:xfrm>
        </p:spPr>
        <p:txBody>
          <a:bodyPr/>
          <a:lstStyle/>
          <a:p>
            <a:pPr algn="ctr"/>
            <a:r>
              <a:rPr lang="en-US" dirty="0"/>
              <a:t>Quality management and agile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50295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and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Quality management in agile development is informal rather than document-based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Agile community </a:t>
            </a:r>
            <a:r>
              <a:rPr lang="en-GB" b="1" dirty="0"/>
              <a:t>do not follow standards because of documentation overheads</a:t>
            </a:r>
          </a:p>
          <a:p>
            <a:pPr algn="just"/>
            <a:r>
              <a:rPr lang="en-GB" dirty="0"/>
              <a:t>The companies using agile </a:t>
            </a:r>
            <a:r>
              <a:rPr lang="en-GB" b="1" dirty="0"/>
              <a:t>relies on establishing a quality culture </a:t>
            </a:r>
          </a:p>
          <a:p>
            <a:pPr algn="just"/>
            <a:r>
              <a:rPr lang="en-GB" dirty="0"/>
              <a:t>Every </a:t>
            </a:r>
            <a:r>
              <a:rPr lang="en-GB" b="1" dirty="0"/>
              <a:t>team member is responsible for software quality </a:t>
            </a:r>
            <a:r>
              <a:rPr lang="en-GB" dirty="0"/>
              <a:t>and take actions to ensure that quality is maintained.  </a:t>
            </a:r>
          </a:p>
          <a:p>
            <a:pPr algn="just"/>
            <a:r>
              <a:rPr lang="en-US" b="1" dirty="0"/>
              <a:t>These organizations used some shared good practices rather than standards.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53527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Check before check-in</a:t>
            </a:r>
            <a:r>
              <a:rPr lang="en-US" b="1" dirty="0"/>
              <a:t>  </a:t>
            </a:r>
          </a:p>
          <a:p>
            <a:pPr lvl="1" algn="just"/>
            <a:r>
              <a:rPr lang="en-US" u="sng" dirty="0"/>
              <a:t>Programmers are responsible for conducting their own code reviews </a:t>
            </a:r>
            <a:r>
              <a:rPr lang="en-US" dirty="0"/>
              <a:t>with other team members </a:t>
            </a:r>
            <a:r>
              <a:rPr lang="en-US" u="sng" dirty="0"/>
              <a:t>before the code is checked in to the build system</a:t>
            </a:r>
            <a:r>
              <a:rPr lang="en-US" dirty="0"/>
              <a:t>.</a:t>
            </a:r>
            <a:endParaRPr lang="en-GB" dirty="0"/>
          </a:p>
          <a:p>
            <a:pPr algn="just"/>
            <a:r>
              <a:rPr lang="en-US" b="1" i="1" dirty="0"/>
              <a:t>Never break the build</a:t>
            </a:r>
            <a:r>
              <a:rPr lang="en-US" b="1" dirty="0"/>
              <a:t> </a:t>
            </a:r>
          </a:p>
          <a:p>
            <a:pPr lvl="1" algn="just"/>
            <a:r>
              <a:rPr lang="en-US" dirty="0"/>
              <a:t>Team members should not check in code that causes the system to fail. </a:t>
            </a:r>
            <a:r>
              <a:rPr lang="en-US" u="sng" dirty="0"/>
              <a:t>Developers have to test their code changes against the whole system and be confident that these work as expected. </a:t>
            </a:r>
          </a:p>
          <a:p>
            <a:pPr algn="just"/>
            <a:r>
              <a:rPr lang="en-GB" dirty="0"/>
              <a:t>	</a:t>
            </a:r>
            <a:r>
              <a:rPr lang="en-GB" b="1" i="1" dirty="0"/>
              <a:t>Fix problems when you see them</a:t>
            </a:r>
            <a:r>
              <a:rPr lang="en-GB" b="1" dirty="0"/>
              <a:t> </a:t>
            </a:r>
          </a:p>
          <a:p>
            <a:pPr lvl="1" algn="just"/>
            <a:r>
              <a:rPr lang="en-GB" dirty="0"/>
              <a:t>Due to collective ownership, code belongs to all. </a:t>
            </a:r>
          </a:p>
          <a:p>
            <a:pPr lvl="1" algn="just"/>
            <a:r>
              <a:rPr lang="en-GB" u="sng" dirty="0"/>
              <a:t>If a programmer discovers problems or obscurities in code developed by someone else, they can fix these directly rather than referring them back to the original developer</a:t>
            </a:r>
            <a:r>
              <a:rPr lang="en-GB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84080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and agile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review process in agile is usually informal. </a:t>
            </a:r>
          </a:p>
          <a:p>
            <a:pPr algn="just"/>
            <a:r>
              <a:rPr lang="en-US" b="1" dirty="0"/>
              <a:t>In Scrum</a:t>
            </a:r>
            <a:r>
              <a:rPr lang="en-US" dirty="0"/>
              <a:t>, there is a </a:t>
            </a:r>
            <a:r>
              <a:rPr lang="en-US" b="1" dirty="0"/>
              <a:t>review meeting </a:t>
            </a:r>
            <a:r>
              <a:rPr lang="en-US" dirty="0"/>
              <a:t>after each iteration of the software has been completed </a:t>
            </a:r>
            <a:r>
              <a:rPr lang="en-US" b="1" dirty="0"/>
              <a:t>(a sprint review)</a:t>
            </a:r>
            <a:r>
              <a:rPr lang="en-US" dirty="0"/>
              <a:t>, where quality issues and problems may be discussed. </a:t>
            </a:r>
          </a:p>
          <a:p>
            <a:pPr algn="just"/>
            <a:r>
              <a:rPr lang="en-US" b="1" dirty="0"/>
              <a:t>In Extreme Programming, pair programming ensures that code is constantly being examined and reviewed by another team member. </a:t>
            </a:r>
          </a:p>
          <a:p>
            <a:pPr lvl="1" algn="just"/>
            <a:r>
              <a:rPr lang="en-US" dirty="0"/>
              <a:t>Much better approach than inspection only if the programmers are being unbiased.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04047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Mutual misunderstandings</a:t>
            </a:r>
            <a:r>
              <a:rPr lang="en-US" dirty="0"/>
              <a:t> </a:t>
            </a:r>
          </a:p>
          <a:p>
            <a:pPr lvl="1" algn="just"/>
            <a:r>
              <a:rPr lang="en-US" b="1" dirty="0"/>
              <a:t>Both members of a pair may make the same mistake in understanding the system requirements. </a:t>
            </a:r>
            <a:r>
              <a:rPr lang="en-US" dirty="0"/>
              <a:t>Discussions may reinforce these errors.</a:t>
            </a:r>
            <a:endParaRPr lang="en-GB" dirty="0"/>
          </a:p>
          <a:p>
            <a:pPr algn="just"/>
            <a:r>
              <a:rPr lang="en-US" i="1" dirty="0"/>
              <a:t>Pair reputation</a:t>
            </a:r>
            <a:r>
              <a:rPr lang="en-US" dirty="0"/>
              <a:t> </a:t>
            </a:r>
          </a:p>
          <a:p>
            <a:pPr lvl="1" algn="just"/>
            <a:r>
              <a:rPr lang="en-US" b="1" dirty="0"/>
              <a:t>Pairs may be reluctant to look for errors because they do not want to slow down the progress of the project. </a:t>
            </a:r>
            <a:endParaRPr lang="en-GB" b="1" dirty="0"/>
          </a:p>
          <a:p>
            <a:pPr algn="just"/>
            <a:r>
              <a:rPr lang="en-US" i="1" dirty="0"/>
              <a:t>Working relationships</a:t>
            </a:r>
            <a:r>
              <a:rPr lang="en-US" dirty="0"/>
              <a:t> </a:t>
            </a:r>
          </a:p>
          <a:p>
            <a:pPr lvl="1" algn="just"/>
            <a:r>
              <a:rPr lang="en-US" b="1" dirty="0"/>
              <a:t>Criticizing the co-programmer might be destructive for healthy working environment.</a:t>
            </a:r>
            <a:r>
              <a:rPr lang="en-US" dirty="0"/>
              <a:t> So mostly the programmers would be reluctant to identify defects.</a:t>
            </a: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055408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QM and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large system developed for an external customer -</a:t>
            </a:r>
            <a:r>
              <a:rPr lang="en-US" b="1" dirty="0"/>
              <a:t> agile approaches to QM with minimal documentation seems impractical</a:t>
            </a:r>
            <a:r>
              <a:rPr lang="en-GB" b="1" dirty="0"/>
              <a:t>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customer may have its own QM processes and may expect the software development company to report on progress in a way that is compatible with them. </a:t>
            </a:r>
          </a:p>
          <a:p>
            <a:pPr marL="457200" lvl="1" indent="0" algn="just">
              <a:buNone/>
            </a:pPr>
            <a:endParaRPr lang="en-GB" dirty="0"/>
          </a:p>
          <a:p>
            <a:pPr lvl="1" algn="just"/>
            <a:r>
              <a:rPr lang="en-GB" dirty="0"/>
              <a:t>Where there are several </a:t>
            </a:r>
            <a:r>
              <a:rPr lang="en-GB" b="1" dirty="0"/>
              <a:t>geographically distributed teams </a:t>
            </a:r>
            <a:r>
              <a:rPr lang="en-GB" dirty="0"/>
              <a:t>involved </a:t>
            </a:r>
            <a:r>
              <a:rPr lang="en-GB" b="1" dirty="0"/>
              <a:t>in development</a:t>
            </a:r>
            <a:r>
              <a:rPr lang="en-GB" dirty="0"/>
              <a:t>, perhaps </a:t>
            </a:r>
            <a:r>
              <a:rPr lang="en-GB" b="1" dirty="0"/>
              <a:t>from different companies</a:t>
            </a:r>
            <a:r>
              <a:rPr lang="en-GB" dirty="0"/>
              <a:t>, then </a:t>
            </a:r>
            <a:r>
              <a:rPr lang="en-GB" b="1" dirty="0"/>
              <a:t>informal communications may be impractical.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For </a:t>
            </a:r>
            <a:r>
              <a:rPr lang="en-GB" b="1" dirty="0"/>
              <a:t>long-lifetime systems, </a:t>
            </a:r>
            <a:r>
              <a:rPr lang="en-GB" dirty="0"/>
              <a:t>the </a:t>
            </a:r>
            <a:r>
              <a:rPr lang="en-GB" b="1" dirty="0"/>
              <a:t>team involved in development will change </a:t>
            </a:r>
            <a:r>
              <a:rPr lang="en-GB" dirty="0"/>
              <a:t>Without documentation, </a:t>
            </a:r>
            <a:r>
              <a:rPr lang="en-GB" b="1" dirty="0"/>
              <a:t>new team members may find it impossible to understand development</a:t>
            </a:r>
            <a:r>
              <a:rPr lang="en-GB" dirty="0"/>
              <a:t>. 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10/12/2014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64489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Importance of standards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Defining &amp; practicing standards is important because:</a:t>
            </a:r>
          </a:p>
          <a:p>
            <a:pPr lvl="1" algn="just"/>
            <a:r>
              <a:rPr lang="en-GB" sz="2400" dirty="0"/>
              <a:t>They are </a:t>
            </a:r>
            <a:r>
              <a:rPr lang="en-GB" sz="2400" u="sng" dirty="0"/>
              <a:t>based on the best practices of an organization</a:t>
            </a:r>
          </a:p>
          <a:p>
            <a:pPr lvl="2" algn="just"/>
            <a:r>
              <a:rPr lang="en-GB" sz="2000" b="1" dirty="0"/>
              <a:t>Learning from past experiences</a:t>
            </a:r>
          </a:p>
          <a:p>
            <a:pPr lvl="1" algn="just"/>
            <a:r>
              <a:rPr lang="en-GB" sz="2400" dirty="0"/>
              <a:t>They </a:t>
            </a:r>
            <a:r>
              <a:rPr lang="en-GB" sz="2400" u="sng" dirty="0"/>
              <a:t>give protocols for developing a quality product</a:t>
            </a:r>
          </a:p>
          <a:p>
            <a:pPr lvl="2" algn="just"/>
            <a:r>
              <a:rPr lang="en-GB" sz="2000" b="1" dirty="0"/>
              <a:t>Which product is said to be a quality product. </a:t>
            </a:r>
            <a:r>
              <a:rPr lang="en-GB" sz="2000" dirty="0"/>
              <a:t>(depends on users’ expectations of product like dependability, usability etc.)</a:t>
            </a:r>
          </a:p>
          <a:p>
            <a:pPr lvl="1" algn="just"/>
            <a:r>
              <a:rPr lang="en-GB" sz="2400" dirty="0"/>
              <a:t>They</a:t>
            </a:r>
            <a:r>
              <a:rPr lang="en-GB" sz="2400" b="1" dirty="0"/>
              <a:t> </a:t>
            </a:r>
            <a:r>
              <a:rPr lang="en-GB" sz="2400" u="sng" dirty="0"/>
              <a:t>ensure continuity of work </a:t>
            </a:r>
            <a:endParaRPr lang="en-GB" sz="2400" i="1" u="sng" dirty="0"/>
          </a:p>
          <a:p>
            <a:pPr lvl="2" algn="just"/>
            <a:r>
              <a:rPr lang="en-GB" sz="2200" b="1" dirty="0"/>
              <a:t>new staff can understand the organisation by understanding the standards that are used.</a:t>
            </a:r>
          </a:p>
          <a:p>
            <a:pPr lvl="2" algn="just"/>
            <a:r>
              <a:rPr lang="en-GB" sz="2200" dirty="0"/>
              <a:t>Ensure all workers are adapting the same practices to reduce learning effort required on a new project.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AFDED-408B-40D0-8285-10D3C70ACBF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standards used in SQM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9042"/>
            <a:ext cx="10972800" cy="2871131"/>
          </a:xfrm>
        </p:spPr>
        <p:txBody>
          <a:bodyPr/>
          <a:lstStyle/>
          <a:p>
            <a:pPr algn="just"/>
            <a:r>
              <a:rPr lang="en-US" dirty="0"/>
              <a:t>Product standards</a:t>
            </a:r>
          </a:p>
          <a:p>
            <a:pPr lvl="1" algn="just"/>
            <a:r>
              <a:rPr lang="en-US" dirty="0"/>
              <a:t>Applied to the product that is being developed</a:t>
            </a:r>
          </a:p>
          <a:p>
            <a:pPr algn="just"/>
            <a:r>
              <a:rPr lang="en-US" dirty="0"/>
              <a:t>Process standards</a:t>
            </a:r>
          </a:p>
          <a:p>
            <a:pPr lvl="1" algn="just"/>
            <a:r>
              <a:rPr lang="en-US" dirty="0"/>
              <a:t>Applied to the process that is followed to make the end product.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3FD06-8A34-4E50-AECF-31DCF6EC284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58943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10972800" cy="4525963"/>
          </a:xfrm>
        </p:spPr>
        <p:txBody>
          <a:bodyPr/>
          <a:lstStyle/>
          <a:p>
            <a:pPr algn="just"/>
            <a:r>
              <a:rPr lang="en-US" i="1" dirty="0"/>
              <a:t>Product standards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They include:</a:t>
            </a:r>
          </a:p>
          <a:p>
            <a:pPr lvl="2" algn="just"/>
            <a:r>
              <a:rPr lang="en-US" b="1" u="sng" dirty="0"/>
              <a:t>document standards</a:t>
            </a:r>
          </a:p>
          <a:p>
            <a:pPr lvl="3" algn="just"/>
            <a:r>
              <a:rPr lang="en-US" dirty="0"/>
              <a:t>such as </a:t>
            </a:r>
            <a:r>
              <a:rPr lang="en-US" b="1" dirty="0"/>
              <a:t>the structure of requirements documents</a:t>
            </a:r>
            <a:r>
              <a:rPr lang="en-US" dirty="0"/>
              <a:t>, </a:t>
            </a:r>
          </a:p>
          <a:p>
            <a:pPr lvl="2" algn="just"/>
            <a:r>
              <a:rPr lang="en-US" b="1" u="sng" dirty="0"/>
              <a:t>documentation standards</a:t>
            </a:r>
          </a:p>
          <a:p>
            <a:pPr lvl="3" algn="just"/>
            <a:r>
              <a:rPr lang="en-US" dirty="0"/>
              <a:t>such as a standard </a:t>
            </a:r>
            <a:r>
              <a:rPr lang="en-US" b="1" dirty="0"/>
              <a:t>comment header for an object class definition</a:t>
            </a:r>
            <a:r>
              <a:rPr lang="en-US" dirty="0"/>
              <a:t>,</a:t>
            </a:r>
          </a:p>
          <a:p>
            <a:pPr lvl="2" algn="just"/>
            <a:r>
              <a:rPr lang="en-US" b="1" u="sng" dirty="0"/>
              <a:t>coding standards</a:t>
            </a:r>
          </a:p>
          <a:p>
            <a:pPr lvl="3" algn="just"/>
            <a:r>
              <a:rPr lang="en-US" dirty="0"/>
              <a:t>which defines how a programming language should be used. Like: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Use Proper Naming Conventions.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Class Members must be accessed privately.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Use Underscores in lengthy Numeric Literals.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Never leave a Catch Block empty etc.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2FCD-022C-4E4E-927F-BA2D590AAC7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CDE6B-F8CF-B876-C788-60C012A9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59"/>
          <a:stretch/>
        </p:blipFill>
        <p:spPr>
          <a:xfrm>
            <a:off x="8242393" y="4294094"/>
            <a:ext cx="383521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671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76182"/>
          </a:xfrm>
        </p:spPr>
        <p:txBody>
          <a:bodyPr/>
          <a:lstStyle/>
          <a:p>
            <a:pPr algn="just"/>
            <a:r>
              <a:rPr lang="en-US" i="1" dirty="0"/>
              <a:t>Process standards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Process standards may include:</a:t>
            </a:r>
          </a:p>
          <a:p>
            <a:pPr lvl="2" algn="just"/>
            <a:r>
              <a:rPr lang="en-US" b="1" dirty="0"/>
              <a:t>The underlying process to develop a better end product</a:t>
            </a:r>
          </a:p>
          <a:p>
            <a:pPr lvl="2" algn="just"/>
            <a:r>
              <a:rPr lang="en-US" b="1" dirty="0"/>
              <a:t>Focus on design &amp; validation</a:t>
            </a:r>
            <a:endParaRPr lang="en-US" dirty="0"/>
          </a:p>
          <a:p>
            <a:pPr lvl="2" algn="just"/>
            <a:r>
              <a:rPr lang="en-US" b="1" dirty="0"/>
              <a:t>process support tools</a:t>
            </a:r>
            <a:r>
              <a:rPr lang="en-US" dirty="0"/>
              <a:t> (like creating a fishbone diagram to identify the cause &amp; effects of a problem on a product)</a:t>
            </a:r>
          </a:p>
          <a:p>
            <a:pPr lvl="2" algn="just"/>
            <a:r>
              <a:rPr lang="en-US" b="1" dirty="0"/>
              <a:t>a description of the documents </a:t>
            </a:r>
            <a:r>
              <a:rPr lang="en-US" dirty="0"/>
              <a:t>that should be written during these processes.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B8173-CD2E-490D-96DA-CDC1803E09A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656BA6-DBD1-6355-5378-730F07655243}"/>
              </a:ext>
            </a:extLst>
          </p:cNvPr>
          <p:cNvGrpSpPr/>
          <p:nvPr/>
        </p:nvGrpSpPr>
        <p:grpSpPr>
          <a:xfrm>
            <a:off x="1709229" y="4300611"/>
            <a:ext cx="9059893" cy="1914374"/>
            <a:chOff x="1287888" y="4500400"/>
            <a:chExt cx="9059893" cy="19143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2CF0B5-59E5-82CE-E5A1-EFED59752E46}"/>
                </a:ext>
              </a:extLst>
            </p:cNvPr>
            <p:cNvSpPr txBox="1"/>
            <p:nvPr/>
          </p:nvSpPr>
          <p:spPr>
            <a:xfrm>
              <a:off x="2464683" y="4500400"/>
              <a:ext cx="177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Missing requirements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00FC00-9B6D-7882-D662-0FC9154E0315}"/>
                </a:ext>
              </a:extLst>
            </p:cNvPr>
            <p:cNvSpPr txBox="1"/>
            <p:nvPr/>
          </p:nvSpPr>
          <p:spPr>
            <a:xfrm>
              <a:off x="4404918" y="4534169"/>
              <a:ext cx="177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Ambiguous requirements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A92F7B-7929-35DB-9CB1-3582C223C7F0}"/>
                </a:ext>
              </a:extLst>
            </p:cNvPr>
            <p:cNvCxnSpPr/>
            <p:nvPr/>
          </p:nvCxnSpPr>
          <p:spPr>
            <a:xfrm>
              <a:off x="2865268" y="5304714"/>
              <a:ext cx="5048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3DB9475-0D51-C1D0-4447-B4C77C08D0A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576" y="4776208"/>
              <a:ext cx="572316" cy="520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FAF7D3-169D-E480-BDDD-5C417B6C42A8}"/>
                </a:ext>
              </a:extLst>
            </p:cNvPr>
            <p:cNvCxnSpPr/>
            <p:nvPr/>
          </p:nvCxnSpPr>
          <p:spPr>
            <a:xfrm>
              <a:off x="5179697" y="4776208"/>
              <a:ext cx="419450" cy="52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16700A-07E6-E753-1047-5EB95F2A0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981" y="5321492"/>
              <a:ext cx="1301692" cy="740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6E32C0-AD88-4894-D817-E84450C58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6878" y="5296325"/>
              <a:ext cx="500544" cy="7046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17AD3C-8D96-277D-0D5A-40C4659F22B8}"/>
                </a:ext>
              </a:extLst>
            </p:cNvPr>
            <p:cNvSpPr txBox="1"/>
            <p:nvPr/>
          </p:nvSpPr>
          <p:spPr>
            <a:xfrm>
              <a:off x="7982552" y="5111659"/>
              <a:ext cx="2365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Specifications defect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691464-C54E-6CA6-9F54-F8C9279F023D}"/>
                </a:ext>
              </a:extLst>
            </p:cNvPr>
            <p:cNvSpPr txBox="1"/>
            <p:nvPr/>
          </p:nvSpPr>
          <p:spPr>
            <a:xfrm>
              <a:off x="6917150" y="6001000"/>
              <a:ext cx="177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Change in requirements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BBC108-CC16-74CE-B345-C9A679326CA5}"/>
                </a:ext>
              </a:extLst>
            </p:cNvPr>
            <p:cNvSpPr txBox="1"/>
            <p:nvPr/>
          </p:nvSpPr>
          <p:spPr>
            <a:xfrm>
              <a:off x="2336761" y="6010997"/>
              <a:ext cx="177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incorrect requirements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AFD97A-125E-F2B9-0941-E77DDF9A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34" y="5643663"/>
              <a:ext cx="1671741" cy="4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622A98-177F-E532-59AE-712C1D6F74A4}"/>
                </a:ext>
              </a:extLst>
            </p:cNvPr>
            <p:cNvSpPr txBox="1"/>
            <p:nvPr/>
          </p:nvSpPr>
          <p:spPr>
            <a:xfrm>
              <a:off x="4111966" y="5390050"/>
              <a:ext cx="2232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Customer give wrong info.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9AA9C9-DF61-3B74-B72D-77DF98D8BC1F}"/>
                </a:ext>
              </a:extLst>
            </p:cNvPr>
            <p:cNvSpPr txBox="1"/>
            <p:nvPr/>
          </p:nvSpPr>
          <p:spPr>
            <a:xfrm>
              <a:off x="4355981" y="6137775"/>
              <a:ext cx="2232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Wrong customer enquired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95DE51-2203-A579-654F-C97B3ED88E73}"/>
                </a:ext>
              </a:extLst>
            </p:cNvPr>
            <p:cNvSpPr txBox="1"/>
            <p:nvPr/>
          </p:nvSpPr>
          <p:spPr>
            <a:xfrm>
              <a:off x="1287888" y="5488948"/>
              <a:ext cx="1775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Using outdated info.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3FF0351-3E72-B7F4-B91D-71D565280132}"/>
                </a:ext>
              </a:extLst>
            </p:cNvPr>
            <p:cNvCxnSpPr/>
            <p:nvPr/>
          </p:nvCxnSpPr>
          <p:spPr>
            <a:xfrm flipV="1">
              <a:off x="2680710" y="5480991"/>
              <a:ext cx="1233182" cy="13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B4C0150-B504-F343-26FE-ABFEB3A00A6D}"/>
                </a:ext>
              </a:extLst>
            </p:cNvPr>
            <p:cNvCxnSpPr>
              <a:stCxn id="61" idx="0"/>
              <a:endCxn id="60" idx="2"/>
            </p:cNvCxnSpPr>
            <p:nvPr/>
          </p:nvCxnSpPr>
          <p:spPr>
            <a:xfrm flipH="1" flipV="1">
              <a:off x="5228152" y="5667049"/>
              <a:ext cx="244015" cy="4707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9E033818-C954-804C-C8A1-29E2F4D3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96590472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standards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372"/>
            <a:ext cx="10972800" cy="4525963"/>
          </a:xfrm>
        </p:spPr>
        <p:txBody>
          <a:bodyPr/>
          <a:lstStyle/>
          <a:p>
            <a:pPr algn="just"/>
            <a:r>
              <a:rPr lang="en-GB" dirty="0"/>
              <a:t>They might get outdated with fast evolving technologies.</a:t>
            </a:r>
          </a:p>
          <a:p>
            <a:pPr lvl="1" algn="just"/>
            <a:r>
              <a:rPr lang="en-GB" dirty="0"/>
              <a:t>Standards should be revised on regular basis to improve product quality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Have too much form filling &amp; documentation overhead.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r>
              <a:rPr lang="en-GB" dirty="0"/>
              <a:t>Standards should not be rigid, they must be adaptable</a:t>
            </a:r>
          </a:p>
          <a:p>
            <a:pPr lvl="1" algn="just"/>
            <a:r>
              <a:rPr lang="en-GB" dirty="0"/>
              <a:t>As different type of software need different development processes.</a:t>
            </a:r>
          </a:p>
          <a:p>
            <a:pPr lvl="1" algn="just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CE82A-87C3-2841-AAF3-37DF1E34DC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A50BCF-7602-41F2-AFAC-62F4A6E842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5/3/2023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 development Process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Involve practitioners in development</a:t>
            </a:r>
          </a:p>
          <a:p>
            <a:pPr lvl="1" algn="just"/>
            <a:r>
              <a:rPr lang="en-GB" dirty="0"/>
              <a:t>So </a:t>
            </a:r>
            <a:r>
              <a:rPr lang="en-GB" b="1" dirty="0"/>
              <a:t>that quality mangers can convince developers for the need of a particular standard.</a:t>
            </a:r>
          </a:p>
          <a:p>
            <a:pPr algn="just"/>
            <a:r>
              <a:rPr lang="en-GB" dirty="0"/>
              <a:t>Review standards and their usage regularly. </a:t>
            </a:r>
          </a:p>
          <a:p>
            <a:pPr lvl="1" algn="just"/>
            <a:r>
              <a:rPr lang="en-GB" b="1" dirty="0"/>
              <a:t>Language updates might make an Standard outdated and this reduces their credibility amongst practitioners.</a:t>
            </a:r>
          </a:p>
          <a:p>
            <a:pPr algn="just"/>
            <a:r>
              <a:rPr lang="en-GB" dirty="0"/>
              <a:t>Use specialized tool support.</a:t>
            </a:r>
          </a:p>
          <a:p>
            <a:pPr lvl="1" algn="just"/>
            <a:r>
              <a:rPr lang="en-GB" dirty="0"/>
              <a:t>Excessive clerical work is the most significant complaint against standards. </a:t>
            </a:r>
          </a:p>
          <a:p>
            <a:pPr lvl="1" algn="just"/>
            <a:r>
              <a:rPr lang="en-GB" dirty="0"/>
              <a:t>Create a template on LaTeX and then do documentation over that</a:t>
            </a:r>
          </a:p>
          <a:p>
            <a:pPr lvl="1" algn="just"/>
            <a:r>
              <a:rPr lang="en-GB" dirty="0"/>
              <a:t>Or use some specific tool to write the deliverables instead of creating web based forms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53148E6F-62AF-403C-843A-2BA3934002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5/3/2023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9001 standards framework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17321" y="1417638"/>
            <a:ext cx="10972800" cy="4830762"/>
          </a:xfrm>
        </p:spPr>
        <p:txBody>
          <a:bodyPr/>
          <a:lstStyle/>
          <a:p>
            <a:pPr algn="just"/>
            <a:r>
              <a:rPr lang="en-GB" u="sng" dirty="0"/>
              <a:t>An international set of standards used as a basis for developing quality management systems.</a:t>
            </a:r>
          </a:p>
          <a:p>
            <a:pPr algn="just"/>
            <a:r>
              <a:rPr lang="en-US" dirty="0"/>
              <a:t>ISO 9001</a:t>
            </a:r>
          </a:p>
          <a:p>
            <a:pPr lvl="1" algn="just"/>
            <a:r>
              <a:rPr lang="en-US" i="1" dirty="0"/>
              <a:t>is a framework for developing software standards</a:t>
            </a:r>
            <a:r>
              <a:rPr lang="en-US" dirty="0"/>
              <a:t>. </a:t>
            </a:r>
          </a:p>
          <a:p>
            <a:pPr lvl="1" algn="just"/>
            <a:r>
              <a:rPr lang="en-US" i="1" dirty="0"/>
              <a:t>applies to organizations that design, develop and maintain products, including software. </a:t>
            </a:r>
            <a:endParaRPr lang="en-GB" i="1" dirty="0"/>
          </a:p>
          <a:p>
            <a:pPr algn="just"/>
            <a:r>
              <a:rPr lang="en-US" dirty="0"/>
              <a:t>It sets out </a:t>
            </a:r>
          </a:p>
          <a:p>
            <a:pPr lvl="2" algn="just"/>
            <a:r>
              <a:rPr lang="en-US" b="1" dirty="0"/>
              <a:t>quality principles</a:t>
            </a:r>
            <a:r>
              <a:rPr lang="en-US" dirty="0"/>
              <a:t>, </a:t>
            </a:r>
          </a:p>
          <a:p>
            <a:pPr lvl="2" algn="just"/>
            <a:r>
              <a:rPr lang="en-US" dirty="0"/>
              <a:t>describes </a:t>
            </a:r>
            <a:r>
              <a:rPr lang="en-US" b="1" dirty="0"/>
              <a:t>quality processes </a:t>
            </a:r>
          </a:p>
          <a:p>
            <a:pPr lvl="2" algn="just"/>
            <a:r>
              <a:rPr lang="en-US" dirty="0"/>
              <a:t>lays out the </a:t>
            </a:r>
            <a:r>
              <a:rPr lang="en-US" b="1" dirty="0"/>
              <a:t>organizational standards and procedures </a:t>
            </a:r>
            <a:r>
              <a:rPr lang="en-US" dirty="0"/>
              <a:t>that should be defined.</a:t>
            </a:r>
          </a:p>
          <a:p>
            <a:pPr lvl="2" algn="just"/>
            <a:r>
              <a:rPr lang="en-US" dirty="0"/>
              <a:t>These </a:t>
            </a:r>
            <a:r>
              <a:rPr lang="en-US" b="1" dirty="0"/>
              <a:t>all should be documented in an organizational quality manual.</a:t>
            </a:r>
            <a:endParaRPr lang="en-GB" b="1" dirty="0"/>
          </a:p>
          <a:p>
            <a:pPr algn="just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8AB43-F00D-C6D4-C7B1-FD71233B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5BC3-05F4-42D9-A021-7BD3832E6EEC}" type="datetime1">
              <a:rPr lang="en-US" smtClean="0"/>
              <a:t>5/3/2023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1810</Words>
  <Application>Microsoft Office PowerPoint</Application>
  <PresentationFormat>Widescreen</PresentationFormat>
  <Paragraphs>271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SE10 slides</vt:lpstr>
      <vt:lpstr>1_SE10 slides</vt:lpstr>
      <vt:lpstr>2_SE10 slides</vt:lpstr>
      <vt:lpstr>Software standards</vt:lpstr>
      <vt:lpstr>Software standards</vt:lpstr>
      <vt:lpstr>Importance of standards</vt:lpstr>
      <vt:lpstr>Types of Software standards used in SQM</vt:lpstr>
      <vt:lpstr>Product standards</vt:lpstr>
      <vt:lpstr>Process standards</vt:lpstr>
      <vt:lpstr>Problems with standards</vt:lpstr>
      <vt:lpstr>Standards development Process</vt:lpstr>
      <vt:lpstr>ISO 9001 standards framework</vt:lpstr>
      <vt:lpstr>ISO 9001 and quality management </vt:lpstr>
      <vt:lpstr>Reviews and inspections</vt:lpstr>
      <vt:lpstr>Reviews and inspections</vt:lpstr>
      <vt:lpstr>Reviews and inspections</vt:lpstr>
      <vt:lpstr>Purpose of Reviews and inspections</vt:lpstr>
      <vt:lpstr>Phases in the review process</vt:lpstr>
      <vt:lpstr>The software review process </vt:lpstr>
      <vt:lpstr>Distributed reviews</vt:lpstr>
      <vt:lpstr>Program inspections</vt:lpstr>
      <vt:lpstr>Inspection checklists</vt:lpstr>
      <vt:lpstr>An inspection checklist (a)</vt:lpstr>
      <vt:lpstr>An inspection checklist (b)</vt:lpstr>
      <vt:lpstr>Quality management and agile development</vt:lpstr>
      <vt:lpstr>Quality management and agile development</vt:lpstr>
      <vt:lpstr>Shared good practice</vt:lpstr>
      <vt:lpstr>Reviews and agile methods</vt:lpstr>
      <vt:lpstr>Pair programming weaknesses</vt:lpstr>
      <vt:lpstr>Agile QM and large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24 - Quality Management contd..</dc:title>
  <dc:creator>Hajra Ahmed</dc:creator>
  <cp:lastModifiedBy>Hajra Ahmed</cp:lastModifiedBy>
  <cp:revision>41</cp:revision>
  <dcterms:created xsi:type="dcterms:W3CDTF">2022-05-09T03:40:34Z</dcterms:created>
  <dcterms:modified xsi:type="dcterms:W3CDTF">2023-05-03T06:21:59Z</dcterms:modified>
</cp:coreProperties>
</file>