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367" r:id="rId2"/>
    <p:sldId id="315" r:id="rId3"/>
    <p:sldId id="289" r:id="rId4"/>
    <p:sldId id="384" r:id="rId5"/>
    <p:sldId id="391" r:id="rId6"/>
    <p:sldId id="330" r:id="rId7"/>
    <p:sldId id="356" r:id="rId8"/>
    <p:sldId id="392" r:id="rId9"/>
    <p:sldId id="393" r:id="rId10"/>
    <p:sldId id="291" r:id="rId11"/>
    <p:sldId id="331" r:id="rId12"/>
    <p:sldId id="357" r:id="rId13"/>
    <p:sldId id="394" r:id="rId14"/>
    <p:sldId id="297" r:id="rId15"/>
    <p:sldId id="319" r:id="rId16"/>
    <p:sldId id="332" r:id="rId17"/>
    <p:sldId id="358" r:id="rId18"/>
    <p:sldId id="333" r:id="rId19"/>
    <p:sldId id="359" r:id="rId20"/>
    <p:sldId id="361" r:id="rId21"/>
    <p:sldId id="33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32:24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554 0 24575,'-2'17'0,"0"1"0,-2-1 0,0 0 0,-1 0 0,0-1 0,-12 24 0,0 5 0,-115 354 0,38-117 0,76-226 0,-43 91 0,7-20 0,0 21 0,49-140 0,2-9 0,-1-19 0,4-33 0,0 52 0,2-50 0,0 24 0,-1 0 0,-1-1 0,-1 1 0,-2 0 0,-10-45 0,1 22 0,8 33 0,0 0 0,-1 1 0,0 0 0,-8-16 0,13 32 0,0 0 0,0 0 0,0-1 0,0 1 0,0 0 0,0 0 0,-1 0 0,1-1 0,0 1 0,0 0 0,0 0 0,0 0 0,0 0 0,0 0 0,0-1 0,0 1 0,0 0 0,0 0 0,-1 0 0,1 0 0,0 0 0,0-1 0,0 1 0,0 0 0,0 0 0,-1 0 0,1 0 0,0 0 0,0 0 0,0 0 0,0 0 0,-1 0 0,1 0 0,0 0 0,0 0 0,0 0 0,0 0 0,-1 0 0,1 0 0,0 0 0,0 0 0,0 0 0,0 0 0,-1 0 0,1 0 0,0 0 0,0 0 0,0 0 0,0 0 0,-1 0 0,1 0 0,0 0 0,0 1 0,0-1 0,0 0 0,0 0 0,0 0 0,-1 0 0,1 0 0,0 0 0,0 1 0,0-1 0,0 0 0,0 0 0,0 0 0,-5 20 0,2 24 0,2 31 0,4 182 0,-3-250 0,1-1 0,0 1 0,0-1 0,0 1 0,1-1 0,0 0 0,0 1 0,1-1 0,0 0 0,5 9 0,-6-13 0,-1 0 0,1 0 0,0-1 0,0 1 0,0 0 0,0-1 0,0 1 0,0-1 0,0 0 0,1 0 0,-1 0 0,1 0 0,-1 0 0,0 0 0,1 0 0,-1-1 0,1 1 0,0-1 0,-1 0 0,1 0 0,-1 0 0,1 0 0,-1 0 0,1-1 0,-1 1 0,1-1 0,-1 1 0,1-1 0,4-2 0,17-8 0,-1-1 0,0-1 0,-1-1 0,-1-1 0,39-35 0,-28 24 0,43-29 0,121-81-1365,-175 124-5461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32:28.3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33:33.1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24575,'4'1'0,"0"-1"0,-1 1 0,1 0 0,-1 0 0,1 0 0,-1 1 0,1-1 0,-1 1 0,0 0 0,1-1 0,-1 2 0,0-1 0,0 0 0,-1 1 0,1-1 0,0 1 0,-1 0 0,0 0 0,4 5 0,5 9 0,-1 0 0,12 29 0,-10-23 0,251 543 0,-156-329 0,104 251 0,-199-465 0,1-1 0,28 38 0,-25-40 0,-1 2 0,17 34 0,-26-48 51,-3-19-1467,-1-12-5410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33:34.6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123 103 24575,'-1'30'0,"-10"53"0,5-51 0,-1 44 0,-7 132 0,4-97 0,9-87 0,-1 0 0,-2 0 0,0 0 0,-10 31 0,14-55 0,0 1 0,0-1 0,0 1 0,-1-1 0,1 0 0,0 1 0,0-1 0,0 1 0,0-1 0,0 0 0,0 1 0,-1-1 0,1 0 0,0 1 0,0-1 0,-1 0 0,1 1 0,0-1 0,0 0 0,-1 0 0,1 1 0,0-1 0,-1 0 0,1 0 0,0 1 0,-1-1 0,1 0 0,-1 0 0,1 0 0,0 0 0,-1 0 0,1 1 0,-1-1 0,1 0 0,0 0 0,-1 0 0,1 0 0,-1 0 0,1 0 0,-1-1 0,-10-15 0,-1-31 0,5-4 0,3-1 0,1 0 0,4 0 0,1-1 0,3 2 0,1-1 0,4 1 0,18-63 0,16-52 0,-43 163 0,1 0 0,-1 1 0,0-1 0,1 0 0,-1 1 0,1 0 0,0-1 0,0 1 0,0 0 0,0 0 0,0 0 0,1 0 0,-1 0 0,0 0 0,1 1 0,0-1 0,-1 1 0,1 0 0,0 0 0,-1 0 0,1 0 0,0 0 0,0 1 0,0-1 0,0 1 0,0 0 0,0 0 0,0 0 0,0 0 0,0 0 0,5 2 0,4-1 0,0 1 0,0 1 0,0 0 0,-1 1 0,1 0 0,16 10 0,-9-2 0,0 1 0,-1 0 0,-1 1 0,-1 1 0,20 23 0,9 8 0,-36-39-14,0 0-1,1 0 0,-1-1 1,1 0-1,1-1 0,-1 0 1,20 6-1,3 2-1233,-20-7-5578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35:32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24575,'463'195'0,"-177"-81"0,87 78 0,-205-99 0,-79-37-1365,-70-44-5461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35:33.2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24575,'4'0'0,"6"0"0,0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5-11T08:35:34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0 498 24575,'14'17'0,"-1"1"0,-1 0 0,-1 1 0,0 0 0,-1 1 0,8 25 0,4 5 0,-13-29 0,-2 1 0,0 0 0,-1 0 0,4 38 0,1 0 0,-11-59 0,0 0 0,1 0 0,-1-1 0,0 1 0,1 0 0,-1 0 0,0 0 0,0 0 0,0 0 0,0 0 0,0 0 0,0 0 0,0 0 0,0-1 0,0 1 0,0 0 0,-1 0 0,1 0 0,0 0 0,-1 0 0,0 1 0,-11-13 0,-13-33 0,12 1 0,1-1 0,3-1 0,1 1 0,2-2 0,2 1 0,3-48 0,-6 26 0,4 53 0,1-1 0,0 0 0,1-20 0,1 31 0,1 0 0,-1 0 0,1 0 0,0 0 0,0 0 0,0 0 0,1 0 0,-1 0 0,1 1 0,0-1 0,0 1 0,0-1 0,1 1 0,-1 0 0,1 0 0,5-5 0,4-1 0,0 0 0,1 1 0,0 1 0,0 0 0,28-10 0,80-20 0,-71 23 0,58-15 0,74-24 0,-151 42 0,0-2 0,-1-1 0,49-30 0,-36 20-1365,-24 16-5461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5E8D1-6297-418E-A0A0-C126431CB06C}" type="datetimeFigureOut">
              <a:rPr lang="en-US" smtClean="0"/>
              <a:t>5/8/2023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C4F938-3ECE-45DD-9A27-182FDDCDB5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10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867017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573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276520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  <p:extLst>
      <p:ext uri="{BB962C8B-B14F-4D97-AF65-F5344CB8AC3E}">
        <p14:creationId xmlns:p14="http://schemas.microsoft.com/office/powerpoint/2010/main" val="36276743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A84137-42B6-404F-B663-D00381A94DF6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396578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F04BC4-A08B-4FD1-A4C7-EB1B08CD83A0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46879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7419C5-4ABF-4708-9EB4-2C3484C1AEC2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49651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F4220-5490-40D3-A7D5-63B42D50AAE6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8750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78567-5C81-45F7-9B9A-6C7E5760932E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46206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EF4568-D847-41F8-8593-447E12B736B9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5602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056D3D-8C09-4300-ACCA-192A279BBE46}" type="datetime1">
              <a:rPr lang="en-US" smtClean="0"/>
              <a:t>5/8/2023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4892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E90387-113F-42B0-87F2-A5D620F27EA3}" type="datetime1">
              <a:rPr lang="en-US" smtClean="0"/>
              <a:t>5/8/2023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9623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57852F-78B9-4CBB-9319-744906D2F101}" type="datetime1">
              <a:rPr lang="en-US" smtClean="0"/>
              <a:t>5/8/2023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99331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5315B8-B126-4ADA-B9AC-5FC406135347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235138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886A9F-53F2-47F0-B363-860B6DED139F}" type="datetime1">
              <a:rPr lang="en-US" smtClean="0"/>
              <a:t>5/8/2023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21327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7C8BEA6-379F-41B2-9DCD-0612709470AC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745CE82A-87C3-2841-AAF3-37DF1E34DC62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02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1.png"/><Relationship Id="rId2" Type="http://schemas.openxmlformats.org/officeDocument/2006/relationships/image" Target="../media/image6.emf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348880"/>
            <a:ext cx="8208912" cy="1143000"/>
          </a:xfrm>
        </p:spPr>
        <p:txBody>
          <a:bodyPr/>
          <a:lstStyle/>
          <a:p>
            <a:pPr algn="ctr"/>
            <a:r>
              <a:rPr lang="en-US" dirty="0"/>
              <a:t>Software measurement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779DCCC1-0D6D-47D5-B948-976EF3E6C77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0443136"/>
      </p:ext>
    </p:extLst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Metrics assumptions</a:t>
            </a:r>
          </a:p>
        </p:txBody>
      </p:sp>
      <p:sp>
        <p:nvSpPr>
          <p:cNvPr id="56322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b="1" dirty="0"/>
              <a:t>Difficult to measure some attributes like:</a:t>
            </a:r>
          </a:p>
          <a:p>
            <a:pPr lvl="1" algn="just"/>
            <a:r>
              <a:rPr lang="en-GB" b="1" dirty="0"/>
              <a:t>maintainability, understandability and usability </a:t>
            </a:r>
          </a:p>
          <a:p>
            <a:r>
              <a:rPr lang="en-GB" dirty="0"/>
              <a:t>As they </a:t>
            </a:r>
            <a:r>
              <a:rPr lang="en-GB" b="1" dirty="0"/>
              <a:t>depend on user experience </a:t>
            </a:r>
            <a:r>
              <a:rPr lang="en-GB" dirty="0"/>
              <a:t>or </a:t>
            </a:r>
            <a:r>
              <a:rPr lang="en-GB" b="1" dirty="0"/>
              <a:t>how developer use it.</a:t>
            </a:r>
            <a:endParaRPr lang="en-GB" dirty="0"/>
          </a:p>
          <a:p>
            <a:r>
              <a:rPr lang="en-GB" dirty="0"/>
              <a:t>So you have to measure the size/complexity to estimate these attributes</a:t>
            </a:r>
          </a:p>
          <a:p>
            <a:r>
              <a:rPr lang="en-GB" b="1" dirty="0"/>
              <a:t>We can only measure internal attributes but are often more interested in external software attributes</a:t>
            </a:r>
            <a:r>
              <a:rPr lang="en-GB" dirty="0"/>
              <a:t>. So a relationship is shown in next figure.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33B44F45-BA96-4D3A-A2C1-CA058EC3AFA8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between internal and external attributes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CB307EC5-F790-4D1E-8594-15D6A862944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24.10 Int Ext Attributes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317" y="1582738"/>
            <a:ext cx="6912768" cy="4395368"/>
          </a:xfrm>
          <a:prstGeom prst="rect">
            <a:avLst/>
          </a:prstGeom>
        </p:spPr>
      </p:pic>
    </p:spTree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conditions for quantifying relationship between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Internal attributes measured correctly</a:t>
            </a:r>
          </a:p>
          <a:p>
            <a:r>
              <a:rPr lang="en-US" sz="2200" b="1" dirty="0"/>
              <a:t>Relationship must hold between internal attribute &amp; external quality attribute</a:t>
            </a:r>
            <a:r>
              <a:rPr lang="en-US" sz="2200" dirty="0"/>
              <a:t>.</a:t>
            </a:r>
          </a:p>
          <a:p>
            <a:r>
              <a:rPr lang="en-US" sz="2200" dirty="0"/>
              <a:t>That </a:t>
            </a:r>
            <a:r>
              <a:rPr lang="en-US" sz="2200" b="1" dirty="0"/>
              <a:t>relationship should be explained in a numerical value </a:t>
            </a:r>
            <a:r>
              <a:rPr lang="en-US" sz="2200" dirty="0"/>
              <a:t>or model for better understanding.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6847E877-637B-4D3D-B69F-DC23B54AC34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Software measurement in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Software measurement is still immature in industry. Not fully practiced.</a:t>
            </a:r>
          </a:p>
          <a:p>
            <a:pPr lvl="1"/>
            <a:r>
              <a:rPr lang="en-US" dirty="0"/>
              <a:t>Impossible to predict the return on investment of introducing an organizational metrics program. </a:t>
            </a:r>
          </a:p>
          <a:p>
            <a:pPr lvl="1"/>
            <a:r>
              <a:rPr lang="en-US" b="1" dirty="0"/>
              <a:t>no standards defined for software metrics </a:t>
            </a:r>
            <a:r>
              <a:rPr lang="en-US" dirty="0"/>
              <a:t>or for measurement and analysis. </a:t>
            </a:r>
          </a:p>
          <a:p>
            <a:pPr lvl="1"/>
            <a:r>
              <a:rPr lang="en-US" b="1" dirty="0"/>
              <a:t>software processes are not standardized</a:t>
            </a:r>
            <a:r>
              <a:rPr lang="en-US" dirty="0"/>
              <a:t> and are poorly defined and controlled. </a:t>
            </a:r>
          </a:p>
          <a:p>
            <a:pPr lvl="1"/>
            <a:r>
              <a:rPr lang="en-US" dirty="0"/>
              <a:t>Previous on software </a:t>
            </a:r>
            <a:r>
              <a:rPr lang="en-US" b="1" dirty="0"/>
              <a:t>measurement is on code-based metrics or plan-driven development </a:t>
            </a:r>
            <a:r>
              <a:rPr lang="en-US" dirty="0"/>
              <a:t>processes. But </a:t>
            </a:r>
            <a:r>
              <a:rPr lang="en-US" b="1" dirty="0"/>
              <a:t>nowadays, mostly reusing existing applications or agile methods are is used </a:t>
            </a:r>
            <a:endParaRPr lang="en-GB" b="1" dirty="0"/>
          </a:p>
          <a:p>
            <a:pPr lvl="1"/>
            <a:r>
              <a:rPr lang="en-US" dirty="0"/>
              <a:t>Introducing </a:t>
            </a:r>
            <a:r>
              <a:rPr lang="en-US" b="1" dirty="0"/>
              <a:t>measurement adds additional overhead to processes</a:t>
            </a:r>
            <a:r>
              <a:rPr lang="en-US" dirty="0"/>
              <a:t>. Contradiction with agile methods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6847E877-637B-4D3D-B69F-DC23B54AC342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315128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 of Product metrics </a:t>
            </a:r>
          </a:p>
        </p:txBody>
      </p:sp>
      <p:sp>
        <p:nvSpPr>
          <p:cNvPr id="645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Product Metric:</a:t>
            </a:r>
            <a:r>
              <a:rPr lang="en-GB" dirty="0"/>
              <a:t> predict the product quality.</a:t>
            </a:r>
          </a:p>
          <a:p>
            <a:r>
              <a:rPr lang="en-GB" b="1" dirty="0"/>
              <a:t>Classes of product metric</a:t>
            </a:r>
          </a:p>
          <a:p>
            <a:pPr lvl="1"/>
            <a:r>
              <a:rPr lang="en-GB" b="1" dirty="0"/>
              <a:t>Dynamic metric</a:t>
            </a:r>
          </a:p>
          <a:p>
            <a:pPr lvl="2"/>
            <a:r>
              <a:rPr lang="en-GB" u="sng" dirty="0"/>
              <a:t>Collected during or after system testing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E.g., no. of bugs reported, time to complete a task.</a:t>
            </a:r>
          </a:p>
          <a:p>
            <a:pPr lvl="2"/>
            <a:r>
              <a:rPr lang="en-GB" u="sng" dirty="0"/>
              <a:t>Assess efficiency &amp; reliability</a:t>
            </a:r>
          </a:p>
          <a:p>
            <a:pPr lvl="1"/>
            <a:r>
              <a:rPr lang="en-GB" b="1" dirty="0"/>
              <a:t>Static metric</a:t>
            </a:r>
          </a:p>
          <a:p>
            <a:pPr lvl="2"/>
            <a:r>
              <a:rPr lang="en-GB" u="sng" dirty="0"/>
              <a:t>collected by measuring the system representations like design, program or documentation</a:t>
            </a:r>
            <a:r>
              <a:rPr lang="en-GB" dirty="0"/>
              <a:t>.</a:t>
            </a:r>
          </a:p>
          <a:p>
            <a:pPr lvl="2"/>
            <a:r>
              <a:rPr lang="en-GB" dirty="0"/>
              <a:t>Examples shown in upcoming slides.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D01C2BBA-471E-4874-8D54-1E5F58D4CB5E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Dynamic and static metrics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Dynamic metrics are closely related to software quality attributes</a:t>
            </a:r>
          </a:p>
          <a:p>
            <a:pPr lvl="1"/>
            <a:r>
              <a:rPr lang="en-GB" dirty="0"/>
              <a:t>It is relatively </a:t>
            </a:r>
            <a:r>
              <a:rPr lang="en-GB" b="1" dirty="0"/>
              <a:t>easy to measure</a:t>
            </a:r>
            <a:r>
              <a:rPr lang="en-GB" dirty="0"/>
              <a:t> the </a:t>
            </a:r>
            <a:r>
              <a:rPr lang="en-GB" b="1" dirty="0"/>
              <a:t>response time of a system (performance attribute</a:t>
            </a:r>
            <a:r>
              <a:rPr lang="en-GB" dirty="0"/>
              <a:t>) or </a:t>
            </a:r>
            <a:r>
              <a:rPr lang="en-GB" b="1" dirty="0"/>
              <a:t>the number of failures (reliability attribute).</a:t>
            </a:r>
          </a:p>
          <a:p>
            <a:r>
              <a:rPr lang="en-GB" dirty="0"/>
              <a:t>Static metrics have an indirect relationship with quality attributes</a:t>
            </a:r>
          </a:p>
          <a:p>
            <a:pPr lvl="1"/>
            <a:r>
              <a:rPr lang="en-GB" dirty="0"/>
              <a:t>You need to try and </a:t>
            </a:r>
            <a:r>
              <a:rPr lang="en-GB" b="1" dirty="0"/>
              <a:t>derive a relationship between these metrics and properties such as complexity, understandability and maintainability.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319FE7FB-6CEE-4240-8392-D754C75F1133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544902"/>
            <a:ext cx="7239000" cy="990600"/>
          </a:xfrm>
        </p:spPr>
        <p:txBody>
          <a:bodyPr>
            <a:normAutofit/>
          </a:bodyPr>
          <a:lstStyle/>
          <a:p>
            <a:r>
              <a:rPr lang="en-US" dirty="0"/>
              <a:t>Static software product 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6822669"/>
              </p:ext>
            </p:extLst>
          </p:nvPr>
        </p:nvGraphicFramePr>
        <p:xfrm>
          <a:off x="609600" y="1609116"/>
          <a:ext cx="11038936" cy="3126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5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93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Software metric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10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Fan-in/Fan-out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Fan-in = number of functions that call the particular function (say X).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Fan-out = number of functions that are called by function X.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 value for fan-in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means that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X is tightly coupled to the rest of the design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and changes to X will have extensive knock-on effects.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 value for fan-out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suggests that the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overall complexity of X may be high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because of the complexity of the control logic needed to coordinate the called components.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17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Length of code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size of a program. Generally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the larger the size of the code of a component, the more complex and error-prone that component is likely to be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Length of code has been shown to be one of the most reliable metrics for predicting error-proneness in components.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6D7454D7-6AB9-45AF-9F56-D2AE1CB9535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B7BA010-5AF1-66CF-CABE-0A41555DE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705593"/>
              </p:ext>
            </p:extLst>
          </p:nvPr>
        </p:nvGraphicFramePr>
        <p:xfrm>
          <a:off x="609600" y="4491646"/>
          <a:ext cx="11038936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423">
                  <a:extLst>
                    <a:ext uri="{9D8B030D-6E8A-4147-A177-3AD203B41FA5}">
                      <a16:colId xmlns:a16="http://schemas.microsoft.com/office/drawing/2014/main" val="37858957"/>
                    </a:ext>
                  </a:extLst>
                </a:gridCol>
                <a:gridCol w="9224513">
                  <a:extLst>
                    <a:ext uri="{9D8B030D-6E8A-4147-A177-3AD203B41FA5}">
                      <a16:colId xmlns:a16="http://schemas.microsoft.com/office/drawing/2014/main" val="25228456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Cyclomatic complexity</a:t>
                      </a:r>
                      <a:endParaRPr lang="en-GB" sz="1600" b="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control complexity of a program. This control complexity may be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related to program maintainability. 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049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Length of identifiers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average length of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identifiers (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names for variables, classes, methods, etc.) in a program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The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longer the identifiers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the more likely they are to be meaningful and hence the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more understandable the program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6935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100" y="381000"/>
            <a:ext cx="7239000" cy="1066800"/>
          </a:xfrm>
        </p:spPr>
        <p:txBody>
          <a:bodyPr>
            <a:normAutofit/>
          </a:bodyPr>
          <a:lstStyle/>
          <a:p>
            <a:r>
              <a:rPr lang="en-US" dirty="0"/>
              <a:t>Static software product metrics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828023"/>
              </p:ext>
            </p:extLst>
          </p:nvPr>
        </p:nvGraphicFramePr>
        <p:xfrm>
          <a:off x="646981" y="1676400"/>
          <a:ext cx="10935419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36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991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Software metric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6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Depth of conditional nesting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depth of nesting of if-statements in a program.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Deeply nested if-statements are hard to understand and potentially error-prone.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Fog index</a:t>
                      </a:r>
                      <a:endParaRPr lang="en-GB" sz="16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average length of words and sentences in documents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The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higher the value of a document’s Fog index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the more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difficult the document is to understand.</a:t>
                      </a:r>
                      <a:endParaRPr lang="en-GB" sz="16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54610" marR="54610" marT="0" marB="91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C030C794-B153-4C1B-8D6F-E91023CF34C4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object-oriented metrics suite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660167"/>
              </p:ext>
            </p:extLst>
          </p:nvPr>
        </p:nvGraphicFramePr>
        <p:xfrm>
          <a:off x="609600" y="1828801"/>
          <a:ext cx="10972800" cy="4159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3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68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Object-oriented metric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8902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Weighted methods per class (WMC)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Multiple methods in a class. Calculate complexity for every method ranging from 1 to a higher value depending on complexity.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value for WMC =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complex the object class.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Complex objects are difficult to understand. </a:t>
                      </a:r>
                      <a:endParaRPr lang="en-US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Not reused as super classes in an inheritance tree.</a:t>
                      </a:r>
                      <a:endParaRPr lang="en-GB" sz="1400" b="1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2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Depth of inheritance tree (DIT)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represents the number of discrete levels in the inheritance tree where subclasses inherit attributes and operations (methods) from super classes.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deeper the inheritance tree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the more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complex the design.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Many object classes may have to be understood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to understand the object classes at the leaves of the tree. 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52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children (NOC)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This is a measure of the number of immediate subclasses in a 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measures the breadth of a class hierarchy,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whereas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DIT measures its depth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NOC =</a:t>
                      </a:r>
                      <a:r>
                        <a:rPr lang="en-US" sz="1400" b="1" baseline="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 reuse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It may mean that more effort should be made in validating base classes because of the number of subclasses that depend on them.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18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431B371D-9CC1-4DE5-88EB-335434E2267B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CK object-oriented metrics suite</a:t>
            </a:r>
            <a:r>
              <a:rPr lang="en-GB" dirty="0"/>
              <a:t>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239058"/>
              </p:ext>
            </p:extLst>
          </p:nvPr>
        </p:nvGraphicFramePr>
        <p:xfrm>
          <a:off x="609600" y="1863306"/>
          <a:ext cx="10972800" cy="2711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4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8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62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Object-oriented metric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Description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91440" marB="91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063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Coupling between object classes (CBO)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Classes are coupled when methods in one class use methods or instance variables defined in a different class.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CBO is a measure of how much coupled the classes are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A high value for CBO means that classes are highly dependent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and therefore it is more likely that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changing one class will affect other classes in the program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13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Response for a class (RFC)</a:t>
                      </a:r>
                      <a:endParaRPr lang="en-GB" sz="140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RFC is a measure of the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number of methods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that could potentially be 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executed in response to a message received by an object of that class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Again</a:t>
                      </a:r>
                      <a:r>
                        <a:rPr lang="en-US" sz="14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, RFC is related to complexity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. 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RFC = </a:t>
                      </a:r>
                      <a:r>
                        <a:rPr lang="en-US" sz="14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↑ </a:t>
                      </a:r>
                      <a:r>
                        <a:rPr lang="en-US" sz="1400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Arial"/>
                        </a:rPr>
                        <a:t>Complexity of a class.</a:t>
                      </a:r>
                      <a:endParaRPr lang="en-GB" sz="1400" dirty="0">
                        <a:solidFill>
                          <a:srgbClr val="000000"/>
                        </a:solidFill>
                        <a:latin typeface="Arial"/>
                        <a:ea typeface="Times New Roman"/>
                        <a:cs typeface="Arial"/>
                      </a:endParaRPr>
                    </a:p>
                  </a:txBody>
                  <a:tcPr marL="73025" marR="73025" marT="0" marB="91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19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57F06F83-CB3F-4284-81D9-DF1127DB0C9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measurement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431321" y="1624013"/>
            <a:ext cx="11329358" cy="4525963"/>
          </a:xfrm>
        </p:spPr>
        <p:txBody>
          <a:bodyPr/>
          <a:lstStyle/>
          <a:p>
            <a:r>
              <a:rPr lang="en-GB" dirty="0"/>
              <a:t>Software measurement is concerned with deriving a numeric value for an attribute of a software system.</a:t>
            </a:r>
          </a:p>
          <a:p>
            <a:pPr lvl="1"/>
            <a:r>
              <a:rPr lang="en-GB" dirty="0"/>
              <a:t>For example, complexity, reliability etc.</a:t>
            </a:r>
          </a:p>
          <a:p>
            <a:r>
              <a:rPr lang="en-GB" dirty="0"/>
              <a:t>Quality product: </a:t>
            </a:r>
            <a:r>
              <a:rPr lang="en-GB" b="1" dirty="0">
                <a:solidFill>
                  <a:srgbClr val="202124"/>
                </a:solidFill>
                <a:latin typeface="arial" panose="020B0604020202020204" pitchFamily="34" charset="0"/>
              </a:rPr>
              <a:t>measured value of an attribute </a:t>
            </a:r>
            <a:r>
              <a:rPr lang="en-US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≈</a:t>
            </a:r>
            <a:r>
              <a:rPr lang="en-GB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organizational standards</a:t>
            </a:r>
          </a:p>
          <a:p>
            <a:pPr lvl="1"/>
            <a:r>
              <a:rPr lang="en-GB" dirty="0">
                <a:solidFill>
                  <a:srgbClr val="202124"/>
                </a:solidFill>
                <a:latin typeface="arial" panose="020B0604020202020204" pitchFamily="34" charset="0"/>
              </a:rPr>
              <a:t>If the above criteria holds, then there is no need to conduct reviews and product is said to be effective.</a:t>
            </a:r>
            <a:endParaRPr lang="en-GB" dirty="0"/>
          </a:p>
          <a:p>
            <a:r>
              <a:rPr lang="en-GB" dirty="0"/>
              <a:t>There are few established standards in this area.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2C4A4B5F-0B81-4A01-AF35-073330E92EC7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component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System component can be analyzed separately using a range of metrics</a:t>
            </a:r>
            <a:r>
              <a:rPr lang="en-US" dirty="0"/>
              <a:t>. </a:t>
            </a:r>
            <a:endParaRPr lang="en-US" b="1" dirty="0"/>
          </a:p>
          <a:p>
            <a:pPr algn="just"/>
            <a:r>
              <a:rPr lang="en-US" b="1" dirty="0"/>
              <a:t>The assessed values then compared with historical measurement data collected on previous projects.</a:t>
            </a:r>
          </a:p>
          <a:p>
            <a:pPr algn="just"/>
            <a:r>
              <a:rPr lang="en-US" b="1" dirty="0"/>
              <a:t>Anomalous measurements i.e., deviating values shows the issue in the component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20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93F2EA58-036F-4F57-9098-EAE41EE0C59A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process of product measurement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21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BBB4781A-4692-47FD-A0CB-13BFCC2627F6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8" name="Picture 7" descr="24.11 Product Measurement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609" y="2348880"/>
            <a:ext cx="7207229" cy="273630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2198124-E85E-1218-8E52-43253D29DAE9}"/>
                  </a:ext>
                </a:extLst>
              </p14:cNvPr>
              <p14:cNvContentPartPr/>
              <p14:nvPr/>
            </p14:nvContentPartPr>
            <p14:xfrm>
              <a:off x="4941625" y="2777617"/>
              <a:ext cx="215640" cy="492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2198124-E85E-1218-8E52-43253D29DAE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2985" y="2768617"/>
                <a:ext cx="233280" cy="51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B1079BF-F3A0-A60C-0002-8FF3DE3DBA95}"/>
                  </a:ext>
                </a:extLst>
              </p14:cNvPr>
              <p14:cNvContentPartPr/>
              <p14:nvPr/>
            </p14:nvContentPartPr>
            <p14:xfrm>
              <a:off x="-397175" y="241057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B1079BF-F3A0-A60C-0002-8FF3DE3DBA9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06175" y="232417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B24513-CACC-3DF4-140A-06FCF0090647}"/>
              </a:ext>
            </a:extLst>
          </p:cNvPr>
          <p:cNvSpPr txBox="1"/>
          <p:nvPr/>
        </p:nvSpPr>
        <p:spPr>
          <a:xfrm>
            <a:off x="4804913" y="2501660"/>
            <a:ext cx="20789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Assess core components only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47F015-A0D8-1C83-2885-4780B51AB88A}"/>
              </a:ext>
            </a:extLst>
          </p:cNvPr>
          <p:cNvGrpSpPr/>
          <p:nvPr/>
        </p:nvGrpSpPr>
        <p:grpSpPr>
          <a:xfrm>
            <a:off x="7909105" y="4224457"/>
            <a:ext cx="330120" cy="638640"/>
            <a:chOff x="7909105" y="4224457"/>
            <a:chExt cx="330120" cy="63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A3DCBB9-1659-A9EA-1C33-4DE369597593}"/>
                    </a:ext>
                  </a:extLst>
                </p14:cNvPr>
                <p14:cNvContentPartPr/>
                <p14:nvPr/>
              </p14:nvContentPartPr>
              <p14:xfrm>
                <a:off x="7936105" y="4269817"/>
                <a:ext cx="303120" cy="5932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A3DCBB9-1659-A9EA-1C33-4DE36959759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927105" y="4260817"/>
                  <a:ext cx="32076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FE67DE0-647E-8FEF-5B62-8F3A04E7DA78}"/>
                    </a:ext>
                  </a:extLst>
                </p14:cNvPr>
                <p14:cNvContentPartPr/>
                <p14:nvPr/>
              </p14:nvContentPartPr>
              <p14:xfrm>
                <a:off x="7909105" y="4224457"/>
                <a:ext cx="212400" cy="289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FE67DE0-647E-8FEF-5B62-8F3A04E7DA7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900105" y="4215817"/>
                  <a:ext cx="230040" cy="3070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B63F226-B98D-89F9-A387-0038FC1551D7}"/>
              </a:ext>
            </a:extLst>
          </p:cNvPr>
          <p:cNvSpPr txBox="1"/>
          <p:nvPr/>
        </p:nvSpPr>
        <p:spPr>
          <a:xfrm>
            <a:off x="7909105" y="4780729"/>
            <a:ext cx="28447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dirty="0"/>
              <a:t>Check for unusual high/low values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540BEC-926D-F5EB-56A5-88C0F57CA5CE}"/>
              </a:ext>
            </a:extLst>
          </p:cNvPr>
          <p:cNvGrpSpPr/>
          <p:nvPr/>
        </p:nvGrpSpPr>
        <p:grpSpPr>
          <a:xfrm>
            <a:off x="9747625" y="2891377"/>
            <a:ext cx="563760" cy="409320"/>
            <a:chOff x="9747625" y="2891377"/>
            <a:chExt cx="563760" cy="40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D908679-B558-E14D-0C82-E53F9A5B3D95}"/>
                    </a:ext>
                  </a:extLst>
                </p14:cNvPr>
                <p14:cNvContentPartPr/>
                <p14:nvPr/>
              </p14:nvContentPartPr>
              <p14:xfrm>
                <a:off x="9807745" y="3062017"/>
                <a:ext cx="503640" cy="2386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D908679-B558-E14D-0C82-E53F9A5B3D9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99105" y="3053377"/>
                  <a:ext cx="5212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F257BE7-E215-25A1-7D15-3003D8EF4C60}"/>
                    </a:ext>
                  </a:extLst>
                </p14:cNvPr>
                <p14:cNvContentPartPr/>
                <p14:nvPr/>
              </p14:nvContentPartPr>
              <p14:xfrm>
                <a:off x="9747625" y="3070657"/>
                <a:ext cx="900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F257BE7-E215-25A1-7D15-3003D8EF4C6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738625" y="3061657"/>
                  <a:ext cx="26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81D0546-5CD8-7BCB-2721-5208A2B1A96E}"/>
                    </a:ext>
                  </a:extLst>
                </p14:cNvPr>
                <p14:cNvContentPartPr/>
                <p14:nvPr/>
              </p14:nvContentPartPr>
              <p14:xfrm>
                <a:off x="9764905" y="2891377"/>
                <a:ext cx="318960" cy="335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81D0546-5CD8-7BCB-2721-5208A2B1A96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55905" y="2882377"/>
                  <a:ext cx="336600" cy="353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10554FB-D3D6-C2BD-F617-76B8116A9395}"/>
              </a:ext>
            </a:extLst>
          </p:cNvPr>
          <p:cNvSpPr txBox="1"/>
          <p:nvPr/>
        </p:nvSpPr>
        <p:spPr>
          <a:xfrm>
            <a:off x="10311385" y="3429000"/>
            <a:ext cx="142054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Is it because of a quality compromise or some other issues?</a:t>
            </a:r>
          </a:p>
        </p:txBody>
      </p:sp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metric</a:t>
            </a:r>
          </a:p>
        </p:txBody>
      </p:sp>
      <p:sp>
        <p:nvSpPr>
          <p:cNvPr id="52226" name="Rectangle 2"/>
          <p:cNvSpPr>
            <a:spLocks noGrp="1" noChangeArrowheads="1"/>
          </p:cNvSpPr>
          <p:nvPr>
            <p:ph idx="1"/>
          </p:nvPr>
        </p:nvSpPr>
        <p:spPr>
          <a:xfrm>
            <a:off x="209909" y="1417638"/>
            <a:ext cx="11591027" cy="4938713"/>
          </a:xfrm>
        </p:spPr>
        <p:txBody>
          <a:bodyPr/>
          <a:lstStyle/>
          <a:p>
            <a:r>
              <a:rPr lang="en-GB" dirty="0"/>
              <a:t>Any type of measurement which relates to a software system, process or related documentation. E.g.,</a:t>
            </a:r>
          </a:p>
          <a:p>
            <a:pPr lvl="1"/>
            <a:r>
              <a:rPr lang="en-GB" dirty="0"/>
              <a:t>Lines of code in a program, </a:t>
            </a:r>
          </a:p>
          <a:p>
            <a:pPr lvl="1"/>
            <a:r>
              <a:rPr lang="en-GB" dirty="0"/>
              <a:t>the Fog index - test for code readability </a:t>
            </a:r>
          </a:p>
          <a:p>
            <a:pPr lvl="1"/>
            <a:r>
              <a:rPr lang="en-GB" dirty="0"/>
              <a:t>No. of reported faults in projects</a:t>
            </a:r>
          </a:p>
          <a:p>
            <a:pPr lvl="1"/>
            <a:r>
              <a:rPr lang="en-GB" dirty="0"/>
              <a:t>number of person - days required to develop a component.</a:t>
            </a:r>
          </a:p>
          <a:p>
            <a:pPr lvl="1"/>
            <a:r>
              <a:rPr lang="en-GB" dirty="0"/>
              <a:t>Code complexity</a:t>
            </a:r>
          </a:p>
          <a:p>
            <a:pPr lvl="1"/>
            <a:r>
              <a:rPr lang="en-GB" dirty="0"/>
              <a:t>Code reliability</a:t>
            </a:r>
          </a:p>
          <a:p>
            <a:r>
              <a:rPr lang="en-GB" dirty="0"/>
              <a:t>Software metric could be :</a:t>
            </a:r>
          </a:p>
          <a:p>
            <a:pPr lvl="1"/>
            <a:r>
              <a:rPr lang="en-GB" dirty="0"/>
              <a:t>Control / process metric: imply process management (e.g., avg. effort / time required for reporting faults)</a:t>
            </a:r>
          </a:p>
          <a:p>
            <a:pPr lvl="1"/>
            <a:r>
              <a:rPr lang="en-GB" dirty="0"/>
              <a:t>Predictor /product metric : predicts software characteristics</a:t>
            </a:r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96FEA468-2EEA-4139-B040-A09D21B64170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process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</a:t>
            </a:r>
            <a:r>
              <a:rPr lang="en-US" b="1" i="1" dirty="0"/>
              <a:t>time taken for a process to be completed</a:t>
            </a:r>
            <a:endParaRPr lang="en-US" b="1" dirty="0"/>
          </a:p>
          <a:p>
            <a:pPr lvl="1"/>
            <a:r>
              <a:rPr lang="en-US" dirty="0"/>
              <a:t>This can be the total time devoted to the process, calendar time, the time spent on the process by particular engineers, and so on.</a:t>
            </a:r>
            <a:endParaRPr lang="en-GB" dirty="0"/>
          </a:p>
          <a:p>
            <a:r>
              <a:rPr lang="en-US" i="1" dirty="0"/>
              <a:t>The </a:t>
            </a:r>
            <a:r>
              <a:rPr lang="en-US" b="1" i="1" dirty="0"/>
              <a:t>resources required for a process</a:t>
            </a:r>
            <a:endParaRPr lang="en-US" b="1" dirty="0"/>
          </a:p>
          <a:p>
            <a:pPr lvl="1"/>
            <a:r>
              <a:rPr lang="en-US" dirty="0"/>
              <a:t>Resources include </a:t>
            </a:r>
            <a:r>
              <a:rPr lang="en-US" b="1" dirty="0"/>
              <a:t>total effort in person-days</a:t>
            </a:r>
            <a:r>
              <a:rPr lang="en-US" dirty="0"/>
              <a:t>, </a:t>
            </a:r>
            <a:r>
              <a:rPr lang="en-US" b="1" dirty="0"/>
              <a:t>computer resources </a:t>
            </a:r>
            <a:r>
              <a:rPr lang="en-US" dirty="0"/>
              <a:t>etc</a:t>
            </a:r>
            <a:r>
              <a:rPr lang="en-US" b="1" dirty="0"/>
              <a:t>.</a:t>
            </a:r>
            <a:endParaRPr lang="en-GB" b="1" dirty="0"/>
          </a:p>
          <a:p>
            <a:r>
              <a:rPr lang="en-US" i="1" dirty="0"/>
              <a:t>The </a:t>
            </a:r>
            <a:r>
              <a:rPr lang="en-US" b="1" i="1" dirty="0"/>
              <a:t>number of occurrences of an event</a:t>
            </a:r>
            <a:endParaRPr lang="en-US" b="1" dirty="0"/>
          </a:p>
          <a:p>
            <a:pPr lvl="1"/>
            <a:r>
              <a:rPr lang="en-US" dirty="0"/>
              <a:t>the number of defects discovered during code inspection,</a:t>
            </a:r>
          </a:p>
          <a:p>
            <a:pPr lvl="1"/>
            <a:r>
              <a:rPr lang="en-US" dirty="0"/>
              <a:t>the number of requirements changes requested, </a:t>
            </a:r>
          </a:p>
          <a:p>
            <a:pPr lvl="1"/>
            <a:r>
              <a:rPr lang="en-US" dirty="0"/>
              <a:t>the number of bug reports in a delivered system </a:t>
            </a:r>
          </a:p>
          <a:p>
            <a:pPr lvl="1"/>
            <a:r>
              <a:rPr lang="en-US" dirty="0"/>
              <a:t>the average number of lines of code modified in response to a requirements change.</a:t>
            </a:r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CDB53D20-2DCF-4001-BC02-B9459C64DE9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4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0675860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product 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Cyclomatic complexity of the module</a:t>
            </a:r>
          </a:p>
          <a:p>
            <a:r>
              <a:rPr lang="en-US" dirty="0"/>
              <a:t>Average length of identifiers in the program</a:t>
            </a:r>
          </a:p>
          <a:p>
            <a:r>
              <a:rPr lang="en-US" dirty="0"/>
              <a:t>No. of attributes &amp; operations associated with object classes in design.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CDB53D20-2DCF-4001-BC02-B9459C64DE9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5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4050673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Predictor and control measurements</a:t>
            </a:r>
            <a:r>
              <a:rPr lang="en-GB" dirty="0"/>
              <a:t> </a:t>
            </a:r>
            <a:endParaRPr lang="en-US" dirty="0"/>
          </a:p>
        </p:txBody>
      </p:sp>
      <p:pic>
        <p:nvPicPr>
          <p:cNvPr id="4" name="Content Placeholder 3" descr="24.9 PredControlMetrics.eps"/>
          <p:cNvPicPr>
            <a:picLocks noGrp="1" noChangeAspect="1"/>
          </p:cNvPicPr>
          <p:nvPr>
            <p:ph idx="1"/>
          </p:nvPr>
        </p:nvPicPr>
        <p:blipFill>
          <a:blip r:embed="rId2"/>
          <a:srcRect l="-10746" r="-10746"/>
          <a:stretch>
            <a:fillRect/>
          </a:stretch>
        </p:blipFill>
        <p:spPr>
          <a:xfrm>
            <a:off x="5067596" y="1888684"/>
            <a:ext cx="6514804" cy="3582891"/>
          </a:xfr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6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2FBBEF69-CAA9-4853-877E-B4E1EFE80C15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4DD1C3-EB67-6ABE-ACC9-DC4B47E0B294}"/>
              </a:ext>
            </a:extLst>
          </p:cNvPr>
          <p:cNvSpPr txBox="1"/>
          <p:nvPr/>
        </p:nvSpPr>
        <p:spPr>
          <a:xfrm>
            <a:off x="609600" y="2302414"/>
            <a:ext cx="4373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 metrics and predictor metrics affect the management decisions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Management decides if the product is ready for release or might need other updating.</a:t>
            </a:r>
          </a:p>
        </p:txBody>
      </p:sp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/>
              <a:t>To assign a value to system quality attributes </a:t>
            </a:r>
          </a:p>
          <a:p>
            <a:pPr lvl="1" algn="just"/>
            <a:r>
              <a:rPr lang="en-US" dirty="0"/>
              <a:t>Assess system quality attributes by measuring them</a:t>
            </a:r>
          </a:p>
          <a:p>
            <a:pPr lvl="1" algn="just"/>
            <a:r>
              <a:rPr lang="en-US" dirty="0"/>
              <a:t>Example, assess maintainability by calculating cyclomatic complexity.</a:t>
            </a:r>
            <a:endParaRPr lang="en-GB" dirty="0"/>
          </a:p>
          <a:p>
            <a:pPr algn="just"/>
            <a:r>
              <a:rPr lang="en-US" b="1" dirty="0"/>
              <a:t>To identify the system components whose quality is below standard </a:t>
            </a:r>
          </a:p>
          <a:p>
            <a:pPr lvl="1" algn="just"/>
            <a:r>
              <a:rPr lang="en-US" dirty="0"/>
              <a:t>Measurements can identify individual components with characteristics that deviate from the norm. </a:t>
            </a:r>
          </a:p>
          <a:p>
            <a:pPr lvl="1" algn="just"/>
            <a:r>
              <a:rPr lang="en-US" dirty="0"/>
              <a:t>For example, you can </a:t>
            </a:r>
            <a:r>
              <a:rPr lang="en-US" b="1" dirty="0"/>
              <a:t>measure components to discover those with the highest complexity.</a:t>
            </a:r>
            <a:r>
              <a:rPr lang="en-US" dirty="0"/>
              <a:t> These are </a:t>
            </a:r>
            <a:r>
              <a:rPr lang="en-US" b="1" dirty="0"/>
              <a:t>most likely to contain bugs because the complexity makes them harder to understand.  </a:t>
            </a:r>
            <a:endParaRPr lang="en-GB" b="1" dirty="0"/>
          </a:p>
          <a:p>
            <a:pPr algn="just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eaLnBrk="0" hangingPunct="0"/>
            <a:r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t>Chapter 24 Quality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hangingPunct="0"/>
            <a:fld id="{745CE82A-87C3-2841-AAF3-37DF1E34DC62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eaLnBrk="0" hangingPunct="0"/>
              <a:t>7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0" hangingPunct="0"/>
            <a:fld id="{4EF6383C-7C20-4115-A099-FB822E0DB1B9}" type="datetime1">
              <a:rPr lang="en-US" smtClean="0">
                <a:solidFill>
                  <a:prstClr val="black">
                    <a:tint val="75000"/>
                  </a:prstClr>
                </a:solidFill>
                <a:latin typeface="Calibri"/>
              </a:rPr>
              <a:t>5/8/2023</a:t>
            </a:fld>
            <a:endParaRPr lang="en-US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F63-18D5-97F9-C0ED-7715B436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7457-F89D-19ED-05C3-359B7BD2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229263"/>
          </a:xfrm>
        </p:spPr>
        <p:txBody>
          <a:bodyPr/>
          <a:lstStyle/>
          <a:p>
            <a:r>
              <a:rPr lang="en-US" dirty="0"/>
              <a:t>Number of independent parts in a program - system maintainability improves</a:t>
            </a:r>
          </a:p>
          <a:p>
            <a:r>
              <a:rPr lang="en-US" b="1" dirty="0"/>
              <a:t>Lesser the cyclomatic complexity, better is the code.(performance)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F398-ABF9-B4DA-144E-DAF1E614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220-5490-40D3-A7D5-63B42D50AAE6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BADD-E22C-2374-B056-8ADFA0B7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A254-2175-97BF-08CF-90EDF23A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00B99C-89FF-5658-EE7D-7759C62A8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842" y="2829464"/>
            <a:ext cx="7969214" cy="271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775113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EF63-18D5-97F9-C0ED-7715B436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Cyclomatic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A7457-F89D-19ED-05C3-359B7BD25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876" y="1622531"/>
            <a:ext cx="10972800" cy="1229263"/>
          </a:xfrm>
        </p:spPr>
        <p:txBody>
          <a:bodyPr/>
          <a:lstStyle/>
          <a:p>
            <a:r>
              <a:rPr lang="en-US" dirty="0"/>
              <a:t>Check for Number of independent parts in a program </a:t>
            </a:r>
          </a:p>
          <a:p>
            <a:r>
              <a:rPr lang="en-US" dirty="0"/>
              <a:t>Lesser the cyclomatic complexity, better is the code.</a:t>
            </a:r>
          </a:p>
          <a:p>
            <a:pPr lvl="1"/>
            <a:r>
              <a:rPr lang="en-US" dirty="0"/>
              <a:t>CC = E – N + 2P  </a:t>
            </a:r>
          </a:p>
          <a:p>
            <a:pPr lvl="1"/>
            <a:r>
              <a:rPr lang="en-US" dirty="0"/>
              <a:t>Where,</a:t>
            </a:r>
          </a:p>
          <a:p>
            <a:pPr lvl="2"/>
            <a:r>
              <a:rPr lang="en-US" dirty="0"/>
              <a:t>E = edges</a:t>
            </a:r>
          </a:p>
          <a:p>
            <a:pPr lvl="2"/>
            <a:r>
              <a:rPr lang="en-US" dirty="0"/>
              <a:t>N = nodes</a:t>
            </a:r>
          </a:p>
          <a:p>
            <a:pPr lvl="2"/>
            <a:r>
              <a:rPr lang="en-US" dirty="0"/>
              <a:t>P = no. of connected components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3F398-ABF9-B4DA-144E-DAF1E614E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F4220-5490-40D3-A7D5-63B42D50AAE6}" type="datetime1">
              <a:rPr lang="en-US" smtClean="0"/>
              <a:t>5/8/2023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2BADD-E22C-2374-B056-8ADFA0B7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Chapter 24 Quality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A254-2175-97BF-08CF-90EDF23A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CE82A-87C3-2841-AAF3-37DF1E34DC6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11E67-0C1D-7F54-285E-C26F521B23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0"/>
          <a:stretch/>
        </p:blipFill>
        <p:spPr>
          <a:xfrm>
            <a:off x="5759570" y="2694379"/>
            <a:ext cx="5541034" cy="326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40042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1626</Words>
  <Application>Microsoft Office PowerPoint</Application>
  <PresentationFormat>Widescreen</PresentationFormat>
  <Paragraphs>203</Paragraphs>
  <Slides>21</Slides>
  <Notes>3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</vt:lpstr>
      <vt:lpstr>Calibri</vt:lpstr>
      <vt:lpstr>Wingdings</vt:lpstr>
      <vt:lpstr>SE10 slides</vt:lpstr>
      <vt:lpstr>Software measurement</vt:lpstr>
      <vt:lpstr>Software measurement</vt:lpstr>
      <vt:lpstr>Software metric</vt:lpstr>
      <vt:lpstr>Types of process metric</vt:lpstr>
      <vt:lpstr>Examples of product metric</vt:lpstr>
      <vt:lpstr>Predictor and control measurements </vt:lpstr>
      <vt:lpstr>Use of measurements</vt:lpstr>
      <vt:lpstr>Cyclomatic complexity</vt:lpstr>
      <vt:lpstr>Cyclomatic complexity</vt:lpstr>
      <vt:lpstr>Metrics assumptions</vt:lpstr>
      <vt:lpstr>Relationships between internal and external attributes</vt:lpstr>
      <vt:lpstr>3 conditions for quantifying relationship between attributes</vt:lpstr>
      <vt:lpstr>Problems with Software measurement in industry</vt:lpstr>
      <vt:lpstr>Classes of Product metrics </vt:lpstr>
      <vt:lpstr>Dynamic and static metrics</vt:lpstr>
      <vt:lpstr>Static software product metrics</vt:lpstr>
      <vt:lpstr>Static software product metrics</vt:lpstr>
      <vt:lpstr>The object-oriented metrics suite</vt:lpstr>
      <vt:lpstr>The CK object-oriented metrics suite </vt:lpstr>
      <vt:lpstr>Software component analysis</vt:lpstr>
      <vt:lpstr>The process of product measurement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measurement</dc:title>
  <dc:creator>Hajra Ahmed</dc:creator>
  <cp:lastModifiedBy>Hajra Ahmed</cp:lastModifiedBy>
  <cp:revision>18</cp:revision>
  <dcterms:created xsi:type="dcterms:W3CDTF">2022-05-10T07:19:48Z</dcterms:created>
  <dcterms:modified xsi:type="dcterms:W3CDTF">2023-05-08T04:49:47Z</dcterms:modified>
</cp:coreProperties>
</file>