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308" r:id="rId3"/>
    <p:sldId id="316" r:id="rId4"/>
    <p:sldId id="318" r:id="rId5"/>
    <p:sldId id="323" r:id="rId6"/>
    <p:sldId id="317" r:id="rId7"/>
    <p:sldId id="315" r:id="rId8"/>
    <p:sldId id="280" r:id="rId9"/>
    <p:sldId id="281" r:id="rId10"/>
    <p:sldId id="282" r:id="rId11"/>
    <p:sldId id="319" r:id="rId12"/>
    <p:sldId id="320" r:id="rId13"/>
    <p:sldId id="321" r:id="rId14"/>
    <p:sldId id="283" r:id="rId15"/>
    <p:sldId id="322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FBE899-11E2-474F-8491-3772C01AB793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986195C-ACCC-4D16-8B2A-6BDE72F14BBF}">
      <dgm:prSet/>
      <dgm:spPr/>
      <dgm:t>
        <a:bodyPr/>
        <a:lstStyle/>
        <a:p>
          <a:r>
            <a:rPr lang="en-US" b="1" i="1" dirty="0"/>
            <a:t>Firmness:</a:t>
          </a:r>
          <a:endParaRPr lang="en-US" dirty="0"/>
        </a:p>
      </dgm:t>
    </dgm:pt>
    <dgm:pt modelId="{3964FEA4-E1F4-4AF5-90F3-54A9E2956F5B}" type="parTrans" cxnId="{DEDC1E07-A51C-4294-BE12-4B879E362CE4}">
      <dgm:prSet/>
      <dgm:spPr/>
      <dgm:t>
        <a:bodyPr/>
        <a:lstStyle/>
        <a:p>
          <a:endParaRPr lang="en-US"/>
        </a:p>
      </dgm:t>
    </dgm:pt>
    <dgm:pt modelId="{A7D33546-1F1E-4478-8300-EEFB6EC88B16}" type="sibTrans" cxnId="{DEDC1E07-A51C-4294-BE12-4B879E362CE4}">
      <dgm:prSet/>
      <dgm:spPr/>
      <dgm:t>
        <a:bodyPr/>
        <a:lstStyle/>
        <a:p>
          <a:endParaRPr lang="en-US"/>
        </a:p>
      </dgm:t>
    </dgm:pt>
    <dgm:pt modelId="{5AB998E3-BE38-42F4-B5D9-62C826B6F7A3}">
      <dgm:prSet/>
      <dgm:spPr/>
      <dgm:t>
        <a:bodyPr/>
        <a:lstStyle/>
        <a:p>
          <a:r>
            <a:rPr lang="en-US" b="1" i="1" dirty="0"/>
            <a:t>Commodity:</a:t>
          </a:r>
          <a:endParaRPr lang="en-US" b="1" dirty="0"/>
        </a:p>
      </dgm:t>
    </dgm:pt>
    <dgm:pt modelId="{6343D104-9D6B-46A4-9E6D-0DD6F1765C86}" type="parTrans" cxnId="{E05D068B-864B-4DD8-80BC-704009CD954B}">
      <dgm:prSet/>
      <dgm:spPr/>
      <dgm:t>
        <a:bodyPr/>
        <a:lstStyle/>
        <a:p>
          <a:endParaRPr lang="en-US"/>
        </a:p>
      </dgm:t>
    </dgm:pt>
    <dgm:pt modelId="{CC762339-4FFF-422F-BC4F-A907D2B61FCE}" type="sibTrans" cxnId="{E05D068B-864B-4DD8-80BC-704009CD954B}">
      <dgm:prSet/>
      <dgm:spPr/>
      <dgm:t>
        <a:bodyPr/>
        <a:lstStyle/>
        <a:p>
          <a:endParaRPr lang="en-US"/>
        </a:p>
      </dgm:t>
    </dgm:pt>
    <dgm:pt modelId="{35AD57FD-AABB-4955-B6D4-E6BD9A9559FD}">
      <dgm:prSet/>
      <dgm:spPr/>
      <dgm:t>
        <a:bodyPr/>
        <a:lstStyle/>
        <a:p>
          <a:r>
            <a:rPr lang="en-US" b="1" i="1" dirty="0"/>
            <a:t>Delight:</a:t>
          </a:r>
          <a:endParaRPr lang="en-US" b="1" dirty="0"/>
        </a:p>
      </dgm:t>
    </dgm:pt>
    <dgm:pt modelId="{9BEE69BF-6127-4753-BD63-DA82B27A62DC}" type="parTrans" cxnId="{7E02F260-64AA-4BEB-A5DA-52831DE241C1}">
      <dgm:prSet/>
      <dgm:spPr/>
      <dgm:t>
        <a:bodyPr/>
        <a:lstStyle/>
        <a:p>
          <a:endParaRPr lang="en-US"/>
        </a:p>
      </dgm:t>
    </dgm:pt>
    <dgm:pt modelId="{0C12599D-20EE-442B-A5AE-AC4DEF753B12}" type="sibTrans" cxnId="{7E02F260-64AA-4BEB-A5DA-52831DE241C1}">
      <dgm:prSet/>
      <dgm:spPr/>
      <dgm:t>
        <a:bodyPr/>
        <a:lstStyle/>
        <a:p>
          <a:endParaRPr lang="en-US"/>
        </a:p>
      </dgm:t>
    </dgm:pt>
    <dgm:pt modelId="{B5B6A81F-A402-40F3-A2CF-AE7502D896DD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program should not have any bugs </a:t>
          </a:r>
          <a:r>
            <a:rPr lang="en-US" dirty="0"/>
            <a:t>that inhibit its function. </a:t>
          </a:r>
        </a:p>
      </dgm:t>
    </dgm:pt>
    <dgm:pt modelId="{E0CEFDC9-7F0E-4369-AE7B-5A7E5DCF174E}" type="parTrans" cxnId="{8A7DA363-0822-4468-A271-E9406F9F1275}">
      <dgm:prSet/>
      <dgm:spPr/>
      <dgm:t>
        <a:bodyPr/>
        <a:lstStyle/>
        <a:p>
          <a:endParaRPr lang="en-US"/>
        </a:p>
      </dgm:t>
    </dgm:pt>
    <dgm:pt modelId="{D426DAAB-8043-4315-BDC7-CDCC3E27CCF4}" type="sibTrans" cxnId="{8A7DA363-0822-4468-A271-E9406F9F1275}">
      <dgm:prSet/>
      <dgm:spPr/>
      <dgm:t>
        <a:bodyPr/>
        <a:lstStyle/>
        <a:p>
          <a:endParaRPr lang="en-US"/>
        </a:p>
      </dgm:t>
    </dgm:pt>
    <dgm:pt modelId="{D2A6403E-C273-4047-B1CB-64884C40C084}">
      <dgm:prSet/>
      <dgm:spPr/>
      <dgm:t>
        <a:bodyPr/>
        <a:lstStyle/>
        <a:p>
          <a:r>
            <a:rPr lang="en-US" dirty="0"/>
            <a:t> A program </a:t>
          </a:r>
          <a:r>
            <a:rPr lang="en-US" dirty="0">
              <a:solidFill>
                <a:srgbClr val="FF0000"/>
              </a:solidFill>
            </a:rPr>
            <a:t>must serve the purpose </a:t>
          </a:r>
          <a:r>
            <a:rPr lang="en-US" dirty="0"/>
            <a:t>for which it is designed. </a:t>
          </a:r>
          <a:endParaRPr lang="en-US" b="1" dirty="0"/>
        </a:p>
      </dgm:t>
    </dgm:pt>
    <dgm:pt modelId="{39F79BEB-6A9F-4902-8D56-77F2DB44E185}" type="parTrans" cxnId="{7E27B82B-879F-434C-BC81-D8DEEFEBF070}">
      <dgm:prSet/>
      <dgm:spPr/>
      <dgm:t>
        <a:bodyPr/>
        <a:lstStyle/>
        <a:p>
          <a:endParaRPr lang="en-US"/>
        </a:p>
      </dgm:t>
    </dgm:pt>
    <dgm:pt modelId="{1BE20CE9-8100-4A22-A5D0-7AA8E55C3B09}" type="sibTrans" cxnId="{7E27B82B-879F-434C-BC81-D8DEEFEBF070}">
      <dgm:prSet/>
      <dgm:spPr/>
      <dgm:t>
        <a:bodyPr/>
        <a:lstStyle/>
        <a:p>
          <a:endParaRPr lang="en-US"/>
        </a:p>
      </dgm:t>
    </dgm:pt>
    <dgm:pt modelId="{DE666254-81EE-49B7-8A42-86C3F80D7A92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solidFill>
                <a:srgbClr val="FF0000"/>
              </a:solidFill>
            </a:rPr>
            <a:t>user experience </a:t>
          </a:r>
          <a:r>
            <a:rPr lang="en-US" dirty="0"/>
            <a:t>should be pleasurable one.</a:t>
          </a:r>
        </a:p>
      </dgm:t>
    </dgm:pt>
    <dgm:pt modelId="{30334705-3814-4298-A26E-A30F36FC1957}" type="parTrans" cxnId="{82C94A35-BAB9-4627-BD31-29E445D3417C}">
      <dgm:prSet/>
      <dgm:spPr/>
      <dgm:t>
        <a:bodyPr/>
        <a:lstStyle/>
        <a:p>
          <a:endParaRPr lang="en-US"/>
        </a:p>
      </dgm:t>
    </dgm:pt>
    <dgm:pt modelId="{C28BA4FD-9C4C-4A01-A9F5-31D46956EDCD}" type="sibTrans" cxnId="{82C94A35-BAB9-4627-BD31-29E445D3417C}">
      <dgm:prSet/>
      <dgm:spPr/>
      <dgm:t>
        <a:bodyPr/>
        <a:lstStyle/>
        <a:p>
          <a:endParaRPr lang="en-US"/>
        </a:p>
      </dgm:t>
    </dgm:pt>
    <dgm:pt modelId="{96C32B24-1ED7-42E8-827A-67D6A247C0E7}" type="pres">
      <dgm:prSet presAssocID="{71FBE899-11E2-474F-8491-3772C01AB793}" presName="Name0" presStyleCnt="0">
        <dgm:presLayoutVars>
          <dgm:dir/>
          <dgm:resizeHandles val="exact"/>
        </dgm:presLayoutVars>
      </dgm:prSet>
      <dgm:spPr/>
    </dgm:pt>
    <dgm:pt modelId="{3949BA70-5414-4B82-A3A3-FE8664BE3491}" type="pres">
      <dgm:prSet presAssocID="{F986195C-ACCC-4D16-8B2A-6BDE72F14BBF}" presName="node" presStyleLbl="node1" presStyleIdx="0" presStyleCnt="3">
        <dgm:presLayoutVars>
          <dgm:bulletEnabled val="1"/>
        </dgm:presLayoutVars>
      </dgm:prSet>
      <dgm:spPr/>
    </dgm:pt>
    <dgm:pt modelId="{40342F13-BAE8-434B-A308-F25E158F961F}" type="pres">
      <dgm:prSet presAssocID="{A7D33546-1F1E-4478-8300-EEFB6EC88B16}" presName="sibTrans" presStyleCnt="0"/>
      <dgm:spPr/>
    </dgm:pt>
    <dgm:pt modelId="{B695F796-BDE3-4062-9AD5-A5842FA1DE78}" type="pres">
      <dgm:prSet presAssocID="{5AB998E3-BE38-42F4-B5D9-62C826B6F7A3}" presName="node" presStyleLbl="node1" presStyleIdx="1" presStyleCnt="3">
        <dgm:presLayoutVars>
          <dgm:bulletEnabled val="1"/>
        </dgm:presLayoutVars>
      </dgm:prSet>
      <dgm:spPr/>
    </dgm:pt>
    <dgm:pt modelId="{82B07A06-F238-4420-8079-881435F1BEF3}" type="pres">
      <dgm:prSet presAssocID="{CC762339-4FFF-422F-BC4F-A907D2B61FCE}" presName="sibTrans" presStyleCnt="0"/>
      <dgm:spPr/>
    </dgm:pt>
    <dgm:pt modelId="{A4BA8141-9FC6-4D37-9A69-D30CBB3BF8A4}" type="pres">
      <dgm:prSet presAssocID="{35AD57FD-AABB-4955-B6D4-E6BD9A9559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EDC1E07-A51C-4294-BE12-4B879E362CE4}" srcId="{71FBE899-11E2-474F-8491-3772C01AB793}" destId="{F986195C-ACCC-4D16-8B2A-6BDE72F14BBF}" srcOrd="0" destOrd="0" parTransId="{3964FEA4-E1F4-4AF5-90F3-54A9E2956F5B}" sibTransId="{A7D33546-1F1E-4478-8300-EEFB6EC88B16}"/>
    <dgm:cxn modelId="{7E27B82B-879F-434C-BC81-D8DEEFEBF070}" srcId="{5AB998E3-BE38-42F4-B5D9-62C826B6F7A3}" destId="{D2A6403E-C273-4047-B1CB-64884C40C084}" srcOrd="0" destOrd="0" parTransId="{39F79BEB-6A9F-4902-8D56-77F2DB44E185}" sibTransId="{1BE20CE9-8100-4A22-A5D0-7AA8E55C3B09}"/>
    <dgm:cxn modelId="{82C94A35-BAB9-4627-BD31-29E445D3417C}" srcId="{35AD57FD-AABB-4955-B6D4-E6BD9A9559FD}" destId="{DE666254-81EE-49B7-8A42-86C3F80D7A92}" srcOrd="0" destOrd="0" parTransId="{30334705-3814-4298-A26E-A30F36FC1957}" sibTransId="{C28BA4FD-9C4C-4A01-A9F5-31D46956EDCD}"/>
    <dgm:cxn modelId="{7E02F260-64AA-4BEB-A5DA-52831DE241C1}" srcId="{71FBE899-11E2-474F-8491-3772C01AB793}" destId="{35AD57FD-AABB-4955-B6D4-E6BD9A9559FD}" srcOrd="2" destOrd="0" parTransId="{9BEE69BF-6127-4753-BD63-DA82B27A62DC}" sibTransId="{0C12599D-20EE-442B-A5AE-AC4DEF753B12}"/>
    <dgm:cxn modelId="{8A7DA363-0822-4468-A271-E9406F9F1275}" srcId="{F986195C-ACCC-4D16-8B2A-6BDE72F14BBF}" destId="{B5B6A81F-A402-40F3-A2CF-AE7502D896DD}" srcOrd="0" destOrd="0" parTransId="{E0CEFDC9-7F0E-4369-AE7B-5A7E5DCF174E}" sibTransId="{D426DAAB-8043-4315-BDC7-CDCC3E27CCF4}"/>
    <dgm:cxn modelId="{D581B977-B653-4841-A45C-110A001BE809}" type="presOf" srcId="{DE666254-81EE-49B7-8A42-86C3F80D7A92}" destId="{A4BA8141-9FC6-4D37-9A69-D30CBB3BF8A4}" srcOrd="0" destOrd="1" presId="urn:microsoft.com/office/officeart/2005/8/layout/hList6"/>
    <dgm:cxn modelId="{E05D068B-864B-4DD8-80BC-704009CD954B}" srcId="{71FBE899-11E2-474F-8491-3772C01AB793}" destId="{5AB998E3-BE38-42F4-B5D9-62C826B6F7A3}" srcOrd="1" destOrd="0" parTransId="{6343D104-9D6B-46A4-9E6D-0DD6F1765C86}" sibTransId="{CC762339-4FFF-422F-BC4F-A907D2B61FCE}"/>
    <dgm:cxn modelId="{194935B6-A65D-402D-8B9D-A8D06A2E95F1}" type="presOf" srcId="{D2A6403E-C273-4047-B1CB-64884C40C084}" destId="{B695F796-BDE3-4062-9AD5-A5842FA1DE78}" srcOrd="0" destOrd="1" presId="urn:microsoft.com/office/officeart/2005/8/layout/hList6"/>
    <dgm:cxn modelId="{8F25CACB-DF15-4420-A297-712A7B67B8F5}" type="presOf" srcId="{5AB998E3-BE38-42F4-B5D9-62C826B6F7A3}" destId="{B695F796-BDE3-4062-9AD5-A5842FA1DE78}" srcOrd="0" destOrd="0" presId="urn:microsoft.com/office/officeart/2005/8/layout/hList6"/>
    <dgm:cxn modelId="{54D154D8-F256-4AF7-A742-791AD53ADE6A}" type="presOf" srcId="{71FBE899-11E2-474F-8491-3772C01AB793}" destId="{96C32B24-1ED7-42E8-827A-67D6A247C0E7}" srcOrd="0" destOrd="0" presId="urn:microsoft.com/office/officeart/2005/8/layout/hList6"/>
    <dgm:cxn modelId="{EF2888E5-5B76-47EE-B37E-CD917B94094D}" type="presOf" srcId="{B5B6A81F-A402-40F3-A2CF-AE7502D896DD}" destId="{3949BA70-5414-4B82-A3A3-FE8664BE3491}" srcOrd="0" destOrd="1" presId="urn:microsoft.com/office/officeart/2005/8/layout/hList6"/>
    <dgm:cxn modelId="{886FBBE8-5846-4CF9-ACA3-9B8B6854C5E9}" type="presOf" srcId="{F986195C-ACCC-4D16-8B2A-6BDE72F14BBF}" destId="{3949BA70-5414-4B82-A3A3-FE8664BE3491}" srcOrd="0" destOrd="0" presId="urn:microsoft.com/office/officeart/2005/8/layout/hList6"/>
    <dgm:cxn modelId="{A0EF78F0-4F5E-4610-ACEE-2E5E5E6D9313}" type="presOf" srcId="{35AD57FD-AABB-4955-B6D4-E6BD9A9559FD}" destId="{A4BA8141-9FC6-4D37-9A69-D30CBB3BF8A4}" srcOrd="0" destOrd="0" presId="urn:microsoft.com/office/officeart/2005/8/layout/hList6"/>
    <dgm:cxn modelId="{BBB71A6C-2087-477E-B1E3-E5FED2449DD2}" type="presParOf" srcId="{96C32B24-1ED7-42E8-827A-67D6A247C0E7}" destId="{3949BA70-5414-4B82-A3A3-FE8664BE3491}" srcOrd="0" destOrd="0" presId="urn:microsoft.com/office/officeart/2005/8/layout/hList6"/>
    <dgm:cxn modelId="{0A05D9B6-E93B-4573-A3AC-86718ADBD9F3}" type="presParOf" srcId="{96C32B24-1ED7-42E8-827A-67D6A247C0E7}" destId="{40342F13-BAE8-434B-A308-F25E158F961F}" srcOrd="1" destOrd="0" presId="urn:microsoft.com/office/officeart/2005/8/layout/hList6"/>
    <dgm:cxn modelId="{535BBE16-F228-4898-A24E-EE38A3BED510}" type="presParOf" srcId="{96C32B24-1ED7-42E8-827A-67D6A247C0E7}" destId="{B695F796-BDE3-4062-9AD5-A5842FA1DE78}" srcOrd="2" destOrd="0" presId="urn:microsoft.com/office/officeart/2005/8/layout/hList6"/>
    <dgm:cxn modelId="{20332BC1-B2CC-456C-ACB6-556029049FFF}" type="presParOf" srcId="{96C32B24-1ED7-42E8-827A-67D6A247C0E7}" destId="{82B07A06-F238-4420-8079-881435F1BEF3}" srcOrd="3" destOrd="0" presId="urn:microsoft.com/office/officeart/2005/8/layout/hList6"/>
    <dgm:cxn modelId="{27B14FA6-2937-4CC3-A727-8D24B233B819}" type="presParOf" srcId="{96C32B24-1ED7-42E8-827A-67D6A247C0E7}" destId="{A4BA8141-9FC6-4D37-9A69-D30CBB3BF8A4}" srcOrd="4" destOrd="0" presId="urn:microsoft.com/office/officeart/2005/8/layout/hList6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9BA70-5414-4B82-A3A3-FE8664BE3491}">
      <dsp:nvSpPr>
        <dsp:cNvPr id="0" name=""/>
        <dsp:cNvSpPr/>
      </dsp:nvSpPr>
      <dsp:spPr>
        <a:xfrm rot="16200000">
          <a:off x="-824833" y="825810"/>
          <a:ext cx="4191000" cy="2539379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157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1" kern="1200" dirty="0"/>
            <a:t>Firmness: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FF0000"/>
              </a:solidFill>
            </a:rPr>
            <a:t>program should not have any bugs </a:t>
          </a:r>
          <a:r>
            <a:rPr lang="en-US" sz="2300" kern="1200" dirty="0"/>
            <a:t>that inhibit its function. </a:t>
          </a:r>
        </a:p>
      </dsp:txBody>
      <dsp:txXfrm rot="5400000">
        <a:off x="978" y="838199"/>
        <a:ext cx="2539379" cy="2514600"/>
      </dsp:txXfrm>
    </dsp:sp>
    <dsp:sp modelId="{B695F796-BDE3-4062-9AD5-A5842FA1DE78}">
      <dsp:nvSpPr>
        <dsp:cNvPr id="0" name=""/>
        <dsp:cNvSpPr/>
      </dsp:nvSpPr>
      <dsp:spPr>
        <a:xfrm rot="16200000">
          <a:off x="1905000" y="825810"/>
          <a:ext cx="4191000" cy="2539379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157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1" kern="1200" dirty="0"/>
            <a:t>Commodity:</a:t>
          </a:r>
          <a:endParaRPr lang="en-US" sz="29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 A program </a:t>
          </a:r>
          <a:r>
            <a:rPr lang="en-US" sz="2300" kern="1200" dirty="0">
              <a:solidFill>
                <a:srgbClr val="FF0000"/>
              </a:solidFill>
            </a:rPr>
            <a:t>must serve the purpose </a:t>
          </a:r>
          <a:r>
            <a:rPr lang="en-US" sz="2300" kern="1200" dirty="0"/>
            <a:t>for which it is designed. </a:t>
          </a:r>
          <a:endParaRPr lang="en-US" sz="2300" b="1" kern="1200" dirty="0"/>
        </a:p>
      </dsp:txBody>
      <dsp:txXfrm rot="5400000">
        <a:off x="2730811" y="838199"/>
        <a:ext cx="2539379" cy="2514600"/>
      </dsp:txXfrm>
    </dsp:sp>
    <dsp:sp modelId="{A4BA8141-9FC6-4D37-9A69-D30CBB3BF8A4}">
      <dsp:nvSpPr>
        <dsp:cNvPr id="0" name=""/>
        <dsp:cNvSpPr/>
      </dsp:nvSpPr>
      <dsp:spPr>
        <a:xfrm rot="16200000">
          <a:off x="4634833" y="825810"/>
          <a:ext cx="4191000" cy="2539379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0" tIns="0" rIns="182157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1" kern="1200" dirty="0"/>
            <a:t>Delight:</a:t>
          </a:r>
          <a:endParaRPr lang="en-US" sz="29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The </a:t>
          </a:r>
          <a:r>
            <a:rPr lang="en-US" sz="2300" kern="1200" dirty="0">
              <a:solidFill>
                <a:srgbClr val="FF0000"/>
              </a:solidFill>
            </a:rPr>
            <a:t>user experience </a:t>
          </a:r>
          <a:r>
            <a:rPr lang="en-US" sz="2300" kern="1200" dirty="0"/>
            <a:t>should be pleasurable one.</a:t>
          </a:r>
        </a:p>
      </dsp:txBody>
      <dsp:txXfrm rot="5400000">
        <a:off x="5460644" y="838199"/>
        <a:ext cx="2539379" cy="251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4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918 414 24575,'1'-35'0,"-1"1"0,-2-1 0,-2 1 0,-12-53 0,13 77 0,0 0 0,-1 0 0,0 1 0,-1-1 0,0 1 0,0 1 0,-1-1 0,0 1 0,-1-1 0,0 2 0,0-1 0,0 1 0,-1 0 0,0 1 0,0-1 0,-1 2 0,0-1 0,0 1 0,-17-6 0,7 4 0,0 2 0,0 0 0,-1 1 0,1 1 0,-40 0 0,-102 8 0,155-4 0,-12 1 0,1 2 0,-1 0 0,1 0 0,0 2 0,1 0 0,-1 1 0,1 1 0,0 0 0,1 2 0,0-1 0,1 2 0,0 0 0,-15 15 0,9-7 0,2 0 0,0 1 0,1 1 0,1 1 0,1 0 0,1 1 0,1 1 0,-11 29 0,16-29 0,1 1 0,1 0 0,1 1 0,1-1 0,-1 47 0,6-28 0,1 1 0,12 65 0,-12-99 0,1 0 0,0-1 0,1 0 0,0 0 0,0 0 0,1 0 0,0-1 0,1 0 0,0 0 0,1 0 0,0-1 0,0 0 0,0 0 0,1 0 0,13 8 0,-7-6 0,0-2 0,0 1 0,0-2 0,1 0 0,1-1 0,-1 0 0,1-1 0,0-1 0,25 3 0,185 17 0,-184-22 0,1-2 0,0-2 0,55-10 0,-82 8-51,0-1 0,-1-1 1,1-1-1,-1 0 0,0-1 0,-1-1 0,0 0 0,-1 0 0,21-20 0,-11 11-805,-7 5-5970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72 169 24575,'-3'4'0,"1"0"0,0 1 0,0 0 0,0-1 0,0 1 0,1 0 0,-1 0 0,1 0 0,1 0 0,-1 0 0,1 0 0,0 11 0,-1 6 0,-28 752 0,29-752 0,-12-212 0,1 20 0,10 143 0,2-229 0,2 200 0,2 0 0,20-85 0,-21 131 0,0 0 0,0 0 0,1 0 0,0 1 0,1 0 0,0 0 0,1 1 0,0-1 0,0 1 0,0 1 0,1 0 0,0 0 0,14-9 0,-17 12 0,0 0 0,1 0 0,-1 1 0,1 0 0,0 0 0,0 0 0,0 1 0,0 0 0,0 0 0,1 1 0,-1-1 0,0 1 0,1 1 0,-1-1 0,1 1 0,0 0 0,-1 1 0,1 0 0,-1 0 0,0 0 0,1 0 0,-1 1 0,7 3 0,-9-2 0,1 1 0,-1-1 0,0 1 0,-1 0 0,1 0 0,-1 0 0,0 0 0,0 1 0,0-1 0,0 1 0,-1 0 0,0 0 0,2 5 0,21 73 0,-21-68 0,4 17 0,-2 0 0,-1 0 0,-2 1 0,-1 0 0,-1-1 0,-5 44 0,2-56 0,-1-1 0,-1 0 0,-1 0 0,0-1 0,-2 1 0,0-1 0,-1-1 0,-1 1 0,0-1 0,-1-1 0,-24 29 0,22-31 0,0-1 0,-2-1 0,1-1 0,-1 1 0,-1-2 0,0 0 0,-1-1 0,0-1 0,0 0 0,-26 8 0,41-16 0,0 1 0,0-1 0,0 0 0,0 0 0,1 0 0,-1 1 0,0-1 0,0 0 0,0 1 0,1-1 0,-1 1 0,0-1 0,0 1 0,1-1 0,-1 1 0,1-1 0,-1 1 0,0 0 0,1-1 0,-1 1 0,1 0 0,-1 0 0,1-1 0,0 1 0,-1 0 0,1 0 0,0 1 0,0-1 0,0 0 0,1 0 0,-1 1 0,1-1 0,-1 0 0,1 0 0,0 0 0,0 0 0,-1 0 0,1 0 0,0 0 0,0 0 0,0 0 0,0 0 0,0-1 0,2 2 0,67 34 0,-43-22 0,13 11 0,-2 2 0,43 41 0,-29-23 0,-19-20 0,47 26 0,-43-29 0,-35-20 12,0-1 0,1 1 0,-1-1 0,1 0 0,-1 0 0,1 0 0,-1 0 0,1-1 0,5 2 0,-8-2-58,1 0-1,0 0 1,0-1-1,0 1 1,0 0 0,0 0-1,0-1 1,-1 1-1,1 0 1,0-1 0,0 1-1,-1-1 1,1 1-1,0-1 1,0 1-1,-1-1 1,1 1 0,0-1-1,-1 0 1,1 0-1,-1 1 1,1-1 0,-1 0-1,0 0 1,1 1-1,-1-1 1,1 0 0,-1 0-1,0 0 1,0 0-1,1-1 1,1-13-6780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0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841 218 24575,'0'-20'0,"-3"-43"0,3 59 0,-1 1 0,0-1 0,0 1 0,-1-1 0,1 0 0,-1 1 0,0 0 0,0-1 0,0 1 0,0 0 0,0 0 0,-1 0 0,1 0 0,-5-2 0,-12-12 0,13 11 0,-1 0 0,0 0 0,0 0 0,0 1 0,-1 0 0,1 0 0,-1 1 0,0 0 0,-1 0 0,1 1 0,-1 0 0,1 1 0,-1 0 0,0 0 0,-14-1 0,0 4 0,-1 0 0,1 1 0,0 1 0,0 1 0,0 1 0,1 1 0,-1 1 0,1 1 0,-31 17 0,9-1 0,1 2 0,0 2 0,-49 44 0,72-56 0,1 0 0,1 0 0,1 2 0,0 0 0,-23 34 0,34-39 0,0 0 0,1 1 0,1 0 0,0 0 0,1 0 0,-3 28 0,4-7 0,3 59 0,1-73 0,2 1 0,0-1 0,1-1 0,1 1 0,1-1 0,1 0 0,0 0 0,21 32 0,9 7 0,61 71 0,-86-114 0,-10-12 0,1 0 0,1-1 0,-1 0 0,0 1 0,1-1 0,0-1 0,-1 1 0,1-1 0,0 0 0,1 0 0,-1 0 0,0-1 0,0 1 0,1-1 0,-1-1 0,7 1 0,16 0 0,0-1 0,29-3 0,-6 0 0,-15 3 0,-24 1 0,1-1 0,-1 0 0,0 0 0,1-1 0,-1-1 0,0 0 0,0-1 0,0 0 0,0-1 0,-1 0 0,14-7 0,-9-1-124,0 0 0,-1-1 0,-1 0 0,0-1 0,-1-1 0,0 0-1,-1-1 1,-1 0 0,0-1 0,8-19 0,-11 22-6702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5T04:27:3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B130ACF-86C1-4794-973B-8687B7632B8C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FEE102B-B5EB-498B-88BD-85FF1C9F0A1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85D5B4E8-A382-4747-9092-7CBA887AB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7B2847F5-2CD3-4AED-8AC1-F9C8C2CB4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17AFF662-BE8F-40DA-95BD-F99F7080F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8FDD6764-F82A-4170-9280-168ADA5C3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167CC7F2-4158-4A3D-935E-E1B7F6621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7467932D-AFD1-4890-8862-A05AC1884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BD094E5C-C726-4690-A5BD-DADDF3F3C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B5CF0A6C-BBE5-481E-8264-9C5E7212B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C3441844-9D59-4A80-B53A-C857DCDD6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1FC21D62-6D86-4324-926B-CB60978FC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F31D2E7E-45C2-4F9E-AEA0-62B53E37D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A8D4E73E-0D8D-4107-89EB-52C550980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D454ABF6-3DF4-4540-B5B7-F62D57E26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1BC42910-392A-48BF-AA59-63C0B85F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3B9A9B07-D8CD-41C8-98E3-A4106CD6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DA17636-FE41-4369-B1E5-6AB5AD573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4BB8447F-A943-42D7-B425-E55E8B130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06FC7AFD-DE17-4C4E-8D6A-5143E130B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50337CE0-8EDE-441D-A0EF-DDC2FED43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A705E9BD-9FF4-4B12-AB47-0EF2A10D0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EAADE3F1-A4BB-4BFC-B3D5-F4EFDC346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795468C5-8388-4303-B418-C767CE910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1B77EE88-C2A9-439E-A5F3-F4219589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83BF53D4-14EC-4A55-A574-C656D5A38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DA24DBB3-3497-4C60-8904-B705FB02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155C941E-F553-4DD2-A0FE-4C636C2A8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D46A26EA-3E5E-4611-8298-A3B8A1038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EFAAC4C6-21C6-4C8B-AC08-6A1CCB164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F5EDCFDA-C545-44F8-ADDC-6FC7F908E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F16A8427-6C7A-4D80-B7A8-FC34CABCD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6ED7F2E9-BFEE-4CE1-8B5F-E21C73BF1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8A29F753-3165-4A22-85F5-E116189D9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6797992A-AE5B-4199-97A3-965886CB8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D927EC9-9770-4D27-A818-BCED1EE17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0427EB04-AF9E-47BA-B6AC-CAC8D37F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0FE9E510-083A-48A3-A5E3-4B6ED25B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FA62289D-67D4-4EBE-A16C-208721E6C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185DC3E7-DE37-44E0-BC72-75994EB9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A0823941-4B3A-4964-8102-F1B3528BE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B746A18E-DEB7-466F-98DE-7E786AF2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8DA4901A-4056-4576-B346-DB769DAD1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86A9DFD3-8F78-417F-8C58-360B4D9AB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C72E1AB9-C010-4E94-9A94-F7E215561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A9034B4A-5240-438F-9DC1-7B422C64C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311D15D1-C92B-4754-B2DC-6B9E3518E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77876165-6AAB-4F7F-A0D5-079C27C0E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057A68E9-8B25-4E68-9240-85C9036D2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6DB317B6-76C9-463D-8A41-9A14AA3E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4EB3EDA4-075E-4F3F-A0F5-AB82E2E59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E9634E00-569C-47EC-B42C-787E0F7A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2B45D458-ADCE-4571-972E-6F50805F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94056F15-64D2-4042-910D-0E6567B9D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47DB5786-A30C-4C98-9416-9519E03E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27FE8EDB-4247-4E80-B487-5F748B31D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63A1577-3FEB-45BC-A88D-816635C3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EDDECA8E-2B6B-40D9-B114-B21221427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F718624A-DBE8-41E1-BB03-685847975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E9E565BC-4841-4330-8F32-3D2CBA7E7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2843C041-94B4-414E-B992-AC68A1BD6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98898D37-F9DC-4AD9-8032-5F857B0CA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667EF48D-4370-41B1-B5E1-C1531B197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79E01F44-D08B-4034-98D0-7C7252792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8BDFEA76-3490-4DF4-A5EE-F3BB9EEA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816DC844-3AE1-4F90-ADC9-0231E922A07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49207B4E-6E13-4C10-97C2-0BC5D48D20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DA082E2A-5107-4D0A-A633-77A24E938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5339F8C-B4F1-41B1-AC5E-400E851007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82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90658-73BC-4FAF-818D-B65A39C48A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BBABE-A757-41EC-8C1F-16B577C1F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58E44-4746-43D8-8796-21B8B15C0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25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E3A50-0EB3-4FEE-89EE-BC7F362CC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6B7AD-F562-4346-8068-E5AF0E9384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0C49-87CC-43BE-BC5E-49265E6F23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B49FB-4609-4BA1-9372-60572A244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3F4BB-6FA7-4CC2-B849-8F2026D5C5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1BE45-7CCB-402D-B201-E6A5492891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84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4FD66-740B-4DF6-A804-BDE3A1D088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2273F-B18E-481D-82F9-ABC729CE8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F10AE-502A-4871-AD7B-61AB07A610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04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BDEF-C208-435E-A331-7018DC747E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051B-104C-4FB1-913F-00DFA24DD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359D-9B2F-4BB9-93A2-D0D7E84363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25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E552A3-5700-442C-B21A-AB92FB82B6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D1A221-943F-497E-B21C-1DE6A1672C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B550A-26D3-491C-895D-C6015012E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1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E3C12-6161-4F54-B64E-9F15CC06EE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C657-C3D5-4F27-8C16-C568FF2BA2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27A6A-EAED-40DA-9CEB-9ADCDAD169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36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932275-3F34-4C86-A8B3-814888A20A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795D0D-3623-4C15-860D-E0FA60F95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15697-F861-482A-8ADA-3ADCFDC0D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4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20E30-30F6-43E6-A196-D88618D15F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2BC2-A760-452E-996E-C29D21AB07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2024-428A-4189-BD0D-B2F2DC260B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6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074F-D46A-4C0C-BAC8-0CEA867A3A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A9B77-8ADA-4468-91D7-5681819C7E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04B9B8-9691-4C2D-AE55-C924F28812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30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1C15A2D-215D-4A40-A9DB-1663BD9C9983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8BAFF24E-0BFD-470D-8A16-E6908C20754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D540BF4A-2604-4CA9-85F8-95AA8D6AA69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8981A905-11F7-4095-AD99-7EDDE7A6E6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7312FBC9-4667-4744-8C01-2FF419A5F6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EF922373-4D8F-4106-8142-AE13929AAF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9A270D19-EE43-4936-AB7D-51CC5A1DE75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DA8A532F-AAFC-442A-813C-94026DDB898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E3F8A32A-F201-4549-AF02-647746286F7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FE7F4995-E1B9-4113-AFFF-9928CB57FFC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EE9EA214-490C-4B7E-8AC5-63AD483EF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77DAEFEE-5D9C-448E-A744-AC2589653A1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8A558661-5E95-4F07-9C8B-8AF00540ED0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891C7FDC-96C1-4448-AD27-90B34A37E9A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896AD559-EC0E-4A2A-956D-8610BBF47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4C6501AC-331F-49A8-A4A9-32D5DB8771D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CFB7E635-80A1-4316-A4DA-EF5C60237EF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72496AA8-A0D9-4453-8B2D-43FCBE097D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B9A82383-0288-40A6-A743-66FDF162552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59695232-8443-4822-A7D3-FDAD3EF8263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0565BE14-283A-41E2-B36D-137DC43E800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5D2DB393-A7D0-4BB7-BF80-486C196DA6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C109F080-661E-4D53-BD89-290F636E662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E86CA4BD-6D5C-4916-966B-850FDFA08A1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1D7B600A-4BF2-4543-BCAD-7BD56CDE5D8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5052F7F0-8D84-4B97-8ACB-26A754E8330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CF842114-64C2-4561-9977-89192A2695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D074A2B2-FFF0-4ADF-A166-8F2CD594A0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C577BF69-A4A6-4DDA-ADD8-5AA87AFA79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4D01F7AB-A8DC-412F-8CF9-7D56E98932E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11BEDBCE-7708-4FFF-8C81-A8C3C8036B5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D55BBA15-0061-45A0-AFF6-93DB92CC38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8A39D46-EC9F-4A5D-BC4B-59BE539B18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59597C88-E3DD-48DA-A057-7B1A3039A9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42D12414-E648-425B-9522-2D4912968FC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45BF2C2B-C6F5-4EB9-B8D1-CF76F74C26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DA943A33-5455-471D-9788-345135568C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971CA270-852E-4B79-B45F-FE26A350859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AC43CD90-5CF0-4EEC-A9DB-5AC2993F269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59AB7476-BFE5-4332-A4BA-0F8CD218421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6CA82818-9829-4172-9BF4-9721C7A583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B1F354D7-3B98-4A6D-A54D-7F915F7E4A2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495721BB-CDAE-4183-B32A-EAE4E094730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0F008CE-8508-4EC6-B4B5-4C9AB0C74B5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4766AEF4-B316-4C96-9FB8-612AF21A7BE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1E3E3526-CD06-46DB-9543-46EC7D5B9F7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8895C65E-3FA5-426F-BB15-BD95E68481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8BD20AD-DDBC-4BBB-B3FE-E461099C7C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308BFA1-08D2-453C-AABE-D6CA0D347D7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F6B176D9-8B67-48A7-88F0-F73B361B1DE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674D013A-E680-44CF-A12E-FE121A4525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0A458245-8676-48D2-A740-7A70E923785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EE583457-CA2E-4C11-9654-DE23C8BF65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7BDB0CCB-DCD3-4230-9774-CA22159E41D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85FB1A89-0CA9-47D5-B233-275F2285F1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4BF032A6-6074-43E2-B87B-7BE4D4A5230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8A3E6678-4B77-4621-9497-34711EE332E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5A830116-30BD-4F6D-83E8-CAD3E6871AC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5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2D2871E4-A705-4734-8CB7-6F08B0024E1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6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63C21578-CE1F-4493-A84D-CBF229FF2C2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6AFB1CC-1E5D-4CD5-A9A8-5423317C69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ED321E16-B2B9-4DCE-BF62-B33CBE0E767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74E1DA75-6F8B-4A96-9E95-C025757532AD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C121B6E-89FD-4F79-931F-8988D51F5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47493D1A-9273-44F6-8AC5-60366A7B0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B9CF2F94-12B2-4A73-B405-F720EA3BFA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F5284E71-0167-4784-AA76-220564364C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048BAF0A-3C8C-4547-B481-204B3D376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546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50C6373-4914-40DE-BDF5-0F53FEE3C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400800"/>
            <a:ext cx="7848600" cy="3048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Chapter 8 in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07504F9-EBA2-449D-8842-ACFB98E7DE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B11E99-B491-42C8-8A86-4992249A8AC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CBE2CA4-7421-4DAB-BE1C-D584D6201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2825751"/>
            <a:ext cx="5067300" cy="12049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4400" b="1">
                <a:solidFill>
                  <a:schemeClr val="folHlink"/>
                </a:solidFill>
              </a:rPr>
              <a:t>Design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35DF006-0BFE-4461-85C3-D2C7B94AEE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A6EAC8-5F9F-4E1A-8249-136FE2E5D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C89889-61DE-4F07-8748-50D2D1444FB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6B48ECB-6DF4-4004-85CB-6F60663A1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4051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Design Principles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F769FA71-DB7C-442C-98DE-B1EE4C3F8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2635" y="1822823"/>
            <a:ext cx="7977468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process should not suffer from ‘tunnel vision.’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traceable to the analysis model.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not reinvent the wheel.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“minimize the intellectual distance” [DAV95] between the software and the problem as it exists in the real world.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exhibit uniformity and integration.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accommodate change.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structured to degrade gently, even when aberrant data, events, or operating conditions are encountered.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Design is not coding, coding is not design.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assessed for quality as it is being created, not after the fact.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/>
              <a:t>The design should be reviewed to minimize conceptual (semantic) errors.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9144000" cy="12827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/>
              <a:t>Attributes for assessment of design Quality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50" y="1930400"/>
            <a:ext cx="716280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Functionality </a:t>
            </a:r>
            <a:r>
              <a:rPr lang="en-US" altLang="en-US" sz="1600" dirty="0"/>
              <a:t>~ assess the capabilities of system &amp;  overall security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Usability</a:t>
            </a:r>
            <a:r>
              <a:rPr lang="en-US" altLang="en-US" sz="1600" dirty="0"/>
              <a:t> ~ assess by considering human factors like aesthetics, consistency, documentation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Reliability</a:t>
            </a:r>
            <a:r>
              <a:rPr lang="en-US" altLang="en-US" sz="1600" dirty="0"/>
              <a:t> ~ suggest possible severity of failures, no single point failures are appreciated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Performance</a:t>
            </a:r>
            <a:r>
              <a:rPr lang="en-US" altLang="en-US" sz="1600" dirty="0"/>
              <a:t> ~ assessed using resource consumptions, throughput, process speed, response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Supportability </a:t>
            </a:r>
            <a:r>
              <a:rPr lang="en-US" altLang="en-US" sz="1600" dirty="0"/>
              <a:t>~ ability to extend a system, lesser system limitations are good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FF0000"/>
                </a:solidFill>
              </a:rPr>
              <a:t>Maintainability</a:t>
            </a:r>
            <a:r>
              <a:rPr lang="en-US" altLang="en-US" sz="1600" dirty="0"/>
              <a:t> ~ system installation and maintenance should be done easily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rgbClr val="7030A0"/>
                </a:solidFill>
              </a:rPr>
              <a:t>Suggested by HP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software design Evolution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Initially modular approach used ~ </a:t>
            </a:r>
            <a:r>
              <a:rPr lang="en-US" altLang="en-US" sz="1800" b="1" dirty="0"/>
              <a:t>structured programming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Develop using top-down manner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Later advances and involvement of data structures and reusability and dataflow reshaped it to </a:t>
            </a:r>
            <a:r>
              <a:rPr lang="en-US" altLang="en-US" sz="1800" b="1" dirty="0"/>
              <a:t>object oriented programming</a:t>
            </a:r>
            <a:r>
              <a:rPr lang="en-US" altLang="en-US" sz="1800" dirty="0"/>
              <a:t> paradigm.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Now the design approaches are moving for </a:t>
            </a:r>
            <a:r>
              <a:rPr lang="en-US" altLang="en-US" sz="1800" b="1" dirty="0"/>
              <a:t>test driven developments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1800" b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6877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EBCA660-E48D-438D-B4EC-5B4858D501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3BFF64-0777-4F6F-921A-BA01D855E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8B8F0C-EF59-4AEE-ABFC-6BD73E0C33B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24A069D-2390-4BB7-8A60-260BEE88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7800" y="479376"/>
            <a:ext cx="9144000" cy="666849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altLang="en-US" dirty="0"/>
              <a:t>How to make an effective design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F88B0554-9245-425E-8494-7C2306387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930400"/>
            <a:ext cx="7753350" cy="41148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Problem partitioning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Define functions, modules and multiple products that could operate separately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Abstraction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Show only the upper level details of the requirements, hide implementation details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/>
              <a:t>As in level 0 of DFD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/>
              <a:t>Top down / bottom up approach used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18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Top down used for reverse engineering problems -&gt; you have a defined product and you need to customize it as per your needs</a:t>
            </a:r>
          </a:p>
          <a:p>
            <a:pPr marL="457200" lvl="1" indent="0" algn="just" eaLnBrk="1" hangingPunct="1">
              <a:lnSpc>
                <a:spcPct val="90000"/>
              </a:lnSpc>
              <a:buNone/>
            </a:pPr>
            <a:endParaRPr lang="en-US" altLang="en-US" sz="1400" dirty="0">
              <a:solidFill>
                <a:srgbClr val="7030A0"/>
              </a:solidFill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400" dirty="0">
                <a:solidFill>
                  <a:srgbClr val="7030A0"/>
                </a:solidFill>
              </a:rPr>
              <a:t>Bottom up -&gt; you know modules / subsystems, you integrate them and make up final product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082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8816" y="6096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8816" y="19050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EC47C-4DE6-48B8-9BF2-433B1A1F8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77B2-793A-42EE-847A-31A5978CA9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289D69-A2F9-4E28-BF49-019D961E6C2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A38FB34-2452-4FFF-80F0-283D0AC2C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276" y="277907"/>
            <a:ext cx="2694648" cy="66684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Abstraction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B6018965-8105-4F7B-BBAA-FE406E3C1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741" y="1276450"/>
            <a:ext cx="7339584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Abstraction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modular approaches we have multiple level of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The Higher the level, more the abstraction 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Lower level shows the implementation details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Data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Procedural abstraction</a:t>
            </a:r>
            <a:endParaRPr lang="en-US" altLang="en-US" sz="1200" dirty="0">
              <a:solidFill>
                <a:schemeClr val="folHlink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1200" dirty="0"/>
          </a:p>
        </p:txBody>
      </p:sp>
      <p:pic>
        <p:nvPicPr>
          <p:cNvPr id="1026" name="Picture 2" descr="What is Abstraction in OOPS? | DigitalOcean">
            <a:extLst>
              <a:ext uri="{FF2B5EF4-FFF2-40B4-BE49-F238E27FC236}">
                <a16:creationId xmlns:a16="http://schemas.microsoft.com/office/drawing/2014/main" id="{4A1C395A-1B65-963E-6E33-B6D2DDEE6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7"/>
          <a:stretch/>
        </p:blipFill>
        <p:spPr bwMode="auto">
          <a:xfrm>
            <a:off x="6287338" y="2554941"/>
            <a:ext cx="5306924" cy="35141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79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9312C98F-578C-4565-9A1F-5E42AD130D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0" name="Slide Number Placeholder 4">
            <a:extLst>
              <a:ext uri="{FF2B5EF4-FFF2-40B4-BE49-F238E27FC236}">
                <a16:creationId xmlns:a16="http://schemas.microsoft.com/office/drawing/2014/main" id="{F9C8247C-411B-4D44-A9A0-ED24D8D84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2C0CA8-7DDA-46D9-A42A-D9264FC4451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3828C09-3BAA-4387-9AE1-BBE4A72E8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9072" y="109283"/>
            <a:ext cx="3883025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 dirty="0"/>
              <a:t>Data Abstraction</a:t>
            </a:r>
          </a:p>
        </p:txBody>
      </p:sp>
      <p:sp>
        <p:nvSpPr>
          <p:cNvPr id="25605" name="AutoShape 3">
            <a:extLst>
              <a:ext uri="{FF2B5EF4-FFF2-40B4-BE49-F238E27FC236}">
                <a16:creationId xmlns:a16="http://schemas.microsoft.com/office/drawing/2014/main" id="{DA8CF7C3-482D-4D8C-A71A-F3482B41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31989"/>
            <a:ext cx="3263900" cy="3527425"/>
          </a:xfrm>
          <a:prstGeom prst="roundRect">
            <a:avLst>
              <a:gd name="adj" fmla="val 5843"/>
            </a:avLst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6" name="Line 4">
            <a:extLst>
              <a:ext uri="{FF2B5EF4-FFF2-40B4-BE49-F238E27FC236}">
                <a16:creationId xmlns:a16="http://schemas.microsoft.com/office/drawing/2014/main" id="{B649B189-0E60-4108-82FE-42A37C1D4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87600"/>
            <a:ext cx="325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57" name="Rectangle 5">
            <a:extLst>
              <a:ext uri="{FF2B5EF4-FFF2-40B4-BE49-F238E27FC236}">
                <a16:creationId xmlns:a16="http://schemas.microsoft.com/office/drawing/2014/main" id="{411F59E7-1BA3-417C-9F56-A3D669B2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905000"/>
            <a:ext cx="799898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door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8" name="Line 6">
            <a:extLst>
              <a:ext uri="{FF2B5EF4-FFF2-40B4-BE49-F238E27FC236}">
                <a16:creationId xmlns:a16="http://schemas.microsoft.com/office/drawing/2014/main" id="{7CF743FD-82D5-45E9-AB8B-CA6A00A26A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186238"/>
            <a:ext cx="825500" cy="1471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9" name="Rectangle 7">
            <a:extLst>
              <a:ext uri="{FF2B5EF4-FFF2-40B4-BE49-F238E27FC236}">
                <a16:creationId xmlns:a16="http://schemas.microsoft.com/office/drawing/2014/main" id="{BEDC8AB4-8445-4090-9688-AA57478DB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5640389"/>
            <a:ext cx="34464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as a data structure</a:t>
            </a:r>
          </a:p>
        </p:txBody>
      </p:sp>
      <p:sp>
        <p:nvSpPr>
          <p:cNvPr id="177160" name="Rectangle 8">
            <a:extLst>
              <a:ext uri="{FF2B5EF4-FFF2-40B4-BE49-F238E27FC236}">
                <a16:creationId xmlns:a16="http://schemas.microsoft.com/office/drawing/2014/main" id="{B88C57D4-B9D5-45C4-B9EC-E19FFCB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617789"/>
            <a:ext cx="15271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manufacturer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1" name="Rectangle 9">
            <a:extLst>
              <a:ext uri="{FF2B5EF4-FFF2-40B4-BE49-F238E27FC236}">
                <a16:creationId xmlns:a16="http://schemas.microsoft.com/office/drawing/2014/main" id="{D9D6DBE9-CC5E-4F3E-A588-B6D2ACB7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2860675"/>
            <a:ext cx="1641475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model number</a:t>
            </a: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2" name="Rectangle 10">
            <a:extLst>
              <a:ext uri="{FF2B5EF4-FFF2-40B4-BE49-F238E27FC236}">
                <a16:creationId xmlns:a16="http://schemas.microsoft.com/office/drawing/2014/main" id="{780A80B7-A08C-44FD-B29F-946B89C31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101975"/>
            <a:ext cx="6127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type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3" name="Rectangle 11">
            <a:extLst>
              <a:ext uri="{FF2B5EF4-FFF2-40B4-BE49-F238E27FC236}">
                <a16:creationId xmlns:a16="http://schemas.microsoft.com/office/drawing/2014/main" id="{479D84F3-35E9-4F7D-A06C-816D6CD8B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343275"/>
            <a:ext cx="1692275" cy="6111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swing direction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4" name="Rectangle 12">
            <a:extLst>
              <a:ext uri="{FF2B5EF4-FFF2-40B4-BE49-F238E27FC236}">
                <a16:creationId xmlns:a16="http://schemas.microsoft.com/office/drawing/2014/main" id="{202772E9-57E3-453E-BCEA-47321D0C1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9" y="3582989"/>
            <a:ext cx="8540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inserts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8" name="Rectangle 16">
            <a:extLst>
              <a:ext uri="{FF2B5EF4-FFF2-40B4-BE49-F238E27FC236}">
                <a16:creationId xmlns:a16="http://schemas.microsoft.com/office/drawing/2014/main" id="{6B90B7A3-F2AE-4FDF-A67F-59A9F0B4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24" y="3818797"/>
            <a:ext cx="841375" cy="6111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weight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7169" name="Rectangle 17">
            <a:extLst>
              <a:ext uri="{FF2B5EF4-FFF2-40B4-BE49-F238E27FC236}">
                <a16:creationId xmlns:a16="http://schemas.microsoft.com/office/drawing/2014/main" id="{465AA6A5-4D9C-429C-B6E6-12D2CBC9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066447"/>
            <a:ext cx="22272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9A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opening mechanism</a:t>
            </a:r>
          </a:p>
        </p:txBody>
      </p:sp>
      <p:sp>
        <p:nvSpPr>
          <p:cNvPr id="25620" name="Rectangle 18">
            <a:extLst>
              <a:ext uri="{FF2B5EF4-FFF2-40B4-BE49-F238E27FC236}">
                <a16:creationId xmlns:a16="http://schemas.microsoft.com/office/drawing/2014/main" id="{A0DD5DD8-6114-41B6-B4E6-627943650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55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1" name="Rectangle 19">
            <a:extLst>
              <a:ext uri="{FF2B5EF4-FFF2-40B4-BE49-F238E27FC236}">
                <a16:creationId xmlns:a16="http://schemas.microsoft.com/office/drawing/2014/main" id="{17AE46A2-D194-411C-8821-1AB0ADA2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20970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2" name="Rectangle 20">
            <a:extLst>
              <a:ext uri="{FF2B5EF4-FFF2-40B4-BE49-F238E27FC236}">
                <a16:creationId xmlns:a16="http://schemas.microsoft.com/office/drawing/2014/main" id="{C68472F6-5832-4059-94FA-B9EC5687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3" name="Rectangle 21">
            <a:extLst>
              <a:ext uri="{FF2B5EF4-FFF2-40B4-BE49-F238E27FC236}">
                <a16:creationId xmlns:a16="http://schemas.microsoft.com/office/drawing/2014/main" id="{A4DFB4A8-14D6-43E9-8D8C-21302220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113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4" name="Freeform 22">
            <a:extLst>
              <a:ext uri="{FF2B5EF4-FFF2-40B4-BE49-F238E27FC236}">
                <a16:creationId xmlns:a16="http://schemas.microsoft.com/office/drawing/2014/main" id="{B0A40A61-87A8-41FA-8500-CA19DEBE4D73}"/>
              </a:ext>
            </a:extLst>
          </p:cNvPr>
          <p:cNvSpPr>
            <a:spLocks/>
          </p:cNvSpPr>
          <p:nvPr/>
        </p:nvSpPr>
        <p:spPr bwMode="auto">
          <a:xfrm>
            <a:off x="3517900" y="22225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5" name="Freeform 23">
            <a:extLst>
              <a:ext uri="{FF2B5EF4-FFF2-40B4-BE49-F238E27FC236}">
                <a16:creationId xmlns:a16="http://schemas.microsoft.com/office/drawing/2014/main" id="{F10AD94A-F12C-4971-9FC8-96E27C25CB20}"/>
              </a:ext>
            </a:extLst>
          </p:cNvPr>
          <p:cNvSpPr>
            <a:spLocks/>
          </p:cNvSpPr>
          <p:nvPr/>
        </p:nvSpPr>
        <p:spPr bwMode="auto">
          <a:xfrm>
            <a:off x="3543300" y="2236407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6" name="Oval 24">
            <a:extLst>
              <a:ext uri="{FF2B5EF4-FFF2-40B4-BE49-F238E27FC236}">
                <a16:creationId xmlns:a16="http://schemas.microsoft.com/office/drawing/2014/main" id="{CDFBAAC1-9305-41A2-BEE5-EC47987E3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43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7" name="Oval 25">
            <a:extLst>
              <a:ext uri="{FF2B5EF4-FFF2-40B4-BE49-F238E27FC236}">
                <a16:creationId xmlns:a16="http://schemas.microsoft.com/office/drawing/2014/main" id="{5C99E5B2-8262-4EC4-A17B-079A0029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39258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8" name="Rectangle 26">
            <a:extLst>
              <a:ext uri="{FF2B5EF4-FFF2-40B4-BE49-F238E27FC236}">
                <a16:creationId xmlns:a16="http://schemas.microsoft.com/office/drawing/2014/main" id="{33EB8426-AD21-419E-9996-99E2DF14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386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29" name="Rectangle 27">
            <a:extLst>
              <a:ext uri="{FF2B5EF4-FFF2-40B4-BE49-F238E27FC236}">
                <a16:creationId xmlns:a16="http://schemas.microsoft.com/office/drawing/2014/main" id="{45329513-A340-4C3B-9741-B98F44CA5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401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30" name="Line 28">
            <a:extLst>
              <a:ext uri="{FF2B5EF4-FFF2-40B4-BE49-F238E27FC236}">
                <a16:creationId xmlns:a16="http://schemas.microsoft.com/office/drawing/2014/main" id="{F8CBDF92-EC7B-4DD0-8DED-2B48F352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901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3">
            <a:extLst>
              <a:ext uri="{FF2B5EF4-FFF2-40B4-BE49-F238E27FC236}">
                <a16:creationId xmlns:a16="http://schemas.microsoft.com/office/drawing/2014/main" id="{A70AC4D9-8739-41C8-9468-AB60CE296A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6" name="Slide Number Placeholder 4">
            <a:extLst>
              <a:ext uri="{FF2B5EF4-FFF2-40B4-BE49-F238E27FC236}">
                <a16:creationId xmlns:a16="http://schemas.microsoft.com/office/drawing/2014/main" id="{896AB52B-6448-45BA-8F40-64D29BF65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257F8A-9186-4A31-AFE4-B6C94EA65B0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83C2DC52-2910-4822-AC96-80BDA84C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2657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26629" name="Line 3">
            <a:extLst>
              <a:ext uri="{FF2B5EF4-FFF2-40B4-BE49-F238E27FC236}">
                <a16:creationId xmlns:a16="http://schemas.microsoft.com/office/drawing/2014/main" id="{7C0E8D75-B4B5-4F33-AE96-FEFB410797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4089400"/>
            <a:ext cx="952500" cy="889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09390FF3-357F-47AC-A982-9A345C8FB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1727200" cy="3505200"/>
          </a:xfrm>
          <a:prstGeom prst="rect">
            <a:avLst/>
          </a:prstGeom>
          <a:solidFill>
            <a:srgbClr val="3E14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1" name="Rectangle 5">
            <a:extLst>
              <a:ext uri="{FF2B5EF4-FFF2-40B4-BE49-F238E27FC236}">
                <a16:creationId xmlns:a16="http://schemas.microsoft.com/office/drawing/2014/main" id="{9EBB8F27-C539-471A-A001-4C6116448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5188"/>
            <a:ext cx="1727200" cy="3503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2" name="Rectangle 6">
            <a:extLst>
              <a:ext uri="{FF2B5EF4-FFF2-40B4-BE49-F238E27FC236}">
                <a16:creationId xmlns:a16="http://schemas.microsoft.com/office/drawing/2014/main" id="{BE86CF15-64BF-4182-AC9A-A0A0D1891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7900"/>
            <a:ext cx="14986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3" name="Rectangle 7">
            <a:extLst>
              <a:ext uri="{FF2B5EF4-FFF2-40B4-BE49-F238E27FC236}">
                <a16:creationId xmlns:a16="http://schemas.microsoft.com/office/drawing/2014/main" id="{44FB1252-1598-40FF-94F1-B697B204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2249488"/>
            <a:ext cx="1498600" cy="3389312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4" name="Freeform 8">
            <a:extLst>
              <a:ext uri="{FF2B5EF4-FFF2-40B4-BE49-F238E27FC236}">
                <a16:creationId xmlns:a16="http://schemas.microsoft.com/office/drawing/2014/main" id="{9C418BD4-9002-45E3-8BE7-5CBE3676EF52}"/>
              </a:ext>
            </a:extLst>
          </p:cNvPr>
          <p:cNvSpPr>
            <a:spLocks/>
          </p:cNvSpPr>
          <p:nvPr/>
        </p:nvSpPr>
        <p:spPr bwMode="auto">
          <a:xfrm>
            <a:off x="3632200" y="22606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0 w 881"/>
              <a:gd name="T3" fmla="*/ 0 h 1999"/>
              <a:gd name="T4" fmla="*/ 2147483646 w 881"/>
              <a:gd name="T5" fmla="*/ 2147483646 h 1999"/>
              <a:gd name="T6" fmla="*/ 2147483646 w 881"/>
              <a:gd name="T7" fmla="*/ 2147483646 h 1999"/>
              <a:gd name="T8" fmla="*/ 0 w 881"/>
              <a:gd name="T9" fmla="*/ 2147483646 h 1999"/>
              <a:gd name="T10" fmla="*/ 0 w 881"/>
              <a:gd name="T11" fmla="*/ 0 h 199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0" y="0"/>
                </a:ln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5" name="Freeform 9">
            <a:extLst>
              <a:ext uri="{FF2B5EF4-FFF2-40B4-BE49-F238E27FC236}">
                <a16:creationId xmlns:a16="http://schemas.microsoft.com/office/drawing/2014/main" id="{124424CE-4839-4CE7-81A7-AC17DED9A769}"/>
              </a:ext>
            </a:extLst>
          </p:cNvPr>
          <p:cNvSpPr>
            <a:spLocks/>
          </p:cNvSpPr>
          <p:nvPr/>
        </p:nvSpPr>
        <p:spPr bwMode="auto">
          <a:xfrm>
            <a:off x="3619500" y="2247900"/>
            <a:ext cx="1398588" cy="3570288"/>
          </a:xfrm>
          <a:custGeom>
            <a:avLst/>
            <a:gdLst>
              <a:gd name="T0" fmla="*/ 0 w 881"/>
              <a:gd name="T1" fmla="*/ 0 h 1999"/>
              <a:gd name="T2" fmla="*/ 2147483646 w 881"/>
              <a:gd name="T3" fmla="*/ 2147483646 h 1999"/>
              <a:gd name="T4" fmla="*/ 2147483646 w 881"/>
              <a:gd name="T5" fmla="*/ 2147483646 h 1999"/>
              <a:gd name="T6" fmla="*/ 0 w 881"/>
              <a:gd name="T7" fmla="*/ 2147483646 h 1999"/>
              <a:gd name="T8" fmla="*/ 0 w 881"/>
              <a:gd name="T9" fmla="*/ 0 h 19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81" h="1999">
                <a:moveTo>
                  <a:pt x="0" y="0"/>
                </a:moveTo>
                <a:lnTo>
                  <a:pt x="880" y="92"/>
                </a:lnTo>
                <a:lnTo>
                  <a:pt x="880" y="1998"/>
                </a:lnTo>
                <a:lnTo>
                  <a:pt x="0" y="1906"/>
                </a:lnTo>
                <a:lnTo>
                  <a:pt x="0" y="0"/>
                </a:lnTo>
              </a:path>
            </a:pathLst>
          </a:custGeom>
          <a:solidFill>
            <a:srgbClr val="712000"/>
          </a:solidFill>
          <a:ln w="25400" cap="rnd" cmpd="sng">
            <a:solidFill>
              <a:srgbClr val="712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6" name="Oval 10">
            <a:extLst>
              <a:ext uri="{FF2B5EF4-FFF2-40B4-BE49-F238E27FC236}">
                <a16:creationId xmlns:a16="http://schemas.microsoft.com/office/drawing/2014/main" id="{DC8889B4-7065-4E27-80E6-C0DB0470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2400"/>
            <a:ext cx="127000" cy="127000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7" name="Oval 11">
            <a:extLst>
              <a:ext uri="{FF2B5EF4-FFF2-40B4-BE49-F238E27FC236}">
                <a16:creationId xmlns:a16="http://schemas.microsoft.com/office/drawing/2014/main" id="{949F9925-DE2D-47AB-9733-DA019EFD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3963989"/>
            <a:ext cx="127000" cy="1238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8" name="Rectangle 12">
            <a:extLst>
              <a:ext uri="{FF2B5EF4-FFF2-40B4-BE49-F238E27FC236}">
                <a16:creationId xmlns:a16="http://schemas.microsoft.com/office/drawing/2014/main" id="{48A11D07-E3B4-411F-84DB-D28835BDC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6700"/>
            <a:ext cx="12700" cy="3048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39" name="Rectangle 13">
            <a:extLst>
              <a:ext uri="{FF2B5EF4-FFF2-40B4-BE49-F238E27FC236}">
                <a16:creationId xmlns:a16="http://schemas.microsoft.com/office/drawing/2014/main" id="{14A9FDA8-9D84-44AA-9794-37958608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078288"/>
            <a:ext cx="12700" cy="3032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0" name="Oval 14">
            <a:extLst>
              <a:ext uri="{FF2B5EF4-FFF2-40B4-BE49-F238E27FC236}">
                <a16:creationId xmlns:a16="http://schemas.microsoft.com/office/drawing/2014/main" id="{209D6837-6AD8-4768-B578-0973E2735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2846388"/>
            <a:ext cx="254000" cy="620712"/>
          </a:xfrm>
          <a:prstGeom prst="ellipse">
            <a:avLst/>
          </a:prstGeom>
          <a:solidFill>
            <a:srgbClr val="790015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1" name="Freeform 15">
            <a:extLst>
              <a:ext uri="{FF2B5EF4-FFF2-40B4-BE49-F238E27FC236}">
                <a16:creationId xmlns:a16="http://schemas.microsoft.com/office/drawing/2014/main" id="{978364A9-6CDC-45CC-AD4B-CC68817A95A6}"/>
              </a:ext>
            </a:extLst>
          </p:cNvPr>
          <p:cNvSpPr>
            <a:spLocks/>
          </p:cNvSpPr>
          <p:nvPr/>
        </p:nvSpPr>
        <p:spPr bwMode="auto">
          <a:xfrm>
            <a:off x="3924300" y="3390900"/>
            <a:ext cx="458788" cy="1271588"/>
          </a:xfrm>
          <a:custGeom>
            <a:avLst/>
            <a:gdLst>
              <a:gd name="T0" fmla="*/ 0 w 289"/>
              <a:gd name="T1" fmla="*/ 0 h 712"/>
              <a:gd name="T2" fmla="*/ 2147483646 w 289"/>
              <a:gd name="T3" fmla="*/ 2147483646 h 712"/>
              <a:gd name="T4" fmla="*/ 2147483646 w 289"/>
              <a:gd name="T5" fmla="*/ 2147483646 h 712"/>
              <a:gd name="T6" fmla="*/ 2147483646 w 289"/>
              <a:gd name="T7" fmla="*/ 2147483646 h 712"/>
              <a:gd name="T8" fmla="*/ 0 w 289"/>
              <a:gd name="T9" fmla="*/ 0 h 7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712">
                <a:moveTo>
                  <a:pt x="0" y="0"/>
                </a:moveTo>
                <a:lnTo>
                  <a:pt x="288" y="114"/>
                </a:lnTo>
                <a:lnTo>
                  <a:pt x="224" y="711"/>
                </a:lnTo>
                <a:lnTo>
                  <a:pt x="48" y="611"/>
                </a:lnTo>
                <a:lnTo>
                  <a:pt x="0" y="0"/>
                </a:lnTo>
              </a:path>
            </a:pathLst>
          </a:custGeom>
          <a:solidFill>
            <a:srgbClr val="790015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2" name="Line 16">
            <a:extLst>
              <a:ext uri="{FF2B5EF4-FFF2-40B4-BE49-F238E27FC236}">
                <a16:creationId xmlns:a16="http://schemas.microsoft.com/office/drawing/2014/main" id="{01A8BEA3-E598-4AF0-8B21-255338691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621089"/>
            <a:ext cx="114300" cy="822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3" name="Line 17">
            <a:extLst>
              <a:ext uri="{FF2B5EF4-FFF2-40B4-BE49-F238E27FC236}">
                <a16:creationId xmlns:a16="http://schemas.microsoft.com/office/drawing/2014/main" id="{8E9122FC-8D70-4CE5-AB7B-EF11B3077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4292600"/>
            <a:ext cx="254000" cy="165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4" name="Line 18">
            <a:extLst>
              <a:ext uri="{FF2B5EF4-FFF2-40B4-BE49-F238E27FC236}">
                <a16:creationId xmlns:a16="http://schemas.microsoft.com/office/drawing/2014/main" id="{6DEEE65E-1F8D-4BDB-8742-C16A19EE07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417889"/>
            <a:ext cx="177800" cy="542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5" name="Line 19">
            <a:extLst>
              <a:ext uri="{FF2B5EF4-FFF2-40B4-BE49-F238E27FC236}">
                <a16:creationId xmlns:a16="http://schemas.microsoft.com/office/drawing/2014/main" id="{CD89457D-6BEE-4DBA-AFAD-2B09E091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6500" y="3989389"/>
            <a:ext cx="228600" cy="3016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6" name="Line 20">
            <a:extLst>
              <a:ext uri="{FF2B5EF4-FFF2-40B4-BE49-F238E27FC236}">
                <a16:creationId xmlns:a16="http://schemas.microsoft.com/office/drawing/2014/main" id="{8CF8DBD5-6BAB-4B5D-A6D5-E063E5FD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9900" y="4675189"/>
            <a:ext cx="177800" cy="631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7" name="Line 21">
            <a:extLst>
              <a:ext uri="{FF2B5EF4-FFF2-40B4-BE49-F238E27FC236}">
                <a16:creationId xmlns:a16="http://schemas.microsoft.com/office/drawing/2014/main" id="{8C24D828-022A-47D5-970E-86C2137DD7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1800" y="5335589"/>
            <a:ext cx="228600" cy="720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8" name="Line 22">
            <a:extLst>
              <a:ext uri="{FF2B5EF4-FFF2-40B4-BE49-F238E27FC236}">
                <a16:creationId xmlns:a16="http://schemas.microsoft.com/office/drawing/2014/main" id="{C560AF67-9BF9-49D9-8490-BFD8C4E5F7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1800" y="6019800"/>
            <a:ext cx="635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49" name="Line 23">
            <a:extLst>
              <a:ext uri="{FF2B5EF4-FFF2-40B4-BE49-F238E27FC236}">
                <a16:creationId xmlns:a16="http://schemas.microsoft.com/office/drawing/2014/main" id="{72979348-DA92-4DFC-BD3B-ABF7D22C0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497388"/>
            <a:ext cx="88900" cy="6842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0" name="Line 24">
            <a:extLst>
              <a:ext uri="{FF2B5EF4-FFF2-40B4-BE49-F238E27FC236}">
                <a16:creationId xmlns:a16="http://schemas.microsoft.com/office/drawing/2014/main" id="{A6BB6B15-4EBE-4FA0-91CD-64BA6E7ACB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3000" y="5210175"/>
            <a:ext cx="419100" cy="63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1" name="Line 25">
            <a:extLst>
              <a:ext uri="{FF2B5EF4-FFF2-40B4-BE49-F238E27FC236}">
                <a16:creationId xmlns:a16="http://schemas.microsoft.com/office/drawing/2014/main" id="{DB68F2D2-1909-422F-9FB5-EED84832D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5829300"/>
            <a:ext cx="76200" cy="2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2" name="AutoShape 26">
            <a:extLst>
              <a:ext uri="{FF2B5EF4-FFF2-40B4-BE49-F238E27FC236}">
                <a16:creationId xmlns:a16="http://schemas.microsoft.com/office/drawing/2014/main" id="{EB341795-44D2-4A29-981A-06412070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20447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3" name="AutoShape 27">
            <a:extLst>
              <a:ext uri="{FF2B5EF4-FFF2-40B4-BE49-F238E27FC236}">
                <a16:creationId xmlns:a16="http://schemas.microsoft.com/office/drawing/2014/main" id="{1FB3AB1E-3A08-4B9E-AF49-EA82BEF4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32000"/>
            <a:ext cx="2794000" cy="2794000"/>
          </a:xfrm>
          <a:prstGeom prst="roundRect">
            <a:avLst>
              <a:gd name="adj" fmla="val 7005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4" name="Line 28">
            <a:extLst>
              <a:ext uri="{FF2B5EF4-FFF2-40B4-BE49-F238E27FC236}">
                <a16:creationId xmlns:a16="http://schemas.microsoft.com/office/drawing/2014/main" id="{EF14F9B1-E736-4653-97F2-2B736C52E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9700" y="2501900"/>
            <a:ext cx="2730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8205" name="Rectangle 29">
            <a:extLst>
              <a:ext uri="{FF2B5EF4-FFF2-40B4-BE49-F238E27FC236}">
                <a16:creationId xmlns:a16="http://schemas.microsoft.com/office/drawing/2014/main" id="{FF9E2B7A-1A57-42B1-988C-7FBA4B0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4" y="2014538"/>
            <a:ext cx="86882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open</a:t>
            </a:r>
            <a:endParaRPr lang="en-US" altLang="en-US" sz="2400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6" name="Line 30">
            <a:extLst>
              <a:ext uri="{FF2B5EF4-FFF2-40B4-BE49-F238E27FC236}">
                <a16:creationId xmlns:a16="http://schemas.microsoft.com/office/drawing/2014/main" id="{05EF57DD-7BAB-4C7A-90B3-0559081328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13500" y="4421189"/>
            <a:ext cx="939800" cy="962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57" name="Rectangle 31">
            <a:extLst>
              <a:ext uri="{FF2B5EF4-FFF2-40B4-BE49-F238E27FC236}">
                <a16:creationId xmlns:a16="http://schemas.microsoft.com/office/drawing/2014/main" id="{940DCA52-4B39-4C45-A7DE-4BD9BCD4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114" y="5329239"/>
            <a:ext cx="42322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implemented with a "knowledge" of the  </a:t>
            </a:r>
          </a:p>
        </p:txBody>
      </p:sp>
      <p:sp>
        <p:nvSpPr>
          <p:cNvPr id="26658" name="Rectangle 32">
            <a:extLst>
              <a:ext uri="{FF2B5EF4-FFF2-40B4-BE49-F238E27FC236}">
                <a16:creationId xmlns:a16="http://schemas.microsoft.com/office/drawing/2014/main" id="{01760204-2A29-4DEF-A1EE-0A16FDE1E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5621339"/>
            <a:ext cx="36750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object that is associated with enter</a:t>
            </a:r>
          </a:p>
        </p:txBody>
      </p:sp>
      <p:sp>
        <p:nvSpPr>
          <p:cNvPr id="178209" name="Rectangle 33">
            <a:extLst>
              <a:ext uri="{FF2B5EF4-FFF2-40B4-BE49-F238E27FC236}">
                <a16:creationId xmlns:a16="http://schemas.microsoft.com/office/drawing/2014/main" id="{189BA780-5835-4A15-94AF-70299DD4C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3" y="2928939"/>
            <a:ext cx="1744662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details of enter </a:t>
            </a:r>
          </a:p>
        </p:txBody>
      </p:sp>
      <p:sp>
        <p:nvSpPr>
          <p:cNvPr id="178210" name="Rectangle 34">
            <a:extLst>
              <a:ext uri="{FF2B5EF4-FFF2-40B4-BE49-F238E27FC236}">
                <a16:creationId xmlns:a16="http://schemas.microsoft.com/office/drawing/2014/main" id="{47D20067-20C0-4575-9365-CDDD336A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414" y="3157539"/>
            <a:ext cx="11207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algorithm</a:t>
            </a:r>
            <a:endParaRPr lang="en-US" altLang="en-US">
              <a:solidFill>
                <a:srgbClr val="AD278D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A1024-E9C6-4CB7-A5C1-308891B14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5A6E6-478E-46F6-9329-FF30FE428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D66BAA-C5CA-48EA-9B11-9ABADAD3F04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3419F778-D854-4318-A7EF-0FB9ACB2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486897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6CA93A34-3EEA-41CF-93C2-876D81DEE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95439"/>
            <a:ext cx="7924800" cy="4563314"/>
          </a:xfrm>
        </p:spPr>
        <p:txBody>
          <a:bodyPr/>
          <a:lstStyle/>
          <a:p>
            <a:pPr algn="just" eaLnBrk="1" hangingPunct="1"/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Iterative process</a:t>
            </a:r>
          </a:p>
          <a:p>
            <a:pPr algn="just" eaLnBrk="1" hangingPunct="1"/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Convert user requirements to </a:t>
            </a:r>
            <a:r>
              <a:rPr lang="en-US" altLang="en-US" i="1" u="sng" dirty="0">
                <a:solidFill>
                  <a:srgbClr val="FF0000"/>
                </a:solidFill>
                <a:latin typeface="Arial" panose="020B0604020202020204" pitchFamily="34" charset="0"/>
              </a:rPr>
              <a:t>blueprints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which helps the programmer in software implementation.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The design model is different from requirements ; it shows the software architecture, interfaces, components &amp; data structures used.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Initially, the represented design is the high level abstract view of system functionality and architectural details.</a:t>
            </a:r>
          </a:p>
          <a:p>
            <a:pPr algn="just" eaLnBrk="1" hangingPunct="1"/>
            <a:r>
              <a:rPr lang="en-US" altLang="en-US" dirty="0">
                <a:solidFill>
                  <a:srgbClr val="000000"/>
                </a:solidFill>
                <a:latin typeface="Palatino" pitchFamily="-128" charset="0"/>
              </a:rPr>
              <a:t>Later on, more iterations lead to much refined and detailed design.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05CD2-C082-4132-947A-F860ECD95B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4A3A2-4864-4E15-A8AD-1B795E248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FF5409-FE23-4D23-B5DA-6CFDD1739452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1FF3A424-EF2F-4D13-AA8F-C8E74B72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365" y="537088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0F686A01-00DA-484C-9BFB-59B9391DB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5365" y="1361888"/>
            <a:ext cx="7924800" cy="4560888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does it? 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Why its important? Software quality established</a:t>
            </a:r>
          </a:p>
          <a:p>
            <a:pPr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the design steps? 	</a:t>
            </a:r>
          </a:p>
          <a:p>
            <a:pPr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depicts the software as: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Architecture of the systems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Interfaces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that connects end users, others systems or components of software</a:t>
            </a:r>
          </a:p>
          <a:p>
            <a:pPr lvl="2" algn="just"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Software components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themselves</a:t>
            </a:r>
          </a:p>
          <a:p>
            <a:pPr marL="400050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verification? </a:t>
            </a:r>
          </a:p>
          <a:p>
            <a:pPr marL="800100" lvl="1" algn="just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Design assess by software team to check for errors, omissions, inconsistencies, other possible alternatives, constrained budgets and costs.</a:t>
            </a:r>
          </a:p>
          <a:p>
            <a:pPr algn="just" eaLnBrk="1" hangingPunct="1">
              <a:defRPr/>
            </a:pPr>
            <a:endParaRPr lang="en-US" altLang="en-US" dirty="0">
              <a:solidFill>
                <a:srgbClr val="000000"/>
              </a:solidFill>
              <a:latin typeface="Palatino" pitchFamily="-12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EED02-33DE-454F-8271-E1FBCF5527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210A-25E6-4DD5-A155-CAA898721F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831AE2-52CA-4D4B-A084-E23D554782D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11533C9-32F4-45E0-9F92-7433D28E1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14800" y="58342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Software Design</a:t>
            </a:r>
          </a:p>
        </p:txBody>
      </p:sp>
      <p:grpSp>
        <p:nvGrpSpPr>
          <p:cNvPr id="17413" name="Group 10">
            <a:extLst>
              <a:ext uri="{FF2B5EF4-FFF2-40B4-BE49-F238E27FC236}">
                <a16:creationId xmlns:a16="http://schemas.microsoft.com/office/drawing/2014/main" id="{2108A150-68DA-404F-8C0E-EFE21C088B7F}"/>
              </a:ext>
            </a:extLst>
          </p:cNvPr>
          <p:cNvGrpSpPr>
            <a:grpSpLocks/>
          </p:cNvGrpSpPr>
          <p:nvPr/>
        </p:nvGrpSpPr>
        <p:grpSpPr bwMode="auto">
          <a:xfrm>
            <a:off x="5495364" y="1138040"/>
            <a:ext cx="5638800" cy="4664075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35BC16-2493-49A9-B906-D0E5AF0B374B}"/>
                </a:ext>
              </a:extLst>
            </p:cNvPr>
            <p:cNvSpPr/>
            <p:nvPr/>
          </p:nvSpPr>
          <p:spPr>
            <a:xfrm>
              <a:off x="5238750" y="1618107"/>
              <a:ext cx="1409700" cy="1166986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967A6CE-716B-43A7-8687-402C509E9117}"/>
                </a:ext>
              </a:extLst>
            </p:cNvPr>
            <p:cNvSpPr/>
            <p:nvPr/>
          </p:nvSpPr>
          <p:spPr>
            <a:xfrm>
              <a:off x="4533900" y="2785093"/>
              <a:ext cx="2819400" cy="1165399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9E71B1D-6860-472B-8776-BDC8A7A86724}"/>
                </a:ext>
              </a:extLst>
            </p:cNvPr>
            <p:cNvSpPr/>
            <p:nvPr/>
          </p:nvSpPr>
          <p:spPr>
            <a:xfrm>
              <a:off x="3829050" y="3952081"/>
              <a:ext cx="4229100" cy="1163811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15D157-0AF2-424D-89F9-271BC89AFB9D}"/>
                </a:ext>
              </a:extLst>
            </p:cNvPr>
            <p:cNvSpPr/>
            <p:nvPr/>
          </p:nvSpPr>
          <p:spPr>
            <a:xfrm>
              <a:off x="3124200" y="5115892"/>
              <a:ext cx="5638800" cy="1166987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7414" name="TextBox 15">
            <a:extLst>
              <a:ext uri="{FF2B5EF4-FFF2-40B4-BE49-F238E27FC236}">
                <a16:creationId xmlns:a16="http://schemas.microsoft.com/office/drawing/2014/main" id="{95405337-9D33-4EAD-A61D-03DE4DD19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862514"/>
            <a:ext cx="358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attributes, objects and relationship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defined in CRC (class responsibility collaborator) models</a:t>
            </a:r>
          </a:p>
        </p:txBody>
      </p:sp>
      <p:sp>
        <p:nvSpPr>
          <p:cNvPr id="17415" name="TextBox 19">
            <a:extLst>
              <a:ext uri="{FF2B5EF4-FFF2-40B4-BE49-F238E27FC236}">
                <a16:creationId xmlns:a16="http://schemas.microsoft.com/office/drawing/2014/main" id="{4248528C-B325-4B7F-9270-8FA8E8434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3798095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framework of a computer based system;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standalone / distributed 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etc.</a:t>
            </a:r>
          </a:p>
        </p:txBody>
      </p:sp>
      <p:sp>
        <p:nvSpPr>
          <p:cNvPr id="17416" name="TextBox 20">
            <a:extLst>
              <a:ext uri="{FF2B5EF4-FFF2-40B4-BE49-F238E27FC236}">
                <a16:creationId xmlns:a16="http://schemas.microsoft.com/office/drawing/2014/main" id="{118B995B-FFB6-4AFD-B065-AFEA4CD18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556274"/>
            <a:ext cx="44061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 flow between human and machine</a:t>
            </a: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. Done using behavioral analysis and usage scenarios.</a:t>
            </a:r>
          </a:p>
        </p:txBody>
      </p:sp>
      <p:sp>
        <p:nvSpPr>
          <p:cNvPr id="17417" name="TextBox 20">
            <a:extLst>
              <a:ext uri="{FF2B5EF4-FFF2-40B4-BE49-F238E27FC236}">
                <a16:creationId xmlns:a16="http://schemas.microsoft.com/office/drawing/2014/main" id="{BD6B067F-F80F-4284-886E-6505660E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1" y="1312071"/>
            <a:ext cx="4743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Defines </a:t>
            </a:r>
            <a:r>
              <a:rPr lang="en-US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the procedural components that can be developed using class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0739B4-11CB-471B-B623-1913F424FE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D16385-4C71-4DAA-A321-8C9B5DF04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815697-F861-482A-8ADA-3ADCFDC0D8A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026" name="Picture 2" descr="UML Lectures">
            <a:extLst>
              <a:ext uri="{FF2B5EF4-FFF2-40B4-BE49-F238E27FC236}">
                <a16:creationId xmlns:a16="http://schemas.microsoft.com/office/drawing/2014/main" id="{FBAFA1CC-7860-4E0D-9B25-5A7F8D811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1452473"/>
            <a:ext cx="71818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DE8BA00-B329-410B-9F71-51F2C66B0FFC}"/>
              </a:ext>
            </a:extLst>
          </p:cNvPr>
          <p:cNvGrpSpPr/>
          <p:nvPr/>
        </p:nvGrpSpPr>
        <p:grpSpPr>
          <a:xfrm>
            <a:off x="5319435" y="523671"/>
            <a:ext cx="977760" cy="424080"/>
            <a:chOff x="5319435" y="523671"/>
            <a:chExt cx="977760" cy="42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14:cNvPr>
                <p14:cNvContentPartPr/>
                <p14:nvPr/>
              </p14:nvContentPartPr>
              <p14:xfrm>
                <a:off x="5319435" y="523671"/>
                <a:ext cx="342360" cy="357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78CAD7B-AF42-43CD-B15B-3297E08BA5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10435" y="515031"/>
                  <a:ext cx="360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14:cNvPr>
                <p14:cNvContentPartPr/>
                <p14:nvPr/>
              </p14:nvContentPartPr>
              <p14:xfrm>
                <a:off x="5770875" y="525831"/>
                <a:ext cx="217440" cy="42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0203FC-A188-41FE-A999-D4C03474B2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75" y="516831"/>
                  <a:ext cx="235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14:cNvPr>
                <p14:cNvContentPartPr/>
                <p14:nvPr/>
              </p14:nvContentPartPr>
              <p14:xfrm>
                <a:off x="5994435" y="525471"/>
                <a:ext cx="302760" cy="38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02AEF4-7C9F-46EC-A3CB-0557C7F191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5795" y="516471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7788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8CD0E-0ECC-46F0-9165-84BE3F7784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0" y="630555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764F1-3966-4393-B741-AD975E20DE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A7C6F0-F1B4-4512-B75B-FB1F1D746FE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21317C8-5665-4DF7-8C19-B6EE30D66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930276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Software Design</a:t>
            </a:r>
          </a:p>
        </p:txBody>
      </p:sp>
      <p:grpSp>
        <p:nvGrpSpPr>
          <p:cNvPr id="18437" name="Group 10">
            <a:extLst>
              <a:ext uri="{FF2B5EF4-FFF2-40B4-BE49-F238E27FC236}">
                <a16:creationId xmlns:a16="http://schemas.microsoft.com/office/drawing/2014/main" id="{4008800D-4FCB-4400-9424-42A84AFDB69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617663"/>
            <a:ext cx="5638800" cy="4665662"/>
            <a:chOff x="3124200" y="1618107"/>
            <a:chExt cx="5638800" cy="4664772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F21A2DC-E999-4591-91C8-CDDFDA15AFCF}"/>
                </a:ext>
              </a:extLst>
            </p:cNvPr>
            <p:cNvSpPr/>
            <p:nvPr/>
          </p:nvSpPr>
          <p:spPr>
            <a:xfrm>
              <a:off x="5238750" y="1618107"/>
              <a:ext cx="1409700" cy="1166589"/>
            </a:xfrm>
            <a:custGeom>
              <a:avLst/>
              <a:gdLst>
                <a:gd name="connsiteX0" fmla="*/ 0 w 1409700"/>
                <a:gd name="connsiteY0" fmla="*/ 1166193 h 1166193"/>
                <a:gd name="connsiteX1" fmla="*/ 704847 w 1409700"/>
                <a:gd name="connsiteY1" fmla="*/ 0 h 1166193"/>
                <a:gd name="connsiteX2" fmla="*/ 704853 w 1409700"/>
                <a:gd name="connsiteY2" fmla="*/ 0 h 1166193"/>
                <a:gd name="connsiteX3" fmla="*/ 1409700 w 1409700"/>
                <a:gd name="connsiteY3" fmla="*/ 1166193 h 1166193"/>
                <a:gd name="connsiteX4" fmla="*/ 0 w 14097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00" h="1166193">
                  <a:moveTo>
                    <a:pt x="0" y="1166193"/>
                  </a:moveTo>
                  <a:lnTo>
                    <a:pt x="704847" y="0"/>
                  </a:lnTo>
                  <a:lnTo>
                    <a:pt x="704853" y="0"/>
                  </a:lnTo>
                  <a:lnTo>
                    <a:pt x="14097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100" b="1" dirty="0">
                  <a:solidFill>
                    <a:srgbClr val="FFFFFF"/>
                  </a:solidFill>
                  <a:latin typeface="Helvetica"/>
                </a:rPr>
                <a:t>Component level design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2B5683-ACDD-41C6-B2EF-13CBE2814AA4}"/>
                </a:ext>
              </a:extLst>
            </p:cNvPr>
            <p:cNvSpPr/>
            <p:nvPr/>
          </p:nvSpPr>
          <p:spPr>
            <a:xfrm>
              <a:off x="4533900" y="2784696"/>
              <a:ext cx="2819400" cy="1166590"/>
            </a:xfrm>
            <a:custGeom>
              <a:avLst/>
              <a:gdLst>
                <a:gd name="connsiteX0" fmla="*/ 0 w 2819400"/>
                <a:gd name="connsiteY0" fmla="*/ 1166193 h 1166193"/>
                <a:gd name="connsiteX1" fmla="*/ 704847 w 2819400"/>
                <a:gd name="connsiteY1" fmla="*/ 0 h 1166193"/>
                <a:gd name="connsiteX2" fmla="*/ 2114553 w 2819400"/>
                <a:gd name="connsiteY2" fmla="*/ 0 h 1166193"/>
                <a:gd name="connsiteX3" fmla="*/ 2819400 w 2819400"/>
                <a:gd name="connsiteY3" fmla="*/ 1166193 h 1166193"/>
                <a:gd name="connsiteX4" fmla="*/ 0 w 28194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9400" h="1166193">
                  <a:moveTo>
                    <a:pt x="0" y="1166193"/>
                  </a:moveTo>
                  <a:lnTo>
                    <a:pt x="704847" y="0"/>
                  </a:lnTo>
                  <a:lnTo>
                    <a:pt x="2114553" y="0"/>
                  </a:lnTo>
                  <a:lnTo>
                    <a:pt x="28194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511175" tIns="17780" rIns="511175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Interface design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156D26-661D-4CFE-AF45-73952B6151DF}"/>
                </a:ext>
              </a:extLst>
            </p:cNvPr>
            <p:cNvSpPr/>
            <p:nvPr/>
          </p:nvSpPr>
          <p:spPr>
            <a:xfrm>
              <a:off x="3829050" y="3951287"/>
              <a:ext cx="4229100" cy="1165003"/>
            </a:xfrm>
            <a:custGeom>
              <a:avLst/>
              <a:gdLst>
                <a:gd name="connsiteX0" fmla="*/ 0 w 4229100"/>
                <a:gd name="connsiteY0" fmla="*/ 1166193 h 1166193"/>
                <a:gd name="connsiteX1" fmla="*/ 704847 w 4229100"/>
                <a:gd name="connsiteY1" fmla="*/ 0 h 1166193"/>
                <a:gd name="connsiteX2" fmla="*/ 3524253 w 4229100"/>
                <a:gd name="connsiteY2" fmla="*/ 0 h 1166193"/>
                <a:gd name="connsiteX3" fmla="*/ 4229100 w 4229100"/>
                <a:gd name="connsiteY3" fmla="*/ 1166193 h 1166193"/>
                <a:gd name="connsiteX4" fmla="*/ 0 w 42291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9100" h="1166193">
                  <a:moveTo>
                    <a:pt x="0" y="1166193"/>
                  </a:moveTo>
                  <a:lnTo>
                    <a:pt x="704847" y="0"/>
                  </a:lnTo>
                  <a:lnTo>
                    <a:pt x="3524253" y="0"/>
                  </a:lnTo>
                  <a:lnTo>
                    <a:pt x="42291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757872" tIns="17780" rIns="757873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Architectural design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F27103-F0CE-4857-A606-1256F7828C1C}"/>
                </a:ext>
              </a:extLst>
            </p:cNvPr>
            <p:cNvSpPr/>
            <p:nvPr/>
          </p:nvSpPr>
          <p:spPr>
            <a:xfrm>
              <a:off x="3124200" y="5116290"/>
              <a:ext cx="5638800" cy="1166589"/>
            </a:xfrm>
            <a:custGeom>
              <a:avLst/>
              <a:gdLst>
                <a:gd name="connsiteX0" fmla="*/ 0 w 5638800"/>
                <a:gd name="connsiteY0" fmla="*/ 1166193 h 1166193"/>
                <a:gd name="connsiteX1" fmla="*/ 704847 w 5638800"/>
                <a:gd name="connsiteY1" fmla="*/ 0 h 1166193"/>
                <a:gd name="connsiteX2" fmla="*/ 4933953 w 5638800"/>
                <a:gd name="connsiteY2" fmla="*/ 0 h 1166193"/>
                <a:gd name="connsiteX3" fmla="*/ 5638800 w 5638800"/>
                <a:gd name="connsiteY3" fmla="*/ 1166193 h 1166193"/>
                <a:gd name="connsiteX4" fmla="*/ 0 w 5638800"/>
                <a:gd name="connsiteY4" fmla="*/ 1166193 h 116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1166193">
                  <a:moveTo>
                    <a:pt x="0" y="1166193"/>
                  </a:moveTo>
                  <a:lnTo>
                    <a:pt x="704847" y="0"/>
                  </a:lnTo>
                  <a:lnTo>
                    <a:pt x="4933953" y="0"/>
                  </a:lnTo>
                  <a:lnTo>
                    <a:pt x="5638800" y="1166193"/>
                  </a:lnTo>
                  <a:lnTo>
                    <a:pt x="0" y="1166193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1004569" tIns="17780" rIns="1004571" bIns="17780" spcCol="1270" anchor="ctr"/>
            <a:lstStyle/>
            <a:p>
              <a:pPr algn="ctr" defTabSz="6223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sz="1400" b="1" dirty="0">
                  <a:solidFill>
                    <a:srgbClr val="FFFFFF"/>
                  </a:solidFill>
                  <a:latin typeface="Helvetica"/>
                </a:rPr>
                <a:t>Data / class design</a:t>
              </a:r>
            </a:p>
          </p:txBody>
        </p:sp>
      </p:grpSp>
      <p:sp>
        <p:nvSpPr>
          <p:cNvPr id="18438" name="TextBox 15">
            <a:extLst>
              <a:ext uri="{FF2B5EF4-FFF2-40B4-BE49-F238E27FC236}">
                <a16:creationId xmlns:a16="http://schemas.microsoft.com/office/drawing/2014/main" id="{2F53A12F-87A2-4770-8FD8-371B7447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699126"/>
            <a:ext cx="358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</a:t>
            </a:r>
          </a:p>
        </p:txBody>
      </p:sp>
      <p:sp>
        <p:nvSpPr>
          <p:cNvPr id="18439" name="TextBox 19">
            <a:extLst>
              <a:ext uri="{FF2B5EF4-FFF2-40B4-BE49-F238E27FC236}">
                <a16:creationId xmlns:a16="http://schemas.microsoft.com/office/drawing/2014/main" id="{7661181C-51D8-49E1-BE4B-A18676F2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17036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Class diagram, CRC, collaboration diag., DFD, control flow diag.</a:t>
            </a:r>
          </a:p>
        </p:txBody>
      </p:sp>
      <p:sp>
        <p:nvSpPr>
          <p:cNvPr id="18440" name="TextBox 20">
            <a:extLst>
              <a:ext uri="{FF2B5EF4-FFF2-40B4-BE49-F238E27FC236}">
                <a16:creationId xmlns:a16="http://schemas.microsoft.com/office/drawing/2014/main" id="{89D922C4-E394-4B78-BD2D-70D2F404A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3005139"/>
            <a:ext cx="380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Use case diag., state transition diag. ,sequence diag. , DFDs</a:t>
            </a:r>
          </a:p>
        </p:txBody>
      </p:sp>
      <p:sp>
        <p:nvSpPr>
          <p:cNvPr id="18441" name="TextBox 21">
            <a:extLst>
              <a:ext uri="{FF2B5EF4-FFF2-40B4-BE49-F238E27FC236}">
                <a16:creationId xmlns:a16="http://schemas.microsoft.com/office/drawing/2014/main" id="{B595F96D-3972-4611-BA04-671C6CC1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1776414"/>
            <a:ext cx="380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DFD, sequence diag., state transition diag.,  class diagram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14:cNvPr>
              <p14:cNvContentPartPr/>
              <p14:nvPr/>
            </p14:nvContentPartPr>
            <p14:xfrm>
              <a:off x="3950715" y="191471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7EAB3B4-26BE-456B-801C-F9817349F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1715" y="190571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EFEB8-75C1-4180-9D2A-127B9FCE4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04950" y="6376988"/>
            <a:ext cx="680085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EC1BD-DA33-417A-8DD2-755DE210D3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6C7FB1-CAC3-415D-B075-B842B9E000F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970571F4-3F00-4DAD-B780-AEF7AD59F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762001"/>
            <a:ext cx="8991600" cy="633413"/>
          </a:xfrm>
        </p:spPr>
        <p:txBody>
          <a:bodyPr/>
          <a:lstStyle/>
          <a:p>
            <a:pPr eaLnBrk="1" hangingPunct="1"/>
            <a:r>
              <a:rPr lang="en-US" altLang="en-US"/>
              <a:t>Good Software Design characteristics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52B684-74E5-4B6D-9D77-44F130BEA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1468686"/>
              </p:ext>
            </p:extLst>
          </p:nvPr>
        </p:nvGraphicFramePr>
        <p:xfrm>
          <a:off x="2057400" y="1904999"/>
          <a:ext cx="80010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8D3A3-C8F1-4EA4-8131-F6196337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D9425-FEB1-41C4-A3FE-A68457FEB2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B2740E-A022-476C-AC67-CB3EA2CD4E4D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B273F343-9F57-4B04-BA94-E3E8F6A4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375" y="914401"/>
            <a:ext cx="8001000" cy="633413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a good design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3215547-A820-4834-B3AA-895856E84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0565" y="1752600"/>
            <a:ext cx="8563535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the design must implement all of the explicit requirements </a:t>
            </a:r>
            <a:r>
              <a:rPr lang="en-US" altLang="en-US" dirty="0"/>
              <a:t>contained in the analysis model, and it must accommodate all of the </a:t>
            </a:r>
            <a:r>
              <a:rPr lang="en-US" altLang="en-US" dirty="0">
                <a:solidFill>
                  <a:schemeClr val="folHlink"/>
                </a:solidFill>
              </a:rPr>
              <a:t>implicit requirements desired by the customer</a:t>
            </a:r>
            <a:r>
              <a:rPr lang="en-US" altLang="en-US" dirty="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dirty="0">
                <a:solidFill>
                  <a:schemeClr val="folHlink"/>
                </a:solidFill>
              </a:rPr>
              <a:t>the design must be a readable, understandable guide </a:t>
            </a:r>
            <a:r>
              <a:rPr lang="en-US" altLang="en-US" dirty="0"/>
              <a:t>for developers &amp; testers.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folHlink"/>
                </a:solidFill>
              </a:rPr>
              <a:t>the design should provide a complete picture of the software</a:t>
            </a:r>
            <a:r>
              <a:rPr lang="en-US" altLang="en-US" dirty="0"/>
              <a:t>, addressing the data, functional, and behavioral domains from an implementation perspective.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7030A0"/>
                </a:solidFill>
              </a:rPr>
              <a:t>All are the ultimate goal of design process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F0567-EF69-4826-8CEB-C15F135E09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96BD0-765F-44D5-AB13-089800D60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4B9FB1-B877-459B-A22D-04DB02684C79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232FAEB-6066-4CEE-A6A9-7291C8196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60294"/>
            <a:ext cx="54578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Quality Guidelines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B3DEF322-4847-446D-8157-06FE78572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8447" y="1537447"/>
            <a:ext cx="8785412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4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 b="1" dirty="0">
                <a:solidFill>
                  <a:schemeClr val="folHlink"/>
                </a:solidFill>
              </a:rPr>
              <a:t>A design should be </a:t>
            </a:r>
            <a:r>
              <a:rPr lang="en-US" altLang="en-US" sz="1800" b="1" u="sng" dirty="0">
                <a:solidFill>
                  <a:schemeClr val="folHlink"/>
                </a:solidFill>
              </a:rPr>
              <a:t>modular</a:t>
            </a:r>
            <a:r>
              <a:rPr lang="en-US" altLang="en-US" sz="1600" dirty="0"/>
              <a:t>; that is, the software should be logically partitioned into elements or subsystems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folHlink"/>
                </a:solidFill>
              </a:rPr>
              <a:t>A design should contain </a:t>
            </a:r>
            <a:r>
              <a:rPr lang="en-US" altLang="en-US" sz="1800" b="1" u="sng" dirty="0">
                <a:solidFill>
                  <a:schemeClr val="folHlink"/>
                </a:solidFill>
              </a:rPr>
              <a:t>distinct representations of data, architecture, interfaces, and components.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folHlink"/>
                </a:solidFill>
              </a:rPr>
              <a:t>A design must </a:t>
            </a:r>
            <a:r>
              <a:rPr lang="en-US" altLang="en-US" sz="1800" b="1" u="sng" dirty="0">
                <a:solidFill>
                  <a:schemeClr val="folHlink"/>
                </a:solidFill>
              </a:rPr>
              <a:t>use appropriate data structures </a:t>
            </a:r>
            <a:r>
              <a:rPr lang="en-US" altLang="en-US" sz="1600" dirty="0"/>
              <a:t>for the classes to be implemented.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 design should lead to </a:t>
            </a:r>
            <a:r>
              <a:rPr lang="en-US" altLang="en-US" sz="1800" b="1" dirty="0">
                <a:solidFill>
                  <a:schemeClr val="folHlink"/>
                </a:solidFill>
              </a:rPr>
              <a:t>components that exhibit independent functional characteristics</a:t>
            </a:r>
            <a:r>
              <a:rPr lang="en-US" altLang="en-US" sz="1600" dirty="0">
                <a:solidFill>
                  <a:schemeClr val="folHlink"/>
                </a:solidFill>
              </a:rPr>
              <a:t>.</a:t>
            </a:r>
            <a:endParaRPr lang="en-US" altLang="en-US" sz="16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 design should lead </a:t>
            </a:r>
            <a:r>
              <a:rPr lang="en-US" altLang="en-US" sz="1800" b="1" dirty="0">
                <a:solidFill>
                  <a:schemeClr val="folHlink"/>
                </a:solidFill>
              </a:rPr>
              <a:t>to interfaces that reduce the complexity</a:t>
            </a:r>
            <a:r>
              <a:rPr lang="en-US" altLang="en-US" sz="1800" b="1" dirty="0"/>
              <a:t> </a:t>
            </a:r>
            <a:r>
              <a:rPr lang="en-US" altLang="en-US" sz="1600" dirty="0"/>
              <a:t>of connections between components and with the external environment.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 design should be </a:t>
            </a:r>
            <a:r>
              <a:rPr lang="en-US" altLang="en-US" sz="1800" b="1" dirty="0">
                <a:solidFill>
                  <a:schemeClr val="folHlink"/>
                </a:solidFill>
              </a:rPr>
              <a:t>derived using a repeatable method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200" dirty="0"/>
              <a:t>that is driven by information obtained during software requirements analysis.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 design should be </a:t>
            </a:r>
            <a:r>
              <a:rPr lang="en-US" altLang="en-US" sz="1800" b="1" u="sng" dirty="0">
                <a:solidFill>
                  <a:schemeClr val="folHlink"/>
                </a:solidFill>
              </a:rPr>
              <a:t>represented using an understandable notation</a:t>
            </a:r>
            <a:endParaRPr lang="en-US" altLang="en-US" sz="2000" b="1" u="sng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1528</Words>
  <Application>Microsoft Office PowerPoint</Application>
  <PresentationFormat>Widescreen</PresentationFormat>
  <Paragraphs>165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Helvetica</vt:lpstr>
      <vt:lpstr>Palatino</vt:lpstr>
      <vt:lpstr>Times</vt:lpstr>
      <vt:lpstr>Wingdings</vt:lpstr>
      <vt:lpstr>Bold Stripes</vt:lpstr>
      <vt:lpstr>PowerPoint Presentation</vt:lpstr>
      <vt:lpstr>Software Design</vt:lpstr>
      <vt:lpstr>Software Design</vt:lpstr>
      <vt:lpstr>Software Design</vt:lpstr>
      <vt:lpstr>PowerPoint Presentation</vt:lpstr>
      <vt:lpstr>Software Design</vt:lpstr>
      <vt:lpstr>Good Software Design characteristics</vt:lpstr>
      <vt:lpstr>Characteristics of a good design </vt:lpstr>
      <vt:lpstr>Quality Guidelines</vt:lpstr>
      <vt:lpstr>Design Principles</vt:lpstr>
      <vt:lpstr>Attributes for assessment of design Quality</vt:lpstr>
      <vt:lpstr>software design Evolution</vt:lpstr>
      <vt:lpstr>How to make an effective design</vt:lpstr>
      <vt:lpstr>Fundamental Concepts</vt:lpstr>
      <vt:lpstr>Abstraction</vt:lpstr>
      <vt:lpstr>Data Abstraction</vt:lpstr>
      <vt:lpstr>Procedural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Hajra Ahmed</cp:lastModifiedBy>
  <cp:revision>9</cp:revision>
  <dcterms:created xsi:type="dcterms:W3CDTF">2022-03-15T04:18:24Z</dcterms:created>
  <dcterms:modified xsi:type="dcterms:W3CDTF">2023-03-03T08:53:10Z</dcterms:modified>
</cp:coreProperties>
</file>