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6" r:id="rId3"/>
    <p:sldId id="292" r:id="rId4"/>
    <p:sldId id="317" r:id="rId5"/>
    <p:sldId id="318" r:id="rId6"/>
    <p:sldId id="319" r:id="rId7"/>
    <p:sldId id="309" r:id="rId8"/>
    <p:sldId id="310" r:id="rId9"/>
    <p:sldId id="289" r:id="rId10"/>
    <p:sldId id="290" r:id="rId11"/>
    <p:sldId id="291" r:id="rId12"/>
    <p:sldId id="295" r:id="rId13"/>
    <p:sldId id="311" r:id="rId14"/>
    <p:sldId id="312" r:id="rId15"/>
    <p:sldId id="313" r:id="rId16"/>
    <p:sldId id="296" r:id="rId17"/>
    <p:sldId id="320" r:id="rId18"/>
    <p:sldId id="321" r:id="rId19"/>
    <p:sldId id="297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7B47524-630C-4180-AA29-5B1CCA6515A6}"/>
              </a:ext>
            </a:extLst>
          </p:cNvPr>
          <p:cNvGrpSpPr>
            <a:grpSpLocks/>
          </p:cNvGrpSpPr>
          <p:nvPr/>
        </p:nvGrpSpPr>
        <p:grpSpPr bwMode="auto">
          <a:xfrm>
            <a:off x="-4233" y="1"/>
            <a:ext cx="12196233" cy="6867525"/>
            <a:chOff x="-2" y="0"/>
            <a:chExt cx="5762" cy="4326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EDDEDDA-0B0F-45F4-B903-A29484FF8AA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>
                <a:extLst>
                  <a:ext uri="{FF2B5EF4-FFF2-40B4-BE49-F238E27FC236}">
                    <a16:creationId xmlns:a16="http://schemas.microsoft.com/office/drawing/2014/main" id="{ABFA8E0F-B35E-4442-AD18-A1A32ECB7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9" name="Rectangle 5">
                <a:extLst>
                  <a:ext uri="{FF2B5EF4-FFF2-40B4-BE49-F238E27FC236}">
                    <a16:creationId xmlns:a16="http://schemas.microsoft.com/office/drawing/2014/main" id="{4EFC378D-39FA-43F2-8A4B-A392BBF5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0" name="Rectangle 6">
                <a:extLst>
                  <a:ext uri="{FF2B5EF4-FFF2-40B4-BE49-F238E27FC236}">
                    <a16:creationId xmlns:a16="http://schemas.microsoft.com/office/drawing/2014/main" id="{96A08F4B-42B5-4DE4-82A3-AA49AD3D0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0508B29D-523A-4742-ABAB-A97A98A48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ED35ADE1-A054-4B01-AA8A-8187278EB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839413E3-AF65-4294-85F7-B55ADAAFD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8F07F632-4C01-45E1-9FC7-F257995B0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79E84281-FF50-4CAA-9E94-3271F3C79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6" name="Rectangle 12">
                <a:extLst>
                  <a:ext uri="{FF2B5EF4-FFF2-40B4-BE49-F238E27FC236}">
                    <a16:creationId xmlns:a16="http://schemas.microsoft.com/office/drawing/2014/main" id="{11B32F06-BD0A-48D8-9522-2A98B5FE3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A7F3154D-3BB3-4CBD-B1C4-F517DF32A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C564B47A-DA04-4C5E-A5D8-E49E62CC7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19" name="Rectangle 15">
                <a:extLst>
                  <a:ext uri="{FF2B5EF4-FFF2-40B4-BE49-F238E27FC236}">
                    <a16:creationId xmlns:a16="http://schemas.microsoft.com/office/drawing/2014/main" id="{610FE1D0-37B9-4CEE-B473-4306BAE7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B316F79F-0EDB-475B-B774-1FDC808F4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1" name="Rectangle 17">
                <a:extLst>
                  <a:ext uri="{FF2B5EF4-FFF2-40B4-BE49-F238E27FC236}">
                    <a16:creationId xmlns:a16="http://schemas.microsoft.com/office/drawing/2014/main" id="{305268E6-7BEA-4B77-89EE-0BC563180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FC666C87-06AD-4EF0-9723-8EA97E552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44CB6605-5A01-48A9-B8F7-1DEC5619F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222A38C0-08E6-4848-83E5-25A965154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5" name="Rectangle 21">
                <a:extLst>
                  <a:ext uri="{FF2B5EF4-FFF2-40B4-BE49-F238E27FC236}">
                    <a16:creationId xmlns:a16="http://schemas.microsoft.com/office/drawing/2014/main" id="{3AC1B9DF-E919-4159-BA63-2148E2D19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DA33A05E-8D70-4FC9-98C1-E701762CC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0DBA391D-8AAE-4EAC-BF4B-6E98001E6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8" name="Rectangle 24">
                <a:extLst>
                  <a:ext uri="{FF2B5EF4-FFF2-40B4-BE49-F238E27FC236}">
                    <a16:creationId xmlns:a16="http://schemas.microsoft.com/office/drawing/2014/main" id="{0D61A35E-75B1-4074-8933-3F1A00F9E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29" name="Rectangle 25">
                <a:extLst>
                  <a:ext uri="{FF2B5EF4-FFF2-40B4-BE49-F238E27FC236}">
                    <a16:creationId xmlns:a16="http://schemas.microsoft.com/office/drawing/2014/main" id="{E4F1708B-D865-4500-B96D-1F07191C5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0" name="Rectangle 26">
                <a:extLst>
                  <a:ext uri="{FF2B5EF4-FFF2-40B4-BE49-F238E27FC236}">
                    <a16:creationId xmlns:a16="http://schemas.microsoft.com/office/drawing/2014/main" id="{377FE3EA-E583-437D-A4D1-FB52980BD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:a16="http://schemas.microsoft.com/office/drawing/2014/main" id="{790D03C0-C459-45E4-91CD-FECA3C00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:a16="http://schemas.microsoft.com/office/drawing/2014/main" id="{8742EEDC-A276-49E8-B100-3736F108B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:a16="http://schemas.microsoft.com/office/drawing/2014/main" id="{74B70F95-6338-456B-A7FD-CE69D2702E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:a16="http://schemas.microsoft.com/office/drawing/2014/main" id="{7ECBE0BA-3214-444F-AA0B-A21507A2B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F6E5F252-252F-414A-8F9C-D66E400F4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E5B370E6-DB6D-4D12-BC44-04F428541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1BD51256-AFD3-45E7-A267-1B4576FB8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CA221A24-AAD6-4C40-8FAD-E9575DC5E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39" name="Rectangle 35">
                <a:extLst>
                  <a:ext uri="{FF2B5EF4-FFF2-40B4-BE49-F238E27FC236}">
                    <a16:creationId xmlns:a16="http://schemas.microsoft.com/office/drawing/2014/main" id="{60BAC826-F1BB-4938-8589-916DA3C4F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A190BA3A-7690-4463-8F33-ADD7CB045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1" name="Rectangle 37">
                <a:extLst>
                  <a:ext uri="{FF2B5EF4-FFF2-40B4-BE49-F238E27FC236}">
                    <a16:creationId xmlns:a16="http://schemas.microsoft.com/office/drawing/2014/main" id="{11ACBB26-D833-4147-9F58-E7A9BB5BF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2" name="Rectangle 38">
                <a:extLst>
                  <a:ext uri="{FF2B5EF4-FFF2-40B4-BE49-F238E27FC236}">
                    <a16:creationId xmlns:a16="http://schemas.microsoft.com/office/drawing/2014/main" id="{B259CD84-0F98-4411-90AD-DCBBC6A12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3" name="Rectangle 39">
                <a:extLst>
                  <a:ext uri="{FF2B5EF4-FFF2-40B4-BE49-F238E27FC236}">
                    <a16:creationId xmlns:a16="http://schemas.microsoft.com/office/drawing/2014/main" id="{648AE3C1-3CC0-40D7-B774-D8578ECEC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4" name="Rectangle 40">
                <a:extLst>
                  <a:ext uri="{FF2B5EF4-FFF2-40B4-BE49-F238E27FC236}">
                    <a16:creationId xmlns:a16="http://schemas.microsoft.com/office/drawing/2014/main" id="{E675AB2E-3F03-4368-BF7E-795D8EECD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5" name="Rectangle 41">
                <a:extLst>
                  <a:ext uri="{FF2B5EF4-FFF2-40B4-BE49-F238E27FC236}">
                    <a16:creationId xmlns:a16="http://schemas.microsoft.com/office/drawing/2014/main" id="{D1381EB3-E548-4A7F-A86C-37D96057C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6" name="Rectangle 42">
                <a:extLst>
                  <a:ext uri="{FF2B5EF4-FFF2-40B4-BE49-F238E27FC236}">
                    <a16:creationId xmlns:a16="http://schemas.microsoft.com/office/drawing/2014/main" id="{53BCF2FD-FDA9-4011-B97D-C4D2A0646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7" name="Rectangle 43">
                <a:extLst>
                  <a:ext uri="{FF2B5EF4-FFF2-40B4-BE49-F238E27FC236}">
                    <a16:creationId xmlns:a16="http://schemas.microsoft.com/office/drawing/2014/main" id="{7B8ACD02-7BEE-4D32-8F7F-488466174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8" name="Rectangle 44">
                <a:extLst>
                  <a:ext uri="{FF2B5EF4-FFF2-40B4-BE49-F238E27FC236}">
                    <a16:creationId xmlns:a16="http://schemas.microsoft.com/office/drawing/2014/main" id="{5448FCD8-19A8-468E-B7B2-EECFBD637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49" name="Rectangle 45">
                <a:extLst>
                  <a:ext uri="{FF2B5EF4-FFF2-40B4-BE49-F238E27FC236}">
                    <a16:creationId xmlns:a16="http://schemas.microsoft.com/office/drawing/2014/main" id="{B1288042-8218-4254-BC18-3ADE236CE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0" name="Rectangle 46">
                <a:extLst>
                  <a:ext uri="{FF2B5EF4-FFF2-40B4-BE49-F238E27FC236}">
                    <a16:creationId xmlns:a16="http://schemas.microsoft.com/office/drawing/2014/main" id="{5C0ED217-8AC4-4921-871E-09D2B761A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1" name="Rectangle 47">
                <a:extLst>
                  <a:ext uri="{FF2B5EF4-FFF2-40B4-BE49-F238E27FC236}">
                    <a16:creationId xmlns:a16="http://schemas.microsoft.com/office/drawing/2014/main" id="{893C7297-E228-4D96-90FB-DA19CDD14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2" name="Rectangle 48">
                <a:extLst>
                  <a:ext uri="{FF2B5EF4-FFF2-40B4-BE49-F238E27FC236}">
                    <a16:creationId xmlns:a16="http://schemas.microsoft.com/office/drawing/2014/main" id="{22301663-71EC-4A94-AB41-A0F6A5ABB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3" name="Rectangle 49">
                <a:extLst>
                  <a:ext uri="{FF2B5EF4-FFF2-40B4-BE49-F238E27FC236}">
                    <a16:creationId xmlns:a16="http://schemas.microsoft.com/office/drawing/2014/main" id="{DD8F531D-37F1-48A5-B9BE-7838EB072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4" name="Rectangle 50">
                <a:extLst>
                  <a:ext uri="{FF2B5EF4-FFF2-40B4-BE49-F238E27FC236}">
                    <a16:creationId xmlns:a16="http://schemas.microsoft.com/office/drawing/2014/main" id="{D4C8476F-D2AE-459F-8D9D-B80E5728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5" name="Rectangle 51">
                <a:extLst>
                  <a:ext uri="{FF2B5EF4-FFF2-40B4-BE49-F238E27FC236}">
                    <a16:creationId xmlns:a16="http://schemas.microsoft.com/office/drawing/2014/main" id="{5532D35A-227A-4874-B0B7-26BF12B4D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6" name="Rectangle 52">
                <a:extLst>
                  <a:ext uri="{FF2B5EF4-FFF2-40B4-BE49-F238E27FC236}">
                    <a16:creationId xmlns:a16="http://schemas.microsoft.com/office/drawing/2014/main" id="{53223F0F-2A20-49FA-A310-46F9CC55C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7" name="Rectangle 53">
                <a:extLst>
                  <a:ext uri="{FF2B5EF4-FFF2-40B4-BE49-F238E27FC236}">
                    <a16:creationId xmlns:a16="http://schemas.microsoft.com/office/drawing/2014/main" id="{0F7B2649-D305-4970-933A-CEF612315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8" name="Rectangle 54">
                <a:extLst>
                  <a:ext uri="{FF2B5EF4-FFF2-40B4-BE49-F238E27FC236}">
                    <a16:creationId xmlns:a16="http://schemas.microsoft.com/office/drawing/2014/main" id="{D64D1F17-7596-4A75-B4B8-5C9C42BF7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59" name="Rectangle 55">
                <a:extLst>
                  <a:ext uri="{FF2B5EF4-FFF2-40B4-BE49-F238E27FC236}">
                    <a16:creationId xmlns:a16="http://schemas.microsoft.com/office/drawing/2014/main" id="{4A8CA4DE-1A4F-4B58-907E-5BAA1E6E3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0" name="Rectangle 56">
                <a:extLst>
                  <a:ext uri="{FF2B5EF4-FFF2-40B4-BE49-F238E27FC236}">
                    <a16:creationId xmlns:a16="http://schemas.microsoft.com/office/drawing/2014/main" id="{F031CCC9-4FE4-4859-9A54-6D06A5091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1" name="Rectangle 57">
                <a:extLst>
                  <a:ext uri="{FF2B5EF4-FFF2-40B4-BE49-F238E27FC236}">
                    <a16:creationId xmlns:a16="http://schemas.microsoft.com/office/drawing/2014/main" id="{9A145707-B86C-4088-BB5F-630A0B363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2" name="Rectangle 58">
                <a:extLst>
                  <a:ext uri="{FF2B5EF4-FFF2-40B4-BE49-F238E27FC236}">
                    <a16:creationId xmlns:a16="http://schemas.microsoft.com/office/drawing/2014/main" id="{CD8545D9-4972-4D22-9746-AB78AACD1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AD2392AE-4162-4D1B-89A5-B066318A1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C56B7BD8-0692-41F6-83C3-7C9F6DF5C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5" name="Rectangle 61">
                <a:extLst>
                  <a:ext uri="{FF2B5EF4-FFF2-40B4-BE49-F238E27FC236}">
                    <a16:creationId xmlns:a16="http://schemas.microsoft.com/office/drawing/2014/main" id="{2C6A33CD-F7FB-4EE1-8F06-D916E9223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6" name="Rectangle 62">
                <a:extLst>
                  <a:ext uri="{FF2B5EF4-FFF2-40B4-BE49-F238E27FC236}">
                    <a16:creationId xmlns:a16="http://schemas.microsoft.com/office/drawing/2014/main" id="{7AE4EDD9-0374-492C-9815-E6699B8D3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8A7098BD-8A58-4047-B28D-D5B57271E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2400"/>
              </a:p>
            </p:txBody>
          </p:sp>
        </p:grpSp>
        <p:sp>
          <p:nvSpPr>
            <p:cNvPr id="6" name="Rectangle 64">
              <a:extLst>
                <a:ext uri="{FF2B5EF4-FFF2-40B4-BE49-F238E27FC236}">
                  <a16:creationId xmlns:a16="http://schemas.microsoft.com/office/drawing/2014/main" id="{59D9795C-3547-43B9-98E8-E24E4D3B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7" name="Rectangle 65">
              <a:extLst>
                <a:ext uri="{FF2B5EF4-FFF2-40B4-BE49-F238E27FC236}">
                  <a16:creationId xmlns:a16="http://schemas.microsoft.com/office/drawing/2014/main" id="{3E75FC90-2157-4901-8584-D13FE353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68" name="Rectangle 66">
            <a:extLst>
              <a:ext uri="{FF2B5EF4-FFF2-40B4-BE49-F238E27FC236}">
                <a16:creationId xmlns:a16="http://schemas.microsoft.com/office/drawing/2014/main" id="{DDC8E864-72B7-4AFB-B954-C5F98871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1" y="2590800"/>
            <a:ext cx="6523567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AU" altLang="en-US" sz="2400">
              <a:latin typeface="Helvetica" panose="020B0604020202020204" pitchFamily="34" charset="0"/>
            </a:endParaRPr>
          </a:p>
        </p:txBody>
      </p:sp>
      <p:sp>
        <p:nvSpPr>
          <p:cNvPr id="6211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039285" y="1447800"/>
            <a:ext cx="10238316" cy="1081088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212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61517" y="2860676"/>
            <a:ext cx="5916083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65D638DE-FE1A-4362-BCC0-A7236006843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5F58142D-6852-4B30-B422-5451CF7322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" name="Rectangle 71">
            <a:extLst>
              <a:ext uri="{FF2B5EF4-FFF2-40B4-BE49-F238E27FC236}">
                <a16:creationId xmlns:a16="http://schemas.microsoft.com/office/drawing/2014/main" id="{93E9F2A0-A38C-4F10-8B8C-9E34B553B3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3B797282-A5ED-47AE-AB81-5229C63688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5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03729-7C93-495B-935A-95DB96A1BE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177001-C983-425D-ABE6-41C7A882C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0249A-4DE9-4527-80C4-BA9484BD1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89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9400" y="990600"/>
            <a:ext cx="25146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990600"/>
            <a:ext cx="73406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4AD4E-9E5F-427B-8879-736F1A389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7239E-1C6C-4CE9-A9D7-7B6EA3BD1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0AF4B-BB6E-4D33-BC48-6FE5A3E27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86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80191-40CF-449D-A4C1-B6D8AAF1B0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A1128-B25B-470D-8D8A-5F1159B24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029E2-5531-47C6-91F7-2ED8BE6B1E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96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6DB87-98BA-47EE-A782-65322F2063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58245-077D-4240-BFC9-C3C6952ABF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C8DDF-403D-47C3-92C0-DA72FDDF5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5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2800" y="1905000"/>
            <a:ext cx="45212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1080-21CE-4252-B194-3DEA69E39B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CAA0-473A-4503-AF8F-FC0A41B733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94540-237E-4CA0-9F96-F4EB927E3A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9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415D10-424B-4158-8275-92AFFFB232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660824-1C69-42E9-8530-0FC9BC718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F9399-F73C-43DE-AA30-08BA160558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74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C28CD-1725-4F07-B784-9770304C88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E4D56-E49D-4CCF-BD86-EC7285D1D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8BCAF-C377-4D65-B19F-9EC2AE3E7C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10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A92F8C-40DC-4951-9F53-5E3D0FAAFC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FF7A2D-0846-46B9-9192-B90759802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A015-CCB6-4ECD-ABC2-D4ED69C69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52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D7A0D-DEE4-43E6-92A3-55BA982170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825B8-1A3B-456F-882C-347EFC3240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C3625D-1919-4654-9439-CB9C4789A7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28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F84B-F2D9-4352-A55F-AC3C1A3F97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9261-BD14-407E-A564-2CA758B914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EF303-B303-4EA1-835B-324B422B7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71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6FF">
            <a:alpha val="9294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759FD12-18FC-4373-AF7C-1871E316BBFD}"/>
              </a:ext>
            </a:extLst>
          </p:cNvPr>
          <p:cNvGrpSpPr>
            <a:grpSpLocks/>
          </p:cNvGrpSpPr>
          <p:nvPr/>
        </p:nvGrpSpPr>
        <p:grpSpPr bwMode="auto">
          <a:xfrm>
            <a:off x="1625600" y="-9525"/>
            <a:ext cx="10566400" cy="6867525"/>
            <a:chOff x="0" y="0"/>
            <a:chExt cx="5762" cy="4326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7FC3FCAB-7670-46EB-86E0-88F824818D5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328045B8-2DB9-49B4-8BD2-0B7422F7363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3" name="Rectangle 5">
              <a:extLst>
                <a:ext uri="{FF2B5EF4-FFF2-40B4-BE49-F238E27FC236}">
                  <a16:creationId xmlns:a16="http://schemas.microsoft.com/office/drawing/2014/main" id="{314375C7-9E2E-4371-B1AF-080BA5AB64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4" name="Rectangle 6">
              <a:extLst>
                <a:ext uri="{FF2B5EF4-FFF2-40B4-BE49-F238E27FC236}">
                  <a16:creationId xmlns:a16="http://schemas.microsoft.com/office/drawing/2014/main" id="{EA707D0F-5DC7-494A-BFE0-20CB1A4D03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5" name="Rectangle 7">
              <a:extLst>
                <a:ext uri="{FF2B5EF4-FFF2-40B4-BE49-F238E27FC236}">
                  <a16:creationId xmlns:a16="http://schemas.microsoft.com/office/drawing/2014/main" id="{8C1D83BE-B7A8-4827-A98D-61310485558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6" name="Rectangle 8">
              <a:extLst>
                <a:ext uri="{FF2B5EF4-FFF2-40B4-BE49-F238E27FC236}">
                  <a16:creationId xmlns:a16="http://schemas.microsoft.com/office/drawing/2014/main" id="{25A7EF11-1E7E-4A18-A5E4-96E46AB92E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7" name="Rectangle 9">
              <a:extLst>
                <a:ext uri="{FF2B5EF4-FFF2-40B4-BE49-F238E27FC236}">
                  <a16:creationId xmlns:a16="http://schemas.microsoft.com/office/drawing/2014/main" id="{64168763-4285-4CFB-B970-8E55D2DAA23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8" name="Rectangle 10">
              <a:extLst>
                <a:ext uri="{FF2B5EF4-FFF2-40B4-BE49-F238E27FC236}">
                  <a16:creationId xmlns:a16="http://schemas.microsoft.com/office/drawing/2014/main" id="{B73B82E4-0FC2-4034-8950-F8527CB92F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39" name="Rectangle 11">
              <a:extLst>
                <a:ext uri="{FF2B5EF4-FFF2-40B4-BE49-F238E27FC236}">
                  <a16:creationId xmlns:a16="http://schemas.microsoft.com/office/drawing/2014/main" id="{76BEBA28-573A-417F-A620-6910DE4E15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0" name="Rectangle 12">
              <a:extLst>
                <a:ext uri="{FF2B5EF4-FFF2-40B4-BE49-F238E27FC236}">
                  <a16:creationId xmlns:a16="http://schemas.microsoft.com/office/drawing/2014/main" id="{655F0FF5-FAD0-4713-9157-364BFABB89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86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1" name="Rectangle 13">
              <a:extLst>
                <a:ext uri="{FF2B5EF4-FFF2-40B4-BE49-F238E27FC236}">
                  <a16:creationId xmlns:a16="http://schemas.microsoft.com/office/drawing/2014/main" id="{8B97CC1D-9B46-4C6E-A50B-4B1C597CEB7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96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2" name="Rectangle 14">
              <a:extLst>
                <a:ext uri="{FF2B5EF4-FFF2-40B4-BE49-F238E27FC236}">
                  <a16:creationId xmlns:a16="http://schemas.microsoft.com/office/drawing/2014/main" id="{332DB64F-CE6E-494D-ABDD-BD3E31D6EF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5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3" name="Rectangle 15">
              <a:extLst>
                <a:ext uri="{FF2B5EF4-FFF2-40B4-BE49-F238E27FC236}">
                  <a16:creationId xmlns:a16="http://schemas.microsoft.com/office/drawing/2014/main" id="{A9FE9C5B-735F-4B8F-AEF2-0B12B86EE23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4" name="Rectangle 16">
              <a:extLst>
                <a:ext uri="{FF2B5EF4-FFF2-40B4-BE49-F238E27FC236}">
                  <a16:creationId xmlns:a16="http://schemas.microsoft.com/office/drawing/2014/main" id="{B888460D-9B2D-4428-95A4-43E38043C43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5" name="Rectangle 17">
              <a:extLst>
                <a:ext uri="{FF2B5EF4-FFF2-40B4-BE49-F238E27FC236}">
                  <a16:creationId xmlns:a16="http://schemas.microsoft.com/office/drawing/2014/main" id="{51EB9DA0-767C-408C-BDD6-3E4D73A352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6" name="Rectangle 18">
              <a:extLst>
                <a:ext uri="{FF2B5EF4-FFF2-40B4-BE49-F238E27FC236}">
                  <a16:creationId xmlns:a16="http://schemas.microsoft.com/office/drawing/2014/main" id="{ABF1D282-495B-4A96-AD1E-8B2DC0A291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44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7" name="Rectangle 19">
              <a:extLst>
                <a:ext uri="{FF2B5EF4-FFF2-40B4-BE49-F238E27FC236}">
                  <a16:creationId xmlns:a16="http://schemas.microsoft.com/office/drawing/2014/main" id="{642F6F2F-C120-4366-8069-F432BC3E96F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53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8" name="Rectangle 20">
              <a:extLst>
                <a:ext uri="{FF2B5EF4-FFF2-40B4-BE49-F238E27FC236}">
                  <a16:creationId xmlns:a16="http://schemas.microsoft.com/office/drawing/2014/main" id="{26F8EE06-F95F-49F7-A0C9-62F0B0A6CF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63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49" name="Rectangle 21">
              <a:extLst>
                <a:ext uri="{FF2B5EF4-FFF2-40B4-BE49-F238E27FC236}">
                  <a16:creationId xmlns:a16="http://schemas.microsoft.com/office/drawing/2014/main" id="{FECBD7D1-C688-40D7-B636-60C3F15E8DB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0" name="Rectangle 22">
              <a:extLst>
                <a:ext uri="{FF2B5EF4-FFF2-40B4-BE49-F238E27FC236}">
                  <a16:creationId xmlns:a16="http://schemas.microsoft.com/office/drawing/2014/main" id="{7B9E7432-EDD2-4ED2-A2A3-91F668A6293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1" name="Rectangle 23">
              <a:extLst>
                <a:ext uri="{FF2B5EF4-FFF2-40B4-BE49-F238E27FC236}">
                  <a16:creationId xmlns:a16="http://schemas.microsoft.com/office/drawing/2014/main" id="{F7B8BA50-D3B0-4B1A-A23E-7A57846CF04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2" name="Rectangle 24">
              <a:extLst>
                <a:ext uri="{FF2B5EF4-FFF2-40B4-BE49-F238E27FC236}">
                  <a16:creationId xmlns:a16="http://schemas.microsoft.com/office/drawing/2014/main" id="{6642EBB0-E876-4A5E-BB09-7D74FEB74AE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0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3" name="Rectangle 25">
              <a:extLst>
                <a:ext uri="{FF2B5EF4-FFF2-40B4-BE49-F238E27FC236}">
                  <a16:creationId xmlns:a16="http://schemas.microsoft.com/office/drawing/2014/main" id="{74E43533-C52A-45AB-ABDF-240A978A025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11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4" name="Rectangle 26">
              <a:extLst>
                <a:ext uri="{FF2B5EF4-FFF2-40B4-BE49-F238E27FC236}">
                  <a16:creationId xmlns:a16="http://schemas.microsoft.com/office/drawing/2014/main" id="{B57F44D3-38D1-4C93-974C-8F31744C3ED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5" name="Rectangle 27">
              <a:extLst>
                <a:ext uri="{FF2B5EF4-FFF2-40B4-BE49-F238E27FC236}">
                  <a16:creationId xmlns:a16="http://schemas.microsoft.com/office/drawing/2014/main" id="{20062DBE-CAD9-488E-82D1-25BA5C7810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6" name="Rectangle 28">
              <a:extLst>
                <a:ext uri="{FF2B5EF4-FFF2-40B4-BE49-F238E27FC236}">
                  <a16:creationId xmlns:a16="http://schemas.microsoft.com/office/drawing/2014/main" id="{A6C6983D-C4BD-41F2-82D2-C24E1AE47D7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7" name="Rectangle 29">
              <a:extLst>
                <a:ext uri="{FF2B5EF4-FFF2-40B4-BE49-F238E27FC236}">
                  <a16:creationId xmlns:a16="http://schemas.microsoft.com/office/drawing/2014/main" id="{332C4A01-B46E-4617-83FF-2DA6211C907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5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8" name="Rectangle 30">
              <a:extLst>
                <a:ext uri="{FF2B5EF4-FFF2-40B4-BE49-F238E27FC236}">
                  <a16:creationId xmlns:a16="http://schemas.microsoft.com/office/drawing/2014/main" id="{8B5CEC32-6F04-4E85-B8E6-73EBC65B87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5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59" name="Rectangle 31">
              <a:extLst>
                <a:ext uri="{FF2B5EF4-FFF2-40B4-BE49-F238E27FC236}">
                  <a16:creationId xmlns:a16="http://schemas.microsoft.com/office/drawing/2014/main" id="{EDE9198B-0DBE-4D3D-B3E2-61C3B819727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8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0" name="Rectangle 32">
              <a:extLst>
                <a:ext uri="{FF2B5EF4-FFF2-40B4-BE49-F238E27FC236}">
                  <a16:creationId xmlns:a16="http://schemas.microsoft.com/office/drawing/2014/main" id="{B9E56F44-0F41-410A-922E-0B814731A5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1" name="Rectangle 33">
              <a:extLst>
                <a:ext uri="{FF2B5EF4-FFF2-40B4-BE49-F238E27FC236}">
                  <a16:creationId xmlns:a16="http://schemas.microsoft.com/office/drawing/2014/main" id="{A2B00FB7-7866-4DB5-B521-730A960B75E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2" name="Rectangle 34">
              <a:extLst>
                <a:ext uri="{FF2B5EF4-FFF2-40B4-BE49-F238E27FC236}">
                  <a16:creationId xmlns:a16="http://schemas.microsoft.com/office/drawing/2014/main" id="{767AF10A-4440-4614-ABD9-9BFA7A01BEB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3" name="Rectangle 35">
              <a:extLst>
                <a:ext uri="{FF2B5EF4-FFF2-40B4-BE49-F238E27FC236}">
                  <a16:creationId xmlns:a16="http://schemas.microsoft.com/office/drawing/2014/main" id="{B5FF8883-E4FA-4219-B9EA-1E3FEDD92A8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071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4" name="Rectangle 36">
              <a:extLst>
                <a:ext uri="{FF2B5EF4-FFF2-40B4-BE49-F238E27FC236}">
                  <a16:creationId xmlns:a16="http://schemas.microsoft.com/office/drawing/2014/main" id="{83F70AA8-D566-4C98-9F08-D5BCF0AE2CE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168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5" name="Rectangle 37">
              <a:extLst>
                <a:ext uri="{FF2B5EF4-FFF2-40B4-BE49-F238E27FC236}">
                  <a16:creationId xmlns:a16="http://schemas.microsoft.com/office/drawing/2014/main" id="{F60AB07C-0CF2-4440-888E-4FF026AFF3F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26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6" name="Rectangle 38">
              <a:extLst>
                <a:ext uri="{FF2B5EF4-FFF2-40B4-BE49-F238E27FC236}">
                  <a16:creationId xmlns:a16="http://schemas.microsoft.com/office/drawing/2014/main" id="{B45A8E16-5537-428B-A9F6-1022ACC6661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7" name="Rectangle 39">
              <a:extLst>
                <a:ext uri="{FF2B5EF4-FFF2-40B4-BE49-F238E27FC236}">
                  <a16:creationId xmlns:a16="http://schemas.microsoft.com/office/drawing/2014/main" id="{10C43EC6-727E-47FE-ACF8-639F62E3ADF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8" name="Rectangle 40">
              <a:extLst>
                <a:ext uri="{FF2B5EF4-FFF2-40B4-BE49-F238E27FC236}">
                  <a16:creationId xmlns:a16="http://schemas.microsoft.com/office/drawing/2014/main" id="{82F8D521-86EF-4AF3-9830-49E9C4A5130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69" name="Rectangle 41">
              <a:extLst>
                <a:ext uri="{FF2B5EF4-FFF2-40B4-BE49-F238E27FC236}">
                  <a16:creationId xmlns:a16="http://schemas.microsoft.com/office/drawing/2014/main" id="{678FD067-BBC1-4483-A855-546202FDE3B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649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0" name="Rectangle 42">
              <a:extLst>
                <a:ext uri="{FF2B5EF4-FFF2-40B4-BE49-F238E27FC236}">
                  <a16:creationId xmlns:a16="http://schemas.microsoft.com/office/drawing/2014/main" id="{270403AF-0514-4077-907F-993B0415D4A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744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1" name="Rectangle 43">
              <a:extLst>
                <a:ext uri="{FF2B5EF4-FFF2-40B4-BE49-F238E27FC236}">
                  <a16:creationId xmlns:a16="http://schemas.microsoft.com/office/drawing/2014/main" id="{A8447611-6F10-4182-A999-8C665B6DDC9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84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2" name="Rectangle 44">
              <a:extLst>
                <a:ext uri="{FF2B5EF4-FFF2-40B4-BE49-F238E27FC236}">
                  <a16:creationId xmlns:a16="http://schemas.microsoft.com/office/drawing/2014/main" id="{03EEFA52-6CEE-4423-A5F2-F18B8BCC22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3" name="Rectangle 45">
              <a:extLst>
                <a:ext uri="{FF2B5EF4-FFF2-40B4-BE49-F238E27FC236}">
                  <a16:creationId xmlns:a16="http://schemas.microsoft.com/office/drawing/2014/main" id="{7E9CB741-5045-4650-8F61-E009CE7F70E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4" name="Rectangle 46">
              <a:extLst>
                <a:ext uri="{FF2B5EF4-FFF2-40B4-BE49-F238E27FC236}">
                  <a16:creationId xmlns:a16="http://schemas.microsoft.com/office/drawing/2014/main" id="{E6F68DEA-6C38-4D25-88AA-1385B7EED64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5" name="Rectangle 47">
              <a:extLst>
                <a:ext uri="{FF2B5EF4-FFF2-40B4-BE49-F238E27FC236}">
                  <a16:creationId xmlns:a16="http://schemas.microsoft.com/office/drawing/2014/main" id="{7EFB847F-CBAD-4DA3-AF88-EC76E65F229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225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6" name="Rectangle 48">
              <a:extLst>
                <a:ext uri="{FF2B5EF4-FFF2-40B4-BE49-F238E27FC236}">
                  <a16:creationId xmlns:a16="http://schemas.microsoft.com/office/drawing/2014/main" id="{91F8CC0A-7CBC-43DB-A1B5-8CB56D8E4FB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20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7" name="Rectangle 49">
              <a:extLst>
                <a:ext uri="{FF2B5EF4-FFF2-40B4-BE49-F238E27FC236}">
                  <a16:creationId xmlns:a16="http://schemas.microsoft.com/office/drawing/2014/main" id="{198736DE-4FE6-432A-957B-155C3C454EC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41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8" name="Rectangle 50">
              <a:extLst>
                <a:ext uri="{FF2B5EF4-FFF2-40B4-BE49-F238E27FC236}">
                  <a16:creationId xmlns:a16="http://schemas.microsoft.com/office/drawing/2014/main" id="{11CEBEDB-D7C0-4027-A59D-AF85B280F86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79" name="Rectangle 51">
              <a:extLst>
                <a:ext uri="{FF2B5EF4-FFF2-40B4-BE49-F238E27FC236}">
                  <a16:creationId xmlns:a16="http://schemas.microsoft.com/office/drawing/2014/main" id="{0478C373-B4F4-4583-9984-7E412BD4FFB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0" name="Rectangle 52">
              <a:extLst>
                <a:ext uri="{FF2B5EF4-FFF2-40B4-BE49-F238E27FC236}">
                  <a16:creationId xmlns:a16="http://schemas.microsoft.com/office/drawing/2014/main" id="{95555E54-CFE6-44AA-90E4-34DE517EE14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1" name="Rectangle 53">
              <a:extLst>
                <a:ext uri="{FF2B5EF4-FFF2-40B4-BE49-F238E27FC236}">
                  <a16:creationId xmlns:a16="http://schemas.microsoft.com/office/drawing/2014/main" id="{6A9891C7-5F17-4654-9553-9B805DC0A46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01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2" name="Rectangle 54">
              <a:extLst>
                <a:ext uri="{FF2B5EF4-FFF2-40B4-BE49-F238E27FC236}">
                  <a16:creationId xmlns:a16="http://schemas.microsoft.com/office/drawing/2014/main" id="{98230EF6-45FB-4BD8-85B7-6A332250A9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89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3" name="Rectangle 55">
              <a:extLst>
                <a:ext uri="{FF2B5EF4-FFF2-40B4-BE49-F238E27FC236}">
                  <a16:creationId xmlns:a16="http://schemas.microsoft.com/office/drawing/2014/main" id="{29C9D4D7-B7CD-404F-AAC3-80F98EBBDF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99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4" name="Rectangle 56">
              <a:extLst>
                <a:ext uri="{FF2B5EF4-FFF2-40B4-BE49-F238E27FC236}">
                  <a16:creationId xmlns:a16="http://schemas.microsoft.com/office/drawing/2014/main" id="{73B3727E-46E0-498E-9494-9310FD8BD7D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5" name="Rectangle 57">
              <a:extLst>
                <a:ext uri="{FF2B5EF4-FFF2-40B4-BE49-F238E27FC236}">
                  <a16:creationId xmlns:a16="http://schemas.microsoft.com/office/drawing/2014/main" id="{28119C79-6A90-4ECB-A01C-04BE84C3B3B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6" name="Rectangle 58">
              <a:extLst>
                <a:ext uri="{FF2B5EF4-FFF2-40B4-BE49-F238E27FC236}">
                  <a16:creationId xmlns:a16="http://schemas.microsoft.com/office/drawing/2014/main" id="{EFCB75CF-616A-4684-AE60-48C81B4EA18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7" name="Rectangle 59">
              <a:extLst>
                <a:ext uri="{FF2B5EF4-FFF2-40B4-BE49-F238E27FC236}">
                  <a16:creationId xmlns:a16="http://schemas.microsoft.com/office/drawing/2014/main" id="{DF959A76-4EDB-4BE6-893D-7FC5C2CC9C3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376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8" name="Rectangle 60">
              <a:extLst>
                <a:ext uri="{FF2B5EF4-FFF2-40B4-BE49-F238E27FC236}">
                  <a16:creationId xmlns:a16="http://schemas.microsoft.com/office/drawing/2014/main" id="{402F80A4-B67E-438D-AA2A-CAD0453ADC0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472" y="6"/>
              <a:ext cx="47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89" name="Rectangle 61">
              <a:extLst>
                <a:ext uri="{FF2B5EF4-FFF2-40B4-BE49-F238E27FC236}">
                  <a16:creationId xmlns:a16="http://schemas.microsoft.com/office/drawing/2014/main" id="{9A625129-7FBD-44BC-AF40-9EDEE50BB7A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0" name="Rectangle 62">
              <a:extLst>
                <a:ext uri="{FF2B5EF4-FFF2-40B4-BE49-F238E27FC236}">
                  <a16:creationId xmlns:a16="http://schemas.microsoft.com/office/drawing/2014/main" id="{10B7A9C3-1421-4827-B6ED-949C952EF9C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1" name="Rectangle 63">
              <a:extLst>
                <a:ext uri="{FF2B5EF4-FFF2-40B4-BE49-F238E27FC236}">
                  <a16:creationId xmlns:a16="http://schemas.microsoft.com/office/drawing/2014/main" id="{6889C132-D355-43C1-B791-6268AB834EE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  <p:sp>
          <p:nvSpPr>
            <p:cNvPr id="1092" name="Rectangle 64">
              <a:extLst>
                <a:ext uri="{FF2B5EF4-FFF2-40B4-BE49-F238E27FC236}">
                  <a16:creationId xmlns:a16="http://schemas.microsoft.com/office/drawing/2014/main" id="{E6C7166E-EB81-4F4D-B7A2-42E9ED5F8ED2}"/>
                </a:ext>
              </a:extLst>
            </p:cNvPr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2400"/>
            </a:p>
          </p:txBody>
        </p:sp>
      </p:grpSp>
      <p:sp>
        <p:nvSpPr>
          <p:cNvPr id="1027" name="Rectangle 65">
            <a:extLst>
              <a:ext uri="{FF2B5EF4-FFF2-40B4-BE49-F238E27FC236}">
                <a16:creationId xmlns:a16="http://schemas.microsoft.com/office/drawing/2014/main" id="{B1EFE353-FA0D-4CBA-9981-4D7A889E6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990601"/>
            <a:ext cx="8940800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6">
            <a:extLst>
              <a:ext uri="{FF2B5EF4-FFF2-40B4-BE49-F238E27FC236}">
                <a16:creationId xmlns:a16="http://schemas.microsoft.com/office/drawing/2014/main" id="{E818117A-0523-42A9-9C69-DCFB0131D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905000"/>
            <a:ext cx="9245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88" name="Rectangle 68">
            <a:extLst>
              <a:ext uri="{FF2B5EF4-FFF2-40B4-BE49-F238E27FC236}">
                <a16:creationId xmlns:a16="http://schemas.microsoft.com/office/drawing/2014/main" id="{26592D29-4B64-41A4-8E32-63792CD1E6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25600" y="6248400"/>
            <a:ext cx="7315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These slides are designed to accompany </a:t>
            </a:r>
            <a:r>
              <a:rPr lang="en-US" altLang="en-US" i="1"/>
              <a:t>Software Engineering: A Practitioner’s Approach, 7/e </a:t>
            </a:r>
            <a:r>
              <a:rPr lang="en-US" altLang="en-US"/>
              <a:t>(McGraw-Hill, 2009) Slides copyright 2009 by Roger Pressman. </a:t>
            </a:r>
          </a:p>
        </p:txBody>
      </p:sp>
      <p:sp>
        <p:nvSpPr>
          <p:cNvPr id="5189" name="Rectangle 69">
            <a:extLst>
              <a:ext uri="{FF2B5EF4-FFF2-40B4-BE49-F238E27FC236}">
                <a16:creationId xmlns:a16="http://schemas.microsoft.com/office/drawing/2014/main" id="{DF6B8972-EFFD-4D05-9653-7D61F86E89D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058400" y="6248400"/>
            <a:ext cx="17272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+mn-lt"/>
              </a:defRPr>
            </a:lvl1pPr>
          </a:lstStyle>
          <a:p>
            <a:pPr>
              <a:defRPr/>
            </a:pPr>
            <a:fld id="{77B115CA-A1AC-4448-88BD-49FC1E87E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1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952A0-3599-4E89-85D9-29F6704537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400A8-A59D-45EB-8444-285C12F279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877B82-E97F-47D5-873B-1DE7980CBA9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5BE2A65-FF4C-4AA2-B84E-7C5C3A04F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380038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Fundamental Concepts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ED51A173-D0C9-4FC3-A62B-E7D2D1059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2800" y="1981200"/>
            <a:ext cx="6858000" cy="3429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Abstraction</a:t>
            </a:r>
            <a:r>
              <a:rPr lang="en-US" altLang="en-US" sz="1600" dirty="0"/>
              <a:t>—data, procedure, control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Architecture</a:t>
            </a:r>
            <a:r>
              <a:rPr lang="en-US" altLang="en-US" sz="1600" dirty="0"/>
              <a:t>—the overall structure of the software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Patterns</a:t>
            </a:r>
            <a:r>
              <a:rPr lang="en-US" altLang="en-US" sz="1600" dirty="0"/>
              <a:t>—”conveys the essence” of a proven design solution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Separation of c</a:t>
            </a: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oncerns</a:t>
            </a:r>
            <a:r>
              <a:rPr lang="en-US" altLang="en-US" sz="1600" dirty="0">
                <a:latin typeface="Arial" panose="020B0604020202020204" pitchFamily="34" charset="0"/>
              </a:rPr>
              <a:t>—any complex problem can be more easily handled if it is subdivided into pieces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Modularity</a:t>
            </a:r>
            <a:r>
              <a:rPr lang="en-US" altLang="en-US" sz="1600" dirty="0"/>
              <a:t>—compartmentalization of data and function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Information Hiding</a:t>
            </a:r>
            <a:r>
              <a:rPr lang="en-US" altLang="en-US" sz="1600" dirty="0"/>
              <a:t>—controlled interfaces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Functional independence</a:t>
            </a:r>
            <a:r>
              <a:rPr lang="en-US" altLang="en-US" sz="1600" dirty="0"/>
              <a:t>—single-minded function and low coupling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Refinement</a:t>
            </a:r>
            <a:r>
              <a:rPr lang="en-US" altLang="en-US" sz="1600" dirty="0"/>
              <a:t>—elaboration of detail for all abstractions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Aspects</a:t>
            </a:r>
            <a:r>
              <a:rPr lang="en-US" altLang="en-US" sz="1600" dirty="0"/>
              <a:t>—a mechanism for understanding how global requirements affect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Refactoring</a:t>
            </a:r>
            <a:r>
              <a:rPr lang="en-US" altLang="en-US" sz="1600" dirty="0"/>
              <a:t>—a reorganization technique that simplifies the design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OO design concepts</a:t>
            </a:r>
            <a:r>
              <a:rPr lang="en-US" altLang="en-US" sz="1600" dirty="0"/>
              <a:t>—Appendix II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  <a:latin typeface="Arial" panose="020B0604020202020204" pitchFamily="34" charset="0"/>
              </a:rPr>
              <a:t>Design Classes</a:t>
            </a:r>
            <a:r>
              <a:rPr lang="en-US" altLang="en-US" sz="1600" dirty="0">
                <a:latin typeface="Arial" panose="020B0604020202020204" pitchFamily="34" charset="0"/>
              </a:rPr>
              <a:t>—provide design detail that will enable analysis classes to be implemented</a:t>
            </a:r>
            <a:endParaRPr lang="en-US" altLang="en-US" sz="2000" dirty="0">
              <a:latin typeface="Palatino" pitchFamily="-12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ooter Placeholder 3">
            <a:extLst>
              <a:ext uri="{FF2B5EF4-FFF2-40B4-BE49-F238E27FC236}">
                <a16:creationId xmlns:a16="http://schemas.microsoft.com/office/drawing/2014/main" id="{4AC94E9C-2AF2-4A6D-8D2E-0B023EE178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37" name="Slide Number Placeholder 4">
            <a:extLst>
              <a:ext uri="{FF2B5EF4-FFF2-40B4-BE49-F238E27FC236}">
                <a16:creationId xmlns:a16="http://schemas.microsoft.com/office/drawing/2014/main" id="{E445D9A4-F86D-4638-A525-4B2F9B6EC1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6EA8A0-9980-4F05-8F50-9D80BBAF416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EBFF7AAD-FCBB-4BB7-B5E0-49BE430F8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1" y="1219200"/>
            <a:ext cx="5184775" cy="3952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Information Hiding</a:t>
            </a:r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32DA43F1-775B-4E3F-937E-891AD35A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0464"/>
            <a:ext cx="2501900" cy="32273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08E72D5D-8411-4DBE-8192-A85E9CEF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2051"/>
            <a:ext cx="2501900" cy="3222625"/>
          </a:xfrm>
          <a:prstGeom prst="rect">
            <a:avLst/>
          </a:prstGeom>
          <a:solidFill>
            <a:schemeClr val="hlink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CF5EE27B-FFEA-4044-A3A9-36E74845B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1" y="1930400"/>
            <a:ext cx="1275989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module</a:t>
            </a:r>
          </a:p>
        </p:txBody>
      </p:sp>
      <p:sp>
        <p:nvSpPr>
          <p:cNvPr id="31752" name="Freeform 6">
            <a:extLst>
              <a:ext uri="{FF2B5EF4-FFF2-40B4-BE49-F238E27FC236}">
                <a16:creationId xmlns:a16="http://schemas.microsoft.com/office/drawing/2014/main" id="{A92CED65-BE7C-4F46-ADF0-84FB0FB7055B}"/>
              </a:ext>
            </a:extLst>
          </p:cNvPr>
          <p:cNvSpPr>
            <a:spLocks/>
          </p:cNvSpPr>
          <p:nvPr/>
        </p:nvSpPr>
        <p:spPr bwMode="auto">
          <a:xfrm>
            <a:off x="5780089" y="3611564"/>
            <a:ext cx="1843087" cy="1843087"/>
          </a:xfrm>
          <a:custGeom>
            <a:avLst/>
            <a:gdLst>
              <a:gd name="T0" fmla="*/ 882054448 w 1161"/>
              <a:gd name="T1" fmla="*/ 204132601 h 1032"/>
              <a:gd name="T2" fmla="*/ 640119514 w 1161"/>
              <a:gd name="T3" fmla="*/ 133961350 h 1032"/>
              <a:gd name="T4" fmla="*/ 481348919 w 1161"/>
              <a:gd name="T5" fmla="*/ 133961350 h 1032"/>
              <a:gd name="T6" fmla="*/ 420865186 w 1161"/>
              <a:gd name="T7" fmla="*/ 226460385 h 1032"/>
              <a:gd name="T8" fmla="*/ 380542697 w 1161"/>
              <a:gd name="T9" fmla="*/ 338093950 h 1032"/>
              <a:gd name="T10" fmla="*/ 400703941 w 1161"/>
              <a:gd name="T11" fmla="*/ 494383085 h 1032"/>
              <a:gd name="T12" fmla="*/ 360381452 w 1161"/>
              <a:gd name="T13" fmla="*/ 676189687 h 1032"/>
              <a:gd name="T14" fmla="*/ 219252741 w 1161"/>
              <a:gd name="T15" fmla="*/ 877132604 h 1032"/>
              <a:gd name="T16" fmla="*/ 100806223 w 1161"/>
              <a:gd name="T17" fmla="*/ 1058937421 h 1032"/>
              <a:gd name="T18" fmla="*/ 20161245 w 1161"/>
              <a:gd name="T19" fmla="*/ 1237554339 h 1032"/>
              <a:gd name="T20" fmla="*/ 20161245 w 1161"/>
              <a:gd name="T21" fmla="*/ 1419359156 h 1032"/>
              <a:gd name="T22" fmla="*/ 80644978 w 1161"/>
              <a:gd name="T23" fmla="*/ 1575648290 h 1032"/>
              <a:gd name="T24" fmla="*/ 60483734 w 1161"/>
              <a:gd name="T25" fmla="*/ 1958396023 h 1032"/>
              <a:gd name="T26" fmla="*/ 40322489 w 1161"/>
              <a:gd name="T27" fmla="*/ 2147483646 h 1032"/>
              <a:gd name="T28" fmla="*/ 120967467 w 1161"/>
              <a:gd name="T29" fmla="*/ 2147483646 h 1032"/>
              <a:gd name="T30" fmla="*/ 259575230 w 1161"/>
              <a:gd name="T31" fmla="*/ 2147483646 h 1032"/>
              <a:gd name="T32" fmla="*/ 441026430 w 1161"/>
              <a:gd name="T33" fmla="*/ 2147483646 h 1032"/>
              <a:gd name="T34" fmla="*/ 700603247 w 1161"/>
              <a:gd name="T35" fmla="*/ 2147483646 h 1032"/>
              <a:gd name="T36" fmla="*/ 960178477 w 1161"/>
              <a:gd name="T37" fmla="*/ 2147483646 h 1032"/>
              <a:gd name="T38" fmla="*/ 1222274656 w 1161"/>
              <a:gd name="T39" fmla="*/ 2147483646 h 1032"/>
              <a:gd name="T40" fmla="*/ 1602818940 w 1161"/>
              <a:gd name="T41" fmla="*/ 2147483646 h 1032"/>
              <a:gd name="T42" fmla="*/ 1902716659 w 1161"/>
              <a:gd name="T43" fmla="*/ 2147483646 h 1032"/>
              <a:gd name="T44" fmla="*/ 2147483646 w 1161"/>
              <a:gd name="T45" fmla="*/ 2147483646 h 1032"/>
              <a:gd name="T46" fmla="*/ 2147483646 w 1161"/>
              <a:gd name="T47" fmla="*/ 2147483646 h 1032"/>
              <a:gd name="T48" fmla="*/ 2147483646 w 1161"/>
              <a:gd name="T49" fmla="*/ 2147483646 h 1032"/>
              <a:gd name="T50" fmla="*/ 2147483646 w 1161"/>
              <a:gd name="T51" fmla="*/ 2147483646 h 1032"/>
              <a:gd name="T52" fmla="*/ 2147483646 w 1161"/>
              <a:gd name="T53" fmla="*/ 2147483646 h 1032"/>
              <a:gd name="T54" fmla="*/ 2147483646 w 1161"/>
              <a:gd name="T55" fmla="*/ 2147483646 h 1032"/>
              <a:gd name="T56" fmla="*/ 2147483646 w 1161"/>
              <a:gd name="T57" fmla="*/ 2147483646 h 1032"/>
              <a:gd name="T58" fmla="*/ 2147483646 w 1161"/>
              <a:gd name="T59" fmla="*/ 2147483646 h 1032"/>
              <a:gd name="T60" fmla="*/ 2147483646 w 1161"/>
              <a:gd name="T61" fmla="*/ 1980723808 h 1032"/>
              <a:gd name="T62" fmla="*/ 2147483646 w 1161"/>
              <a:gd name="T63" fmla="*/ 1779780891 h 1032"/>
              <a:gd name="T64" fmla="*/ 2147483646 w 1161"/>
              <a:gd name="T65" fmla="*/ 1620302073 h 1032"/>
              <a:gd name="T66" fmla="*/ 2147483646 w 1161"/>
              <a:gd name="T67" fmla="*/ 1352377588 h 1032"/>
              <a:gd name="T68" fmla="*/ 2147483646 w 1161"/>
              <a:gd name="T69" fmla="*/ 1285397806 h 1032"/>
              <a:gd name="T70" fmla="*/ 2147483646 w 1161"/>
              <a:gd name="T71" fmla="*/ 1103591204 h 1032"/>
              <a:gd name="T72" fmla="*/ 2147483646 w 1161"/>
              <a:gd name="T73" fmla="*/ 810151036 h 1032"/>
              <a:gd name="T74" fmla="*/ 2147483646 w 1161"/>
              <a:gd name="T75" fmla="*/ 586880335 h 1032"/>
              <a:gd name="T76" fmla="*/ 2147483646 w 1161"/>
              <a:gd name="T77" fmla="*/ 360421735 h 1032"/>
              <a:gd name="T78" fmla="*/ 2147483646 w 1161"/>
              <a:gd name="T79" fmla="*/ 271114169 h 1032"/>
              <a:gd name="T80" fmla="*/ 2147483646 w 1161"/>
              <a:gd name="T81" fmla="*/ 271114169 h 1032"/>
              <a:gd name="T82" fmla="*/ 2147483646 w 1161"/>
              <a:gd name="T83" fmla="*/ 226460385 h 1032"/>
              <a:gd name="T84" fmla="*/ 2081648498 w 1161"/>
              <a:gd name="T85" fmla="*/ 89307566 h 1032"/>
              <a:gd name="T86" fmla="*/ 2021164764 w 1161"/>
              <a:gd name="T87" fmla="*/ 22327785 h 1032"/>
              <a:gd name="T88" fmla="*/ 1922877903 w 1161"/>
              <a:gd name="T89" fmla="*/ 0 h 1032"/>
              <a:gd name="T90" fmla="*/ 1761587947 w 1161"/>
              <a:gd name="T91" fmla="*/ 0 h 1032"/>
              <a:gd name="T92" fmla="*/ 1522173962 w 1161"/>
              <a:gd name="T93" fmla="*/ 66981568 h 1032"/>
              <a:gd name="T94" fmla="*/ 1280239028 w 1161"/>
              <a:gd name="T95" fmla="*/ 156289134 h 1032"/>
              <a:gd name="T96" fmla="*/ 1020662211 w 1161"/>
              <a:gd name="T97" fmla="*/ 293440167 h 10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61" h="1032">
                <a:moveTo>
                  <a:pt x="421" y="92"/>
                </a:moveTo>
                <a:lnTo>
                  <a:pt x="397" y="85"/>
                </a:lnTo>
                <a:lnTo>
                  <a:pt x="350" y="64"/>
                </a:lnTo>
                <a:lnTo>
                  <a:pt x="318" y="56"/>
                </a:lnTo>
                <a:lnTo>
                  <a:pt x="278" y="42"/>
                </a:lnTo>
                <a:lnTo>
                  <a:pt x="254" y="42"/>
                </a:lnTo>
                <a:lnTo>
                  <a:pt x="222" y="35"/>
                </a:lnTo>
                <a:lnTo>
                  <a:pt x="199" y="42"/>
                </a:lnTo>
                <a:lnTo>
                  <a:pt x="191" y="42"/>
                </a:lnTo>
                <a:lnTo>
                  <a:pt x="183" y="49"/>
                </a:lnTo>
                <a:lnTo>
                  <a:pt x="175" y="56"/>
                </a:lnTo>
                <a:lnTo>
                  <a:pt x="167" y="71"/>
                </a:lnTo>
                <a:lnTo>
                  <a:pt x="159" y="78"/>
                </a:lnTo>
                <a:lnTo>
                  <a:pt x="151" y="92"/>
                </a:lnTo>
                <a:lnTo>
                  <a:pt x="151" y="106"/>
                </a:lnTo>
                <a:lnTo>
                  <a:pt x="151" y="120"/>
                </a:lnTo>
                <a:lnTo>
                  <a:pt x="159" y="141"/>
                </a:lnTo>
                <a:lnTo>
                  <a:pt x="159" y="155"/>
                </a:lnTo>
                <a:lnTo>
                  <a:pt x="159" y="177"/>
                </a:lnTo>
                <a:lnTo>
                  <a:pt x="151" y="191"/>
                </a:lnTo>
                <a:lnTo>
                  <a:pt x="143" y="212"/>
                </a:lnTo>
                <a:lnTo>
                  <a:pt x="127" y="226"/>
                </a:lnTo>
                <a:lnTo>
                  <a:pt x="103" y="254"/>
                </a:lnTo>
                <a:lnTo>
                  <a:pt x="87" y="275"/>
                </a:lnTo>
                <a:lnTo>
                  <a:pt x="72" y="290"/>
                </a:lnTo>
                <a:lnTo>
                  <a:pt x="64" y="297"/>
                </a:lnTo>
                <a:lnTo>
                  <a:pt x="40" y="332"/>
                </a:lnTo>
                <a:lnTo>
                  <a:pt x="24" y="353"/>
                </a:lnTo>
                <a:lnTo>
                  <a:pt x="16" y="367"/>
                </a:lnTo>
                <a:lnTo>
                  <a:pt x="8" y="388"/>
                </a:lnTo>
                <a:lnTo>
                  <a:pt x="0" y="417"/>
                </a:lnTo>
                <a:lnTo>
                  <a:pt x="8" y="431"/>
                </a:lnTo>
                <a:lnTo>
                  <a:pt x="8" y="445"/>
                </a:lnTo>
                <a:lnTo>
                  <a:pt x="16" y="452"/>
                </a:lnTo>
                <a:lnTo>
                  <a:pt x="24" y="466"/>
                </a:lnTo>
                <a:lnTo>
                  <a:pt x="32" y="494"/>
                </a:lnTo>
                <a:lnTo>
                  <a:pt x="32" y="537"/>
                </a:lnTo>
                <a:lnTo>
                  <a:pt x="32" y="586"/>
                </a:lnTo>
                <a:lnTo>
                  <a:pt x="24" y="614"/>
                </a:lnTo>
                <a:lnTo>
                  <a:pt x="24" y="628"/>
                </a:lnTo>
                <a:lnTo>
                  <a:pt x="16" y="657"/>
                </a:lnTo>
                <a:lnTo>
                  <a:pt x="16" y="685"/>
                </a:lnTo>
                <a:lnTo>
                  <a:pt x="24" y="713"/>
                </a:lnTo>
                <a:lnTo>
                  <a:pt x="32" y="741"/>
                </a:lnTo>
                <a:lnTo>
                  <a:pt x="48" y="770"/>
                </a:lnTo>
                <a:lnTo>
                  <a:pt x="64" y="798"/>
                </a:lnTo>
                <a:lnTo>
                  <a:pt x="87" y="826"/>
                </a:lnTo>
                <a:lnTo>
                  <a:pt x="103" y="840"/>
                </a:lnTo>
                <a:lnTo>
                  <a:pt x="119" y="854"/>
                </a:lnTo>
                <a:lnTo>
                  <a:pt x="143" y="876"/>
                </a:lnTo>
                <a:lnTo>
                  <a:pt x="175" y="897"/>
                </a:lnTo>
                <a:lnTo>
                  <a:pt x="215" y="911"/>
                </a:lnTo>
                <a:lnTo>
                  <a:pt x="246" y="918"/>
                </a:lnTo>
                <a:lnTo>
                  <a:pt x="278" y="918"/>
                </a:lnTo>
                <a:lnTo>
                  <a:pt x="318" y="918"/>
                </a:lnTo>
                <a:lnTo>
                  <a:pt x="358" y="911"/>
                </a:lnTo>
                <a:lnTo>
                  <a:pt x="381" y="904"/>
                </a:lnTo>
                <a:lnTo>
                  <a:pt x="405" y="897"/>
                </a:lnTo>
                <a:lnTo>
                  <a:pt x="453" y="890"/>
                </a:lnTo>
                <a:lnTo>
                  <a:pt x="485" y="890"/>
                </a:lnTo>
                <a:lnTo>
                  <a:pt x="532" y="890"/>
                </a:lnTo>
                <a:lnTo>
                  <a:pt x="580" y="897"/>
                </a:lnTo>
                <a:lnTo>
                  <a:pt x="636" y="911"/>
                </a:lnTo>
                <a:lnTo>
                  <a:pt x="675" y="925"/>
                </a:lnTo>
                <a:lnTo>
                  <a:pt x="723" y="946"/>
                </a:lnTo>
                <a:lnTo>
                  <a:pt x="755" y="960"/>
                </a:lnTo>
                <a:lnTo>
                  <a:pt x="787" y="975"/>
                </a:lnTo>
                <a:lnTo>
                  <a:pt x="826" y="996"/>
                </a:lnTo>
                <a:lnTo>
                  <a:pt x="866" y="1010"/>
                </a:lnTo>
                <a:lnTo>
                  <a:pt x="906" y="1024"/>
                </a:lnTo>
                <a:lnTo>
                  <a:pt x="930" y="1031"/>
                </a:lnTo>
                <a:lnTo>
                  <a:pt x="953" y="1031"/>
                </a:lnTo>
                <a:lnTo>
                  <a:pt x="961" y="1031"/>
                </a:lnTo>
                <a:lnTo>
                  <a:pt x="969" y="1024"/>
                </a:lnTo>
                <a:lnTo>
                  <a:pt x="977" y="1017"/>
                </a:lnTo>
                <a:lnTo>
                  <a:pt x="985" y="1003"/>
                </a:lnTo>
                <a:lnTo>
                  <a:pt x="985" y="975"/>
                </a:lnTo>
                <a:lnTo>
                  <a:pt x="977" y="946"/>
                </a:lnTo>
                <a:lnTo>
                  <a:pt x="969" y="925"/>
                </a:lnTo>
                <a:lnTo>
                  <a:pt x="961" y="911"/>
                </a:lnTo>
                <a:lnTo>
                  <a:pt x="953" y="904"/>
                </a:lnTo>
                <a:lnTo>
                  <a:pt x="953" y="890"/>
                </a:lnTo>
                <a:lnTo>
                  <a:pt x="953" y="869"/>
                </a:lnTo>
                <a:lnTo>
                  <a:pt x="961" y="847"/>
                </a:lnTo>
                <a:lnTo>
                  <a:pt x="969" y="826"/>
                </a:lnTo>
                <a:lnTo>
                  <a:pt x="985" y="805"/>
                </a:lnTo>
                <a:lnTo>
                  <a:pt x="1009" y="777"/>
                </a:lnTo>
                <a:lnTo>
                  <a:pt x="1041" y="741"/>
                </a:lnTo>
                <a:lnTo>
                  <a:pt x="1057" y="727"/>
                </a:lnTo>
                <a:lnTo>
                  <a:pt x="1073" y="713"/>
                </a:lnTo>
                <a:lnTo>
                  <a:pt x="1104" y="678"/>
                </a:lnTo>
                <a:lnTo>
                  <a:pt x="1120" y="657"/>
                </a:lnTo>
                <a:lnTo>
                  <a:pt x="1144" y="621"/>
                </a:lnTo>
                <a:lnTo>
                  <a:pt x="1152" y="593"/>
                </a:lnTo>
                <a:lnTo>
                  <a:pt x="1160" y="572"/>
                </a:lnTo>
                <a:lnTo>
                  <a:pt x="1160" y="558"/>
                </a:lnTo>
                <a:lnTo>
                  <a:pt x="1152" y="537"/>
                </a:lnTo>
                <a:lnTo>
                  <a:pt x="1144" y="523"/>
                </a:lnTo>
                <a:lnTo>
                  <a:pt x="1136" y="508"/>
                </a:lnTo>
                <a:lnTo>
                  <a:pt x="1104" y="466"/>
                </a:lnTo>
                <a:lnTo>
                  <a:pt x="1073" y="445"/>
                </a:lnTo>
                <a:lnTo>
                  <a:pt x="1025" y="424"/>
                </a:lnTo>
                <a:lnTo>
                  <a:pt x="1001" y="417"/>
                </a:lnTo>
                <a:lnTo>
                  <a:pt x="993" y="417"/>
                </a:lnTo>
                <a:lnTo>
                  <a:pt x="969" y="403"/>
                </a:lnTo>
                <a:lnTo>
                  <a:pt x="961" y="388"/>
                </a:lnTo>
                <a:lnTo>
                  <a:pt x="961" y="374"/>
                </a:lnTo>
                <a:lnTo>
                  <a:pt x="961" y="346"/>
                </a:lnTo>
                <a:lnTo>
                  <a:pt x="969" y="325"/>
                </a:lnTo>
                <a:lnTo>
                  <a:pt x="985" y="290"/>
                </a:lnTo>
                <a:lnTo>
                  <a:pt x="1009" y="254"/>
                </a:lnTo>
                <a:lnTo>
                  <a:pt x="1025" y="233"/>
                </a:lnTo>
                <a:lnTo>
                  <a:pt x="1041" y="212"/>
                </a:lnTo>
                <a:lnTo>
                  <a:pt x="1057" y="184"/>
                </a:lnTo>
                <a:lnTo>
                  <a:pt x="1073" y="155"/>
                </a:lnTo>
                <a:lnTo>
                  <a:pt x="1081" y="127"/>
                </a:lnTo>
                <a:lnTo>
                  <a:pt x="1081" y="113"/>
                </a:lnTo>
                <a:lnTo>
                  <a:pt x="1073" y="99"/>
                </a:lnTo>
                <a:lnTo>
                  <a:pt x="1049" y="85"/>
                </a:lnTo>
                <a:lnTo>
                  <a:pt x="1033" y="85"/>
                </a:lnTo>
                <a:lnTo>
                  <a:pt x="1017" y="85"/>
                </a:lnTo>
                <a:lnTo>
                  <a:pt x="1001" y="85"/>
                </a:lnTo>
                <a:lnTo>
                  <a:pt x="969" y="85"/>
                </a:lnTo>
                <a:lnTo>
                  <a:pt x="945" y="85"/>
                </a:lnTo>
                <a:lnTo>
                  <a:pt x="922" y="78"/>
                </a:lnTo>
                <a:lnTo>
                  <a:pt x="898" y="71"/>
                </a:lnTo>
                <a:lnTo>
                  <a:pt x="866" y="56"/>
                </a:lnTo>
                <a:lnTo>
                  <a:pt x="842" y="42"/>
                </a:lnTo>
                <a:lnTo>
                  <a:pt x="826" y="28"/>
                </a:lnTo>
                <a:lnTo>
                  <a:pt x="818" y="21"/>
                </a:lnTo>
                <a:lnTo>
                  <a:pt x="810" y="14"/>
                </a:lnTo>
                <a:lnTo>
                  <a:pt x="802" y="7"/>
                </a:lnTo>
                <a:lnTo>
                  <a:pt x="795" y="7"/>
                </a:lnTo>
                <a:lnTo>
                  <a:pt x="771" y="0"/>
                </a:lnTo>
                <a:lnTo>
                  <a:pt x="763" y="0"/>
                </a:lnTo>
                <a:lnTo>
                  <a:pt x="739" y="0"/>
                </a:lnTo>
                <a:lnTo>
                  <a:pt x="715" y="0"/>
                </a:lnTo>
                <a:lnTo>
                  <a:pt x="699" y="0"/>
                </a:lnTo>
                <a:lnTo>
                  <a:pt x="659" y="7"/>
                </a:lnTo>
                <a:lnTo>
                  <a:pt x="636" y="14"/>
                </a:lnTo>
                <a:lnTo>
                  <a:pt x="604" y="21"/>
                </a:lnTo>
                <a:lnTo>
                  <a:pt x="580" y="28"/>
                </a:lnTo>
                <a:lnTo>
                  <a:pt x="540" y="42"/>
                </a:lnTo>
                <a:lnTo>
                  <a:pt x="508" y="49"/>
                </a:lnTo>
                <a:lnTo>
                  <a:pt x="469" y="64"/>
                </a:lnTo>
                <a:lnTo>
                  <a:pt x="421" y="85"/>
                </a:lnTo>
                <a:lnTo>
                  <a:pt x="405" y="92"/>
                </a:lnTo>
                <a:lnTo>
                  <a:pt x="421" y="92"/>
                </a:lnTo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3" name="Freeform 7">
            <a:extLst>
              <a:ext uri="{FF2B5EF4-FFF2-40B4-BE49-F238E27FC236}">
                <a16:creationId xmlns:a16="http://schemas.microsoft.com/office/drawing/2014/main" id="{DBDA1A4E-E134-4266-B80B-94D2A7B93546}"/>
              </a:ext>
            </a:extLst>
          </p:cNvPr>
          <p:cNvSpPr>
            <a:spLocks/>
          </p:cNvSpPr>
          <p:nvPr/>
        </p:nvSpPr>
        <p:spPr bwMode="auto">
          <a:xfrm>
            <a:off x="5780089" y="3611564"/>
            <a:ext cx="1855787" cy="1855787"/>
          </a:xfrm>
          <a:custGeom>
            <a:avLst/>
            <a:gdLst>
              <a:gd name="T0" fmla="*/ 887094761 w 1169"/>
              <a:gd name="T1" fmla="*/ 204175865 h 1039"/>
              <a:gd name="T2" fmla="*/ 645159826 w 1169"/>
              <a:gd name="T3" fmla="*/ 137181776 h 1039"/>
              <a:gd name="T4" fmla="*/ 483869870 w 1169"/>
              <a:gd name="T5" fmla="*/ 137181776 h 1039"/>
              <a:gd name="T6" fmla="*/ 423386136 w 1169"/>
              <a:gd name="T7" fmla="*/ 226507823 h 1039"/>
              <a:gd name="T8" fmla="*/ 383063647 w 1169"/>
              <a:gd name="T9" fmla="*/ 341357640 h 1039"/>
              <a:gd name="T10" fmla="*/ 403224891 w 1169"/>
              <a:gd name="T11" fmla="*/ 497679564 h 1039"/>
              <a:gd name="T12" fmla="*/ 362902402 w 1169"/>
              <a:gd name="T13" fmla="*/ 679523470 h 1039"/>
              <a:gd name="T14" fmla="*/ 221773690 w 1169"/>
              <a:gd name="T15" fmla="*/ 883699335 h 1039"/>
              <a:gd name="T16" fmla="*/ 100806223 w 1169"/>
              <a:gd name="T17" fmla="*/ 1065545027 h 1039"/>
              <a:gd name="T18" fmla="*/ 20161245 w 1169"/>
              <a:gd name="T19" fmla="*/ 1247388934 h 1039"/>
              <a:gd name="T20" fmla="*/ 20161245 w 1169"/>
              <a:gd name="T21" fmla="*/ 1429232840 h 1039"/>
              <a:gd name="T22" fmla="*/ 80644978 w 1169"/>
              <a:gd name="T23" fmla="*/ 1588746574 h 1039"/>
              <a:gd name="T24" fmla="*/ 60483734 w 1169"/>
              <a:gd name="T25" fmla="*/ 1974766345 h 1039"/>
              <a:gd name="T26" fmla="*/ 40322489 w 1169"/>
              <a:gd name="T27" fmla="*/ 2147483646 h 1039"/>
              <a:gd name="T28" fmla="*/ 120967467 w 1169"/>
              <a:gd name="T29" fmla="*/ 2147483646 h 1039"/>
              <a:gd name="T30" fmla="*/ 262096179 w 1169"/>
              <a:gd name="T31" fmla="*/ 2147483646 h 1039"/>
              <a:gd name="T32" fmla="*/ 443547380 w 1169"/>
              <a:gd name="T33" fmla="*/ 2147483646 h 1039"/>
              <a:gd name="T34" fmla="*/ 705643560 w 1169"/>
              <a:gd name="T35" fmla="*/ 2147483646 h 1039"/>
              <a:gd name="T36" fmla="*/ 967739739 w 1169"/>
              <a:gd name="T37" fmla="*/ 2147483646 h 1039"/>
              <a:gd name="T38" fmla="*/ 1229835919 w 1169"/>
              <a:gd name="T39" fmla="*/ 2147483646 h 1039"/>
              <a:gd name="T40" fmla="*/ 1612899565 w 1169"/>
              <a:gd name="T41" fmla="*/ 2147483646 h 1039"/>
              <a:gd name="T42" fmla="*/ 1915318234 w 1169"/>
              <a:gd name="T43" fmla="*/ 2147483646 h 1039"/>
              <a:gd name="T44" fmla="*/ 2147483646 w 1169"/>
              <a:gd name="T45" fmla="*/ 2147483646 h 1039"/>
              <a:gd name="T46" fmla="*/ 2147483646 w 1169"/>
              <a:gd name="T47" fmla="*/ 2147483646 h 1039"/>
              <a:gd name="T48" fmla="*/ 2147483646 w 1169"/>
              <a:gd name="T49" fmla="*/ 2147483646 h 1039"/>
              <a:gd name="T50" fmla="*/ 2147483646 w 1169"/>
              <a:gd name="T51" fmla="*/ 2147483646 h 1039"/>
              <a:gd name="T52" fmla="*/ 2147483646 w 1169"/>
              <a:gd name="T53" fmla="*/ 2147483646 h 1039"/>
              <a:gd name="T54" fmla="*/ 2147483646 w 1169"/>
              <a:gd name="T55" fmla="*/ 2147483646 h 1039"/>
              <a:gd name="T56" fmla="*/ 2147483646 w 1169"/>
              <a:gd name="T57" fmla="*/ 2147483646 h 1039"/>
              <a:gd name="T58" fmla="*/ 2147483646 w 1169"/>
              <a:gd name="T59" fmla="*/ 2147483646 h 1039"/>
              <a:gd name="T60" fmla="*/ 2147483646 w 1169"/>
              <a:gd name="T61" fmla="*/ 1997098303 h 1039"/>
              <a:gd name="T62" fmla="*/ 2147483646 w 1169"/>
              <a:gd name="T63" fmla="*/ 1792922439 h 1039"/>
              <a:gd name="T64" fmla="*/ 2147483646 w 1169"/>
              <a:gd name="T65" fmla="*/ 1633410491 h 1039"/>
              <a:gd name="T66" fmla="*/ 2147483646 w 1169"/>
              <a:gd name="T67" fmla="*/ 1362238751 h 1039"/>
              <a:gd name="T68" fmla="*/ 2147483646 w 1169"/>
              <a:gd name="T69" fmla="*/ 1292052850 h 1039"/>
              <a:gd name="T70" fmla="*/ 2147483646 w 1169"/>
              <a:gd name="T71" fmla="*/ 1110208944 h 1039"/>
              <a:gd name="T72" fmla="*/ 2147483646 w 1169"/>
              <a:gd name="T73" fmla="*/ 816705245 h 1039"/>
              <a:gd name="T74" fmla="*/ 2147483646 w 1169"/>
              <a:gd name="T75" fmla="*/ 590197422 h 1039"/>
              <a:gd name="T76" fmla="*/ 2147483646 w 1169"/>
              <a:gd name="T77" fmla="*/ 363689599 h 1039"/>
              <a:gd name="T78" fmla="*/ 2147483646 w 1169"/>
              <a:gd name="T79" fmla="*/ 271171740 h 1039"/>
              <a:gd name="T80" fmla="*/ 2147483646 w 1169"/>
              <a:gd name="T81" fmla="*/ 271171740 h 1039"/>
              <a:gd name="T82" fmla="*/ 2147483646 w 1169"/>
              <a:gd name="T83" fmla="*/ 226507823 h 1039"/>
              <a:gd name="T84" fmla="*/ 2096769435 w 1169"/>
              <a:gd name="T85" fmla="*/ 89327834 h 1039"/>
              <a:gd name="T86" fmla="*/ 2036285701 w 1169"/>
              <a:gd name="T87" fmla="*/ 22331958 h 1039"/>
              <a:gd name="T88" fmla="*/ 1935479479 w 1169"/>
              <a:gd name="T89" fmla="*/ 0 h 1039"/>
              <a:gd name="T90" fmla="*/ 1774189522 w 1169"/>
              <a:gd name="T91" fmla="*/ 0 h 1039"/>
              <a:gd name="T92" fmla="*/ 1532254587 w 1169"/>
              <a:gd name="T93" fmla="*/ 66995875 h 1039"/>
              <a:gd name="T94" fmla="*/ 1290319652 w 1169"/>
              <a:gd name="T95" fmla="*/ 159511948 h 1039"/>
              <a:gd name="T96" fmla="*/ 1028223473 w 1169"/>
              <a:gd name="T97" fmla="*/ 293503699 h 10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169" h="1039">
                <a:moveTo>
                  <a:pt x="424" y="92"/>
                </a:moveTo>
                <a:lnTo>
                  <a:pt x="400" y="85"/>
                </a:lnTo>
                <a:lnTo>
                  <a:pt x="352" y="64"/>
                </a:lnTo>
                <a:lnTo>
                  <a:pt x="320" y="57"/>
                </a:lnTo>
                <a:lnTo>
                  <a:pt x="280" y="43"/>
                </a:lnTo>
                <a:lnTo>
                  <a:pt x="256" y="43"/>
                </a:lnTo>
                <a:lnTo>
                  <a:pt x="224" y="36"/>
                </a:lnTo>
                <a:lnTo>
                  <a:pt x="200" y="43"/>
                </a:lnTo>
                <a:lnTo>
                  <a:pt x="192" y="43"/>
                </a:lnTo>
                <a:lnTo>
                  <a:pt x="184" y="50"/>
                </a:lnTo>
                <a:lnTo>
                  <a:pt x="176" y="57"/>
                </a:lnTo>
                <a:lnTo>
                  <a:pt x="168" y="71"/>
                </a:lnTo>
                <a:lnTo>
                  <a:pt x="160" y="78"/>
                </a:lnTo>
                <a:lnTo>
                  <a:pt x="152" y="92"/>
                </a:lnTo>
                <a:lnTo>
                  <a:pt x="152" y="107"/>
                </a:lnTo>
                <a:lnTo>
                  <a:pt x="152" y="121"/>
                </a:lnTo>
                <a:lnTo>
                  <a:pt x="160" y="142"/>
                </a:lnTo>
                <a:lnTo>
                  <a:pt x="160" y="156"/>
                </a:lnTo>
                <a:lnTo>
                  <a:pt x="160" y="178"/>
                </a:lnTo>
                <a:lnTo>
                  <a:pt x="152" y="192"/>
                </a:lnTo>
                <a:lnTo>
                  <a:pt x="144" y="213"/>
                </a:lnTo>
                <a:lnTo>
                  <a:pt x="128" y="228"/>
                </a:lnTo>
                <a:lnTo>
                  <a:pt x="104" y="256"/>
                </a:lnTo>
                <a:lnTo>
                  <a:pt x="88" y="277"/>
                </a:lnTo>
                <a:lnTo>
                  <a:pt x="72" y="291"/>
                </a:lnTo>
                <a:lnTo>
                  <a:pt x="64" y="299"/>
                </a:lnTo>
                <a:lnTo>
                  <a:pt x="40" y="334"/>
                </a:lnTo>
                <a:lnTo>
                  <a:pt x="24" y="355"/>
                </a:lnTo>
                <a:lnTo>
                  <a:pt x="16" y="370"/>
                </a:lnTo>
                <a:lnTo>
                  <a:pt x="8" y="391"/>
                </a:lnTo>
                <a:lnTo>
                  <a:pt x="0" y="419"/>
                </a:lnTo>
                <a:lnTo>
                  <a:pt x="8" y="434"/>
                </a:lnTo>
                <a:lnTo>
                  <a:pt x="8" y="448"/>
                </a:lnTo>
                <a:lnTo>
                  <a:pt x="16" y="455"/>
                </a:lnTo>
                <a:lnTo>
                  <a:pt x="24" y="469"/>
                </a:lnTo>
                <a:lnTo>
                  <a:pt x="32" y="498"/>
                </a:lnTo>
                <a:lnTo>
                  <a:pt x="32" y="540"/>
                </a:lnTo>
                <a:lnTo>
                  <a:pt x="32" y="590"/>
                </a:lnTo>
                <a:lnTo>
                  <a:pt x="24" y="619"/>
                </a:lnTo>
                <a:lnTo>
                  <a:pt x="24" y="633"/>
                </a:lnTo>
                <a:lnTo>
                  <a:pt x="16" y="661"/>
                </a:lnTo>
                <a:lnTo>
                  <a:pt x="16" y="690"/>
                </a:lnTo>
                <a:lnTo>
                  <a:pt x="24" y="718"/>
                </a:lnTo>
                <a:lnTo>
                  <a:pt x="32" y="747"/>
                </a:lnTo>
                <a:lnTo>
                  <a:pt x="48" y="775"/>
                </a:lnTo>
                <a:lnTo>
                  <a:pt x="64" y="803"/>
                </a:lnTo>
                <a:lnTo>
                  <a:pt x="88" y="832"/>
                </a:lnTo>
                <a:lnTo>
                  <a:pt x="104" y="846"/>
                </a:lnTo>
                <a:lnTo>
                  <a:pt x="120" y="860"/>
                </a:lnTo>
                <a:lnTo>
                  <a:pt x="144" y="882"/>
                </a:lnTo>
                <a:lnTo>
                  <a:pt x="176" y="903"/>
                </a:lnTo>
                <a:lnTo>
                  <a:pt x="216" y="917"/>
                </a:lnTo>
                <a:lnTo>
                  <a:pt x="248" y="924"/>
                </a:lnTo>
                <a:lnTo>
                  <a:pt x="280" y="924"/>
                </a:lnTo>
                <a:lnTo>
                  <a:pt x="320" y="924"/>
                </a:lnTo>
                <a:lnTo>
                  <a:pt x="360" y="917"/>
                </a:lnTo>
                <a:lnTo>
                  <a:pt x="384" y="910"/>
                </a:lnTo>
                <a:lnTo>
                  <a:pt x="408" y="903"/>
                </a:lnTo>
                <a:lnTo>
                  <a:pt x="456" y="896"/>
                </a:lnTo>
                <a:lnTo>
                  <a:pt x="488" y="896"/>
                </a:lnTo>
                <a:lnTo>
                  <a:pt x="536" y="896"/>
                </a:lnTo>
                <a:lnTo>
                  <a:pt x="584" y="903"/>
                </a:lnTo>
                <a:lnTo>
                  <a:pt x="640" y="917"/>
                </a:lnTo>
                <a:lnTo>
                  <a:pt x="680" y="931"/>
                </a:lnTo>
                <a:lnTo>
                  <a:pt x="728" y="953"/>
                </a:lnTo>
                <a:lnTo>
                  <a:pt x="760" y="967"/>
                </a:lnTo>
                <a:lnTo>
                  <a:pt x="792" y="981"/>
                </a:lnTo>
                <a:lnTo>
                  <a:pt x="832" y="1002"/>
                </a:lnTo>
                <a:lnTo>
                  <a:pt x="872" y="1017"/>
                </a:lnTo>
                <a:lnTo>
                  <a:pt x="912" y="1031"/>
                </a:lnTo>
                <a:lnTo>
                  <a:pt x="936" y="1038"/>
                </a:lnTo>
                <a:lnTo>
                  <a:pt x="960" y="1038"/>
                </a:lnTo>
                <a:lnTo>
                  <a:pt x="968" y="1038"/>
                </a:lnTo>
                <a:lnTo>
                  <a:pt x="976" y="1031"/>
                </a:lnTo>
                <a:lnTo>
                  <a:pt x="984" y="1024"/>
                </a:lnTo>
                <a:lnTo>
                  <a:pt x="992" y="1010"/>
                </a:lnTo>
                <a:lnTo>
                  <a:pt x="992" y="981"/>
                </a:lnTo>
                <a:lnTo>
                  <a:pt x="984" y="953"/>
                </a:lnTo>
                <a:lnTo>
                  <a:pt x="976" y="931"/>
                </a:lnTo>
                <a:lnTo>
                  <a:pt x="968" y="917"/>
                </a:lnTo>
                <a:lnTo>
                  <a:pt x="960" y="910"/>
                </a:lnTo>
                <a:lnTo>
                  <a:pt x="960" y="896"/>
                </a:lnTo>
                <a:lnTo>
                  <a:pt x="960" y="874"/>
                </a:lnTo>
                <a:lnTo>
                  <a:pt x="968" y="853"/>
                </a:lnTo>
                <a:lnTo>
                  <a:pt x="976" y="832"/>
                </a:lnTo>
                <a:lnTo>
                  <a:pt x="992" y="810"/>
                </a:lnTo>
                <a:lnTo>
                  <a:pt x="1016" y="782"/>
                </a:lnTo>
                <a:lnTo>
                  <a:pt x="1048" y="747"/>
                </a:lnTo>
                <a:lnTo>
                  <a:pt x="1064" y="732"/>
                </a:lnTo>
                <a:lnTo>
                  <a:pt x="1080" y="718"/>
                </a:lnTo>
                <a:lnTo>
                  <a:pt x="1112" y="683"/>
                </a:lnTo>
                <a:lnTo>
                  <a:pt x="1128" y="661"/>
                </a:lnTo>
                <a:lnTo>
                  <a:pt x="1152" y="626"/>
                </a:lnTo>
                <a:lnTo>
                  <a:pt x="1160" y="597"/>
                </a:lnTo>
                <a:lnTo>
                  <a:pt x="1168" y="576"/>
                </a:lnTo>
                <a:lnTo>
                  <a:pt x="1168" y="562"/>
                </a:lnTo>
                <a:lnTo>
                  <a:pt x="1160" y="540"/>
                </a:lnTo>
                <a:lnTo>
                  <a:pt x="1152" y="526"/>
                </a:lnTo>
                <a:lnTo>
                  <a:pt x="1144" y="512"/>
                </a:lnTo>
                <a:lnTo>
                  <a:pt x="1112" y="469"/>
                </a:lnTo>
                <a:lnTo>
                  <a:pt x="1080" y="448"/>
                </a:lnTo>
                <a:lnTo>
                  <a:pt x="1032" y="427"/>
                </a:lnTo>
                <a:lnTo>
                  <a:pt x="1008" y="419"/>
                </a:lnTo>
                <a:lnTo>
                  <a:pt x="1000" y="419"/>
                </a:lnTo>
                <a:lnTo>
                  <a:pt x="976" y="405"/>
                </a:lnTo>
                <a:lnTo>
                  <a:pt x="968" y="391"/>
                </a:lnTo>
                <a:lnTo>
                  <a:pt x="968" y="377"/>
                </a:lnTo>
                <a:lnTo>
                  <a:pt x="968" y="348"/>
                </a:lnTo>
                <a:lnTo>
                  <a:pt x="976" y="327"/>
                </a:lnTo>
                <a:lnTo>
                  <a:pt x="992" y="291"/>
                </a:lnTo>
                <a:lnTo>
                  <a:pt x="1016" y="256"/>
                </a:lnTo>
                <a:lnTo>
                  <a:pt x="1032" y="235"/>
                </a:lnTo>
                <a:lnTo>
                  <a:pt x="1048" y="213"/>
                </a:lnTo>
                <a:lnTo>
                  <a:pt x="1064" y="185"/>
                </a:lnTo>
                <a:lnTo>
                  <a:pt x="1080" y="156"/>
                </a:lnTo>
                <a:lnTo>
                  <a:pt x="1088" y="128"/>
                </a:lnTo>
                <a:lnTo>
                  <a:pt x="1088" y="114"/>
                </a:lnTo>
                <a:lnTo>
                  <a:pt x="1080" y="100"/>
                </a:lnTo>
                <a:lnTo>
                  <a:pt x="1056" y="85"/>
                </a:lnTo>
                <a:lnTo>
                  <a:pt x="1040" y="85"/>
                </a:lnTo>
                <a:lnTo>
                  <a:pt x="1024" y="85"/>
                </a:lnTo>
                <a:lnTo>
                  <a:pt x="1008" y="85"/>
                </a:lnTo>
                <a:lnTo>
                  <a:pt x="976" y="85"/>
                </a:lnTo>
                <a:lnTo>
                  <a:pt x="952" y="85"/>
                </a:lnTo>
                <a:lnTo>
                  <a:pt x="928" y="78"/>
                </a:lnTo>
                <a:lnTo>
                  <a:pt x="904" y="71"/>
                </a:lnTo>
                <a:lnTo>
                  <a:pt x="872" y="57"/>
                </a:lnTo>
                <a:lnTo>
                  <a:pt x="848" y="43"/>
                </a:lnTo>
                <a:lnTo>
                  <a:pt x="832" y="28"/>
                </a:lnTo>
                <a:lnTo>
                  <a:pt x="824" y="21"/>
                </a:lnTo>
                <a:lnTo>
                  <a:pt x="816" y="14"/>
                </a:lnTo>
                <a:lnTo>
                  <a:pt x="808" y="7"/>
                </a:lnTo>
                <a:lnTo>
                  <a:pt x="800" y="7"/>
                </a:lnTo>
                <a:lnTo>
                  <a:pt x="776" y="0"/>
                </a:lnTo>
                <a:lnTo>
                  <a:pt x="768" y="0"/>
                </a:lnTo>
                <a:lnTo>
                  <a:pt x="744" y="0"/>
                </a:lnTo>
                <a:lnTo>
                  <a:pt x="720" y="0"/>
                </a:lnTo>
                <a:lnTo>
                  <a:pt x="704" y="0"/>
                </a:lnTo>
                <a:lnTo>
                  <a:pt x="664" y="7"/>
                </a:lnTo>
                <a:lnTo>
                  <a:pt x="640" y="14"/>
                </a:lnTo>
                <a:lnTo>
                  <a:pt x="608" y="21"/>
                </a:lnTo>
                <a:lnTo>
                  <a:pt x="584" y="28"/>
                </a:lnTo>
                <a:lnTo>
                  <a:pt x="544" y="43"/>
                </a:lnTo>
                <a:lnTo>
                  <a:pt x="512" y="50"/>
                </a:lnTo>
                <a:lnTo>
                  <a:pt x="472" y="64"/>
                </a:lnTo>
                <a:lnTo>
                  <a:pt x="424" y="85"/>
                </a:lnTo>
                <a:lnTo>
                  <a:pt x="408" y="92"/>
                </a:ln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4" name="Rectangle 8">
            <a:extLst>
              <a:ext uri="{FF2B5EF4-FFF2-40B4-BE49-F238E27FC236}">
                <a16:creationId xmlns:a16="http://schemas.microsoft.com/office/drawing/2014/main" id="{0DDEF17E-2592-45A2-AA24-DCC7CAD01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0463"/>
            <a:ext cx="2501900" cy="647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55" name="Rectangle 9">
            <a:extLst>
              <a:ext uri="{FF2B5EF4-FFF2-40B4-BE49-F238E27FC236}">
                <a16:creationId xmlns:a16="http://schemas.microsoft.com/office/drawing/2014/main" id="{430D036F-3394-40CC-BD2F-6A93BD137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8" y="2432051"/>
            <a:ext cx="2501900" cy="6445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6" name="Rectangle 10">
            <a:extLst>
              <a:ext uri="{FF2B5EF4-FFF2-40B4-BE49-F238E27FC236}">
                <a16:creationId xmlns:a16="http://schemas.microsoft.com/office/drawing/2014/main" id="{7B60625B-EE9B-462D-99E3-3F65F201B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1" y="2389189"/>
            <a:ext cx="1285875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controlled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07" name="Rectangle 11">
            <a:extLst>
              <a:ext uri="{FF2B5EF4-FFF2-40B4-BE49-F238E27FC236}">
                <a16:creationId xmlns:a16="http://schemas.microsoft.com/office/drawing/2014/main" id="{B7C5418D-D510-4B8E-AC52-D363FAE3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1" y="2630489"/>
            <a:ext cx="1133475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interface</a:t>
            </a:r>
          </a:p>
        </p:txBody>
      </p:sp>
      <p:sp>
        <p:nvSpPr>
          <p:cNvPr id="183308" name="Rectangle 12">
            <a:extLst>
              <a:ext uri="{FF2B5EF4-FFF2-40B4-BE49-F238E27FC236}">
                <a16:creationId xmlns:a16="http://schemas.microsoft.com/office/drawing/2014/main" id="{01D50EF5-B2F4-4059-9000-6065D734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1" y="4191000"/>
            <a:ext cx="107156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"secret"</a:t>
            </a:r>
          </a:p>
        </p:txBody>
      </p:sp>
      <p:sp>
        <p:nvSpPr>
          <p:cNvPr id="31759" name="Rectangle 13">
            <a:extLst>
              <a:ext uri="{FF2B5EF4-FFF2-40B4-BE49-F238E27FC236}">
                <a16:creationId xmlns:a16="http://schemas.microsoft.com/office/drawing/2014/main" id="{21FBBE0E-CF6A-480A-86CC-A4373A66B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88" y="2076451"/>
            <a:ext cx="3441700" cy="2003425"/>
          </a:xfrm>
          <a:prstGeom prst="rect">
            <a:avLst/>
          </a:prstGeom>
          <a:solidFill>
            <a:srgbClr val="790015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0" name="Rectangle 14">
            <a:extLst>
              <a:ext uri="{FF2B5EF4-FFF2-40B4-BE49-F238E27FC236}">
                <a16:creationId xmlns:a16="http://schemas.microsoft.com/office/drawing/2014/main" id="{A6F5CC5A-0BF4-49F3-94C8-F0D3F7AD7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1"/>
            <a:ext cx="1428750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algorithm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1" name="Rectangle 15">
            <a:extLst>
              <a:ext uri="{FF2B5EF4-FFF2-40B4-BE49-F238E27FC236}">
                <a16:creationId xmlns:a16="http://schemas.microsoft.com/office/drawing/2014/main" id="{13468CA5-CF50-467A-A22D-2BA52A38F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182806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2" name="Rectangle 16">
            <a:extLst>
              <a:ext uri="{FF2B5EF4-FFF2-40B4-BE49-F238E27FC236}">
                <a16:creationId xmlns:a16="http://schemas.microsoft.com/office/drawing/2014/main" id="{1D915531-43A9-411D-9ED6-B4C7F1E86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90801"/>
            <a:ext cx="1912938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data structure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3" name="Rectangle 17">
            <a:extLst>
              <a:ext uri="{FF2B5EF4-FFF2-40B4-BE49-F238E27FC236}">
                <a16:creationId xmlns:a16="http://schemas.microsoft.com/office/drawing/2014/main" id="{E9620D48-9DB8-4734-BF3E-FE6F5B2F7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819400"/>
            <a:ext cx="182806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4" name="Rectangle 18">
            <a:extLst>
              <a:ext uri="{FF2B5EF4-FFF2-40B4-BE49-F238E27FC236}">
                <a16:creationId xmlns:a16="http://schemas.microsoft.com/office/drawing/2014/main" id="{A703C71C-3FFF-461F-AFA6-1BE1BD66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048001"/>
            <a:ext cx="3348038" cy="6381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details of external 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5" name="Rectangle 19">
            <a:extLst>
              <a:ext uri="{FF2B5EF4-FFF2-40B4-BE49-F238E27FC236}">
                <a16:creationId xmlns:a16="http://schemas.microsoft.com/office/drawing/2014/main" id="{C2EF9F8E-4067-411D-BFAD-FF4B2E1F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76600"/>
            <a:ext cx="182806" cy="64376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16" name="Rectangle 20">
            <a:extLst>
              <a:ext uri="{FF2B5EF4-FFF2-40B4-BE49-F238E27FC236}">
                <a16:creationId xmlns:a16="http://schemas.microsoft.com/office/drawing/2014/main" id="{F6F38AB5-2286-41C0-807B-55C92573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3208338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•  resource allocation policy</a:t>
            </a:r>
          </a:p>
        </p:txBody>
      </p:sp>
      <p:sp>
        <p:nvSpPr>
          <p:cNvPr id="31767" name="Rectangle 21">
            <a:extLst>
              <a:ext uri="{FF2B5EF4-FFF2-40B4-BE49-F238E27FC236}">
                <a16:creationId xmlns:a16="http://schemas.microsoft.com/office/drawing/2014/main" id="{BD954401-AE8C-4923-A2A6-647FD4AE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7863"/>
            <a:ext cx="838200" cy="787400"/>
          </a:xfrm>
          <a:prstGeom prst="rect">
            <a:avLst/>
          </a:prstGeom>
          <a:solidFill>
            <a:srgbClr val="3C002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68" name="Rectangle 22">
            <a:extLst>
              <a:ext uri="{FF2B5EF4-FFF2-40B4-BE49-F238E27FC236}">
                <a16:creationId xmlns:a16="http://schemas.microsoft.com/office/drawing/2014/main" id="{7B0EAD25-A007-4BE6-BDD0-C5EE4DBC7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888" y="1949451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69" name="Rectangle 23">
            <a:extLst>
              <a:ext uri="{FF2B5EF4-FFF2-40B4-BE49-F238E27FC236}">
                <a16:creationId xmlns:a16="http://schemas.microsoft.com/office/drawing/2014/main" id="{763C4709-4DCD-4877-A6AF-6FC7333E5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2239964"/>
            <a:ext cx="850900" cy="788987"/>
          </a:xfrm>
          <a:prstGeom prst="rect">
            <a:avLst/>
          </a:prstGeom>
          <a:solidFill>
            <a:srgbClr val="6E004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0" name="Rectangle 24">
            <a:extLst>
              <a:ext uri="{FF2B5EF4-FFF2-40B4-BE49-F238E27FC236}">
                <a16:creationId xmlns:a16="http://schemas.microsoft.com/office/drawing/2014/main" id="{CD73F7F0-AF84-4DBC-9A17-810F2F88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288" y="2243139"/>
            <a:ext cx="850900" cy="78263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1" name="Rectangle 25">
            <a:extLst>
              <a:ext uri="{FF2B5EF4-FFF2-40B4-BE49-F238E27FC236}">
                <a16:creationId xmlns:a16="http://schemas.microsoft.com/office/drawing/2014/main" id="{0030F4B0-A19A-48EF-9ABF-2C4A26FC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633663"/>
            <a:ext cx="838200" cy="787400"/>
          </a:xfrm>
          <a:prstGeom prst="rect">
            <a:avLst/>
          </a:prstGeom>
          <a:solidFill>
            <a:srgbClr val="B500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2" name="Rectangle 26">
            <a:extLst>
              <a:ext uri="{FF2B5EF4-FFF2-40B4-BE49-F238E27FC236}">
                <a16:creationId xmlns:a16="http://schemas.microsoft.com/office/drawing/2014/main" id="{6B520154-E98F-4FAD-94C7-7D9B819B3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2635251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3" name="Rectangle 27">
            <a:extLst>
              <a:ext uri="{FF2B5EF4-FFF2-40B4-BE49-F238E27FC236}">
                <a16:creationId xmlns:a16="http://schemas.microsoft.com/office/drawing/2014/main" id="{98C580A1-8D5D-42CC-BD93-DDAC4368F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205163"/>
            <a:ext cx="838200" cy="787400"/>
          </a:xfrm>
          <a:prstGeom prst="rect">
            <a:avLst/>
          </a:prstGeom>
          <a:solidFill>
            <a:srgbClr val="D9319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4" name="Rectangle 28">
            <a:extLst>
              <a:ext uri="{FF2B5EF4-FFF2-40B4-BE49-F238E27FC236}">
                <a16:creationId xmlns:a16="http://schemas.microsoft.com/office/drawing/2014/main" id="{CFC7F302-6DC2-4300-B4D1-F32FADC99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3206751"/>
            <a:ext cx="838200" cy="784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3325" name="Rectangle 29">
            <a:extLst>
              <a:ext uri="{FF2B5EF4-FFF2-40B4-BE49-F238E27FC236}">
                <a16:creationId xmlns:a16="http://schemas.microsoft.com/office/drawing/2014/main" id="{EDE2B953-6673-4D6A-A7ED-01CA8A7FF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3987800"/>
            <a:ext cx="1157367" cy="459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clients</a:t>
            </a:r>
          </a:p>
        </p:txBody>
      </p:sp>
      <p:sp>
        <p:nvSpPr>
          <p:cNvPr id="183326" name="Rectangle 30">
            <a:extLst>
              <a:ext uri="{FF2B5EF4-FFF2-40B4-BE49-F238E27FC236}">
                <a16:creationId xmlns:a16="http://schemas.microsoft.com/office/drawing/2014/main" id="{6A4A7439-E3BD-4E2D-903D-DEFEA3A63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1" y="5729289"/>
            <a:ext cx="3014663" cy="3635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a specific design decision</a:t>
            </a:r>
          </a:p>
        </p:txBody>
      </p:sp>
      <p:sp>
        <p:nvSpPr>
          <p:cNvPr id="31777" name="Line 31">
            <a:extLst>
              <a:ext uri="{FF2B5EF4-FFF2-40B4-BE49-F238E27FC236}">
                <a16:creationId xmlns:a16="http://schemas.microsoft.com/office/drawing/2014/main" id="{4E1E0D87-F6A4-4003-B428-55AF128A41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2788" y="4667251"/>
            <a:ext cx="787400" cy="1114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8" name="Line 32">
            <a:extLst>
              <a:ext uri="{FF2B5EF4-FFF2-40B4-BE49-F238E27FC236}">
                <a16:creationId xmlns:a16="http://schemas.microsoft.com/office/drawing/2014/main" id="{9B882741-AEDB-44F3-8B02-BD7511969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0288" y="2624138"/>
            <a:ext cx="711200" cy="444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79" name="Line 33">
            <a:extLst>
              <a:ext uri="{FF2B5EF4-FFF2-40B4-BE49-F238E27FC236}">
                <a16:creationId xmlns:a16="http://schemas.microsoft.com/office/drawing/2014/main" id="{9FC4DA94-656D-4F83-84F1-04276AA22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1988" y="2179638"/>
            <a:ext cx="990600" cy="3111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80" name="Line 34">
            <a:extLst>
              <a:ext uri="{FF2B5EF4-FFF2-40B4-BE49-F238E27FC236}">
                <a16:creationId xmlns:a16="http://schemas.microsoft.com/office/drawing/2014/main" id="{8211BA0C-5CA5-4CAA-83C9-73DC793E2F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7688" y="2849563"/>
            <a:ext cx="1117600" cy="1143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81" name="Line 35">
            <a:extLst>
              <a:ext uri="{FF2B5EF4-FFF2-40B4-BE49-F238E27FC236}">
                <a16:creationId xmlns:a16="http://schemas.microsoft.com/office/drawing/2014/main" id="{C4A63684-6B5F-4C41-9E2A-D25E4AB6F8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3788" y="2976563"/>
            <a:ext cx="558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9445-6D9A-4E47-A87F-08E2E9B6C7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E3973-A8B9-4DD5-8440-65AF4A351E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E4F717-E0B6-4766-8BBA-953844C4DF75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C563E07-487B-4AA5-92C0-4BA3F272B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0500" y="152401"/>
            <a:ext cx="6477000" cy="64611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/>
              <a:t>Why Information Hiding?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A16107A6-9E2D-444E-BF6A-0111A0BFC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8305800" cy="5334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en-US" altLang="en-US" b="1" dirty="0"/>
              <a:t>Modularity leads to access of information to particular entities.</a:t>
            </a:r>
          </a:p>
          <a:p>
            <a:pPr algn="just" eaLnBrk="1" hangingPunct="1"/>
            <a:r>
              <a:rPr lang="en-US" altLang="en-US" dirty="0"/>
              <a:t>Information hiding is used to enforce the access constraints to a local details as well as the data structures used.</a:t>
            </a:r>
          </a:p>
          <a:p>
            <a:pPr algn="just" eaLnBrk="1" hangingPunct="1"/>
            <a:r>
              <a:rPr lang="en-US" altLang="en-US" dirty="0"/>
              <a:t>emphasizes communication through controlled interfaces</a:t>
            </a:r>
          </a:p>
          <a:p>
            <a:pPr algn="just" eaLnBrk="1" hangingPunct="1"/>
            <a:r>
              <a:rPr lang="en-US" altLang="en-US" dirty="0"/>
              <a:t>discourages the use of global data</a:t>
            </a:r>
          </a:p>
          <a:p>
            <a:pPr algn="just" eaLnBrk="1" hangingPunct="1"/>
            <a:r>
              <a:rPr lang="en-US" altLang="en-US" dirty="0"/>
              <a:t>leads to encapsulation—an attribute of high quality design</a:t>
            </a:r>
          </a:p>
          <a:p>
            <a:pPr algn="just" eaLnBrk="1" hangingPunct="1"/>
            <a:r>
              <a:rPr lang="en-US" altLang="en-US" dirty="0"/>
              <a:t>results in higher quality software</a:t>
            </a:r>
          </a:p>
          <a:p>
            <a:pPr algn="just" eaLnBrk="1" hangingPunct="1"/>
            <a:r>
              <a:rPr lang="en-US" altLang="en-US" dirty="0"/>
              <a:t>Modules are the ones that are not dependent and they don’t want their data to get shared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8CDE2-96FB-46CD-83B3-4BA4485A66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E0E6F-930A-43C7-BBBE-73DEEDF77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F84562-6D4F-4970-9CAD-F36331230F37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A8BDAAB-A651-4D7B-BEB9-60FC8D935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304801"/>
            <a:ext cx="2863850" cy="633413"/>
          </a:xfrm>
        </p:spPr>
        <p:txBody>
          <a:bodyPr/>
          <a:lstStyle/>
          <a:p>
            <a:pPr eaLnBrk="1" hangingPunct="1"/>
            <a:r>
              <a:rPr lang="en-US" altLang="en-US"/>
              <a:t>Refactoring</a:t>
            </a:r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F122CD98-D16C-41A8-A42F-AE07B7322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066800"/>
            <a:ext cx="7848600" cy="317023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800" dirty="0"/>
              <a:t>Simplifies the design of a component without changing its </a:t>
            </a:r>
            <a:r>
              <a:rPr lang="en-US" altLang="en-US" sz="1800" dirty="0" err="1"/>
              <a:t>behaviour</a:t>
            </a:r>
            <a:r>
              <a:rPr lang="en-US" altLang="en-US" sz="1800" dirty="0"/>
              <a:t> by eliminating redundant codes and designs that might lead to system failures.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800" dirty="0"/>
              <a:t>So improves  the internal structure of the system without disturbing the external behavior of the code</a:t>
            </a: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endParaRPr lang="en-US" altLang="en-US" sz="1600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800" dirty="0"/>
              <a:t>When software is refactored, the existing design is examined for 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redundancy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unused design elements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inefficient or unnecessary algorithms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poorly constructed or inappropriate data structures</a:t>
            </a:r>
          </a:p>
          <a:p>
            <a:pPr lvl="1" algn="just" eaLnBrk="1" hangingPunct="1">
              <a:lnSpc>
                <a:spcPct val="80000"/>
              </a:lnSpc>
              <a:spcBef>
                <a:spcPts val="300"/>
              </a:spcBef>
            </a:pPr>
            <a:r>
              <a:rPr lang="en-US" altLang="en-US" sz="1600" dirty="0"/>
              <a:t>or any other design failure that can be corrected to yield a better design.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FCF9-352A-425B-956C-D40C7343C0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90675" y="6372225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D180-026E-4364-8B63-A6F00B0C7C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F00973-10F0-4A63-A738-24E3D9737FCF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63AB32C1-22E3-4296-B0F5-49625B422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152401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Functional Independence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D0640E66-BCA6-4386-93F3-C72893C44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1" y="785814"/>
            <a:ext cx="8762999" cy="52292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>
                <a:latin typeface="Palatino" pitchFamily="-128" charset="0"/>
              </a:rPr>
              <a:t>Design a software in a way that can each module addresses a subset of requirements and it has an interface when viewed form other modules</a:t>
            </a:r>
            <a:r>
              <a:rPr lang="en-US" altLang="en-US" sz="2000" dirty="0">
                <a:latin typeface="Palatino" pitchFamily="-12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Palatino" pitchFamily="-128" charset="0"/>
              </a:rPr>
              <a:t>Advantages: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>
                <a:latin typeface="Palatino" pitchFamily="-128" charset="0"/>
              </a:rPr>
              <a:t>Easy to develop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>
                <a:latin typeface="Palatino" pitchFamily="-128" charset="0"/>
              </a:rPr>
              <a:t>Easy task scheduling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>
                <a:latin typeface="Palatino" pitchFamily="-128" charset="0"/>
              </a:rPr>
              <a:t>Less error propagation chances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>
                <a:latin typeface="Palatino" pitchFamily="-128" charset="0"/>
              </a:rPr>
              <a:t>Reusable modules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>
                <a:latin typeface="Palatino" pitchFamily="-128" charset="0"/>
              </a:rPr>
              <a:t>Independence is assessed using two criteria: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0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2000" i="1" dirty="0">
                <a:solidFill>
                  <a:schemeClr val="folHlink"/>
                </a:solidFill>
                <a:latin typeface="Palatino" pitchFamily="-128" charset="0"/>
              </a:rPr>
              <a:t>Cohesion</a:t>
            </a:r>
            <a:r>
              <a:rPr lang="en-US" altLang="en-US" sz="2000" dirty="0">
                <a:latin typeface="Palatino" pitchFamily="-128" charset="0"/>
              </a:rPr>
              <a:t> is an indication of the </a:t>
            </a:r>
            <a:r>
              <a:rPr lang="en-US" altLang="en-US" sz="2000" b="1" dirty="0">
                <a:latin typeface="Palatino" pitchFamily="-128" charset="0"/>
              </a:rPr>
              <a:t>relative functional strength of a module</a:t>
            </a:r>
            <a:r>
              <a:rPr lang="en-US" altLang="en-US" sz="2000" dirty="0">
                <a:latin typeface="Palatino" pitchFamily="-128" charset="0"/>
              </a:rPr>
              <a:t>.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800" dirty="0">
                <a:latin typeface="Palatino" pitchFamily="-128" charset="0"/>
              </a:rPr>
              <a:t>A cohesive module performs a single task, requiring little interaction with other components in other parts of a program. Stated simply, a cohesive module should (ideally) do just one thing.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2000" i="1" dirty="0">
                <a:solidFill>
                  <a:schemeClr val="folHlink"/>
                </a:solidFill>
                <a:latin typeface="Palatino" pitchFamily="-128" charset="0"/>
              </a:rPr>
              <a:t>Coupling</a:t>
            </a:r>
            <a:r>
              <a:rPr lang="en-US" altLang="en-US" sz="2000" dirty="0">
                <a:latin typeface="Palatino" pitchFamily="-128" charset="0"/>
              </a:rPr>
              <a:t> is an indication of the </a:t>
            </a:r>
            <a:r>
              <a:rPr lang="en-US" altLang="en-US" sz="2000" b="1" dirty="0">
                <a:latin typeface="Palatino" pitchFamily="-128" charset="0"/>
              </a:rPr>
              <a:t>relative interdependence among modules.</a:t>
            </a:r>
          </a:p>
          <a:p>
            <a:pPr lvl="1"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800" dirty="0">
                <a:latin typeface="Palatino" pitchFamily="-128" charset="0"/>
              </a:rPr>
              <a:t>Coupling depends on the interface complexity between modules, the point at which entry or reference is made to a module, and what data pass across the interface.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EA5FF-6DAF-44BD-9E72-B66AAA980F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A1E45-0059-4950-8D19-B112B844B0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852E9-42C9-4521-8A17-D7D46D9F76E4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9862D2E7-37DE-4045-9E45-3ECDA25C3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Aspects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F6641A6B-BC46-4FD2-AB7B-A6A2DDF33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839913"/>
            <a:ext cx="6934200" cy="4191000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latin typeface="Palatino" pitchFamily="-128" charset="0"/>
              </a:rPr>
              <a:t>Consider two requirements, </a:t>
            </a:r>
            <a:r>
              <a:rPr lang="en-US" altLang="en-US" i="1" dirty="0">
                <a:latin typeface="Palatino" pitchFamily="-128" charset="0"/>
              </a:rPr>
              <a:t>A</a:t>
            </a:r>
            <a:r>
              <a:rPr lang="en-US" altLang="en-US" dirty="0">
                <a:latin typeface="Palatino" pitchFamily="-128" charset="0"/>
              </a:rPr>
              <a:t> and </a:t>
            </a:r>
            <a:r>
              <a:rPr lang="en-US" altLang="en-US" i="1" dirty="0">
                <a:latin typeface="Palatino" pitchFamily="-128" charset="0"/>
              </a:rPr>
              <a:t>B.</a:t>
            </a:r>
            <a:r>
              <a:rPr lang="en-US" altLang="en-US" dirty="0">
                <a:latin typeface="Palatino" pitchFamily="-128" charset="0"/>
              </a:rPr>
              <a:t> 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Requirement</a:t>
            </a:r>
            <a:r>
              <a:rPr lang="en-US" altLang="en-US" i="1" dirty="0">
                <a:latin typeface="Palatino" pitchFamily="-128" charset="0"/>
              </a:rPr>
              <a:t> A crosscuts </a:t>
            </a:r>
            <a:r>
              <a:rPr lang="en-US" altLang="en-US" dirty="0">
                <a:latin typeface="Palatino" pitchFamily="-128" charset="0"/>
              </a:rPr>
              <a:t>requirement </a:t>
            </a:r>
            <a:r>
              <a:rPr lang="en-US" altLang="en-US" i="1" dirty="0">
                <a:latin typeface="Palatino" pitchFamily="-128" charset="0"/>
              </a:rPr>
              <a:t>B</a:t>
            </a:r>
            <a:r>
              <a:rPr lang="en-US" altLang="en-US" dirty="0">
                <a:latin typeface="Palatino" pitchFamily="-128" charset="0"/>
              </a:rPr>
              <a:t> “if a software decomposition [refinement] has been chosen in which </a:t>
            </a:r>
            <a:r>
              <a:rPr lang="en-US" altLang="en-US" i="1" dirty="0">
                <a:latin typeface="Palatino" pitchFamily="-128" charset="0"/>
              </a:rPr>
              <a:t>B</a:t>
            </a:r>
            <a:r>
              <a:rPr lang="en-US" altLang="en-US" dirty="0">
                <a:latin typeface="Palatino" pitchFamily="-128" charset="0"/>
              </a:rPr>
              <a:t> cannot be satisfied without taking </a:t>
            </a:r>
            <a:r>
              <a:rPr lang="en-US" altLang="en-US" i="1" dirty="0">
                <a:latin typeface="Palatino" pitchFamily="-128" charset="0"/>
              </a:rPr>
              <a:t>A</a:t>
            </a:r>
            <a:r>
              <a:rPr lang="en-US" altLang="en-US" dirty="0">
                <a:latin typeface="Palatino" pitchFamily="-128" charset="0"/>
              </a:rPr>
              <a:t> into account. [Ros04]</a:t>
            </a:r>
          </a:p>
          <a:p>
            <a:pPr algn="just" eaLnBrk="1" hangingPunct="1"/>
            <a:r>
              <a:rPr lang="en-US" altLang="en-US" dirty="0">
                <a:latin typeface="Palatino" pitchFamily="-128" charset="0"/>
              </a:rPr>
              <a:t>An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aspect</a:t>
            </a:r>
            <a:r>
              <a:rPr lang="en-US" altLang="en-US" i="1" dirty="0">
                <a:latin typeface="Palatino" pitchFamily="-128" charset="0"/>
              </a:rPr>
              <a:t> </a:t>
            </a:r>
            <a:r>
              <a:rPr lang="en-US" altLang="en-US" dirty="0">
                <a:latin typeface="Palatino" pitchFamily="-128" charset="0"/>
              </a:rPr>
              <a:t>is a representation of a cross-cutting concern.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7997E-6FF4-4042-B3D4-546E4A67E7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F2DD9-AEE8-4EF8-9536-B14D00276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F526D4-EE4A-40CF-B073-58295394D76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B28D6EC9-037F-416E-B046-7B7FB8467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3224" y="443754"/>
            <a:ext cx="8940800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Aspects—An Example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CFD2D669-5D17-42EF-86C7-8ACB1A811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365" y="1839913"/>
            <a:ext cx="10049435" cy="41910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Consider two requirements for the </a:t>
            </a:r>
            <a:r>
              <a:rPr lang="en-US" altLang="en-US" sz="1600" b="1" dirty="0">
                <a:latin typeface="Arial" panose="020B0604020202020204" pitchFamily="34" charset="0"/>
              </a:rPr>
              <a:t>SafeHomeAssured.com</a:t>
            </a:r>
            <a:r>
              <a:rPr lang="en-US" altLang="en-US" sz="1600" dirty="0">
                <a:latin typeface="Palatino" pitchFamily="-128" charset="0"/>
              </a:rPr>
              <a:t> WebApp.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Requirement </a:t>
            </a:r>
            <a:r>
              <a:rPr lang="en-US" altLang="en-US" sz="1600" i="1" dirty="0">
                <a:latin typeface="Palatino" pitchFamily="-128" charset="0"/>
              </a:rPr>
              <a:t>A</a:t>
            </a:r>
            <a:r>
              <a:rPr lang="en-US" altLang="en-US" sz="1600" dirty="0">
                <a:latin typeface="Palatino" pitchFamily="-128" charset="0"/>
              </a:rPr>
              <a:t> is described via the use-case 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Access camera surveillance via the Internet.</a:t>
            </a:r>
            <a:r>
              <a:rPr lang="en-US" altLang="en-US" sz="1600" i="1" dirty="0">
                <a:solidFill>
                  <a:srgbClr val="000000"/>
                </a:solidFill>
                <a:latin typeface="Palatino" pitchFamily="-128" charset="0"/>
              </a:rPr>
              <a:t> </a:t>
            </a:r>
            <a:r>
              <a:rPr lang="en-US" altLang="en-US" sz="1600" dirty="0">
                <a:latin typeface="Palatino" pitchFamily="-128" charset="0"/>
              </a:rPr>
              <a:t> A design refinement would focus on those modules that would </a:t>
            </a:r>
            <a:r>
              <a:rPr lang="en-US" altLang="en-US" sz="1600" b="1" dirty="0">
                <a:latin typeface="Palatino" pitchFamily="-128" charset="0"/>
              </a:rPr>
              <a:t>enable a registered user to access video from cameras placed throughout a space.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Requirement </a:t>
            </a:r>
            <a:r>
              <a:rPr lang="en-US" altLang="en-US" sz="1600" i="1" dirty="0">
                <a:latin typeface="Palatino" pitchFamily="-128" charset="0"/>
              </a:rPr>
              <a:t>B</a:t>
            </a:r>
            <a:r>
              <a:rPr lang="en-US" altLang="en-US" sz="1600" dirty="0">
                <a:latin typeface="Palatino" pitchFamily="-128" charset="0"/>
              </a:rPr>
              <a:t> is a generic security requirement that states that </a:t>
            </a:r>
            <a:r>
              <a:rPr lang="en-US" altLang="en-US" sz="1600" b="1" i="1" dirty="0">
                <a:latin typeface="Palatino" pitchFamily="-128" charset="0"/>
              </a:rPr>
              <a:t>a registered user must be validated prior to using</a:t>
            </a:r>
            <a:r>
              <a:rPr lang="en-US" altLang="en-US" sz="1600" b="1" dirty="0">
                <a:latin typeface="Palatino" pitchFamily="-128" charset="0"/>
              </a:rPr>
              <a:t> </a:t>
            </a:r>
            <a:r>
              <a:rPr lang="en-US" altLang="en-US" sz="1600" b="1" dirty="0">
                <a:latin typeface="Arial" panose="020B0604020202020204" pitchFamily="34" charset="0"/>
              </a:rPr>
              <a:t>SafeHomeAssured.com.</a:t>
            </a:r>
            <a:r>
              <a:rPr lang="en-US" altLang="en-US" sz="1600" dirty="0">
                <a:latin typeface="Palatino" pitchFamily="-128" charset="0"/>
              </a:rPr>
              <a:t> This requirement is applicable for all functions that are available to registered </a:t>
            </a:r>
            <a:r>
              <a:rPr lang="en-US" altLang="en-US" sz="1600" i="1" dirty="0" err="1">
                <a:latin typeface="Palatino" pitchFamily="-128" charset="0"/>
              </a:rPr>
              <a:t>SafeHome</a:t>
            </a:r>
            <a:r>
              <a:rPr lang="en-US" altLang="en-US" sz="1600" dirty="0">
                <a:latin typeface="Palatino" pitchFamily="-128" charset="0"/>
              </a:rPr>
              <a:t> users. </a:t>
            </a: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16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As design refinement occurs, </a:t>
            </a:r>
            <a:r>
              <a:rPr lang="en-US" altLang="en-US" sz="1600" b="1" i="1" dirty="0">
                <a:latin typeface="Palatino" pitchFamily="-128" charset="0"/>
              </a:rPr>
              <a:t>A*</a:t>
            </a:r>
            <a:r>
              <a:rPr lang="en-US" altLang="en-US" sz="1600" b="1" dirty="0">
                <a:latin typeface="Palatino" pitchFamily="-128" charset="0"/>
              </a:rPr>
              <a:t> is a design representation for requirement </a:t>
            </a:r>
            <a:r>
              <a:rPr lang="en-US" altLang="en-US" sz="1600" b="1" i="1" dirty="0">
                <a:latin typeface="Palatino" pitchFamily="-128" charset="0"/>
              </a:rPr>
              <a:t>A</a:t>
            </a:r>
            <a:r>
              <a:rPr lang="en-US" altLang="en-US" sz="1600" b="1" dirty="0">
                <a:latin typeface="Palatino" pitchFamily="-128" charset="0"/>
              </a:rPr>
              <a:t> </a:t>
            </a:r>
            <a:r>
              <a:rPr lang="en-US" altLang="en-US" sz="1600" dirty="0">
                <a:latin typeface="Palatino" pitchFamily="-128" charset="0"/>
              </a:rPr>
              <a:t>and</a:t>
            </a:r>
            <a:r>
              <a:rPr lang="en-US" altLang="en-US" sz="1600" i="1" dirty="0">
                <a:latin typeface="Palatino" pitchFamily="-128" charset="0"/>
              </a:rPr>
              <a:t> </a:t>
            </a:r>
            <a:r>
              <a:rPr lang="en-US" altLang="en-US" sz="1600" b="1" i="1" dirty="0">
                <a:latin typeface="Palatino" pitchFamily="-128" charset="0"/>
              </a:rPr>
              <a:t>B*</a:t>
            </a:r>
            <a:r>
              <a:rPr lang="en-US" altLang="en-US" sz="1600" b="1" dirty="0">
                <a:latin typeface="Palatino" pitchFamily="-128" charset="0"/>
              </a:rPr>
              <a:t> is a design representation for requirement </a:t>
            </a:r>
            <a:r>
              <a:rPr lang="en-US" altLang="en-US" sz="1600" b="1" i="1" dirty="0">
                <a:latin typeface="Palatino" pitchFamily="-128" charset="0"/>
              </a:rPr>
              <a:t>B</a:t>
            </a:r>
            <a:r>
              <a:rPr lang="en-US" altLang="en-US" sz="1600" b="1" dirty="0">
                <a:latin typeface="Palatino" pitchFamily="-128" charset="0"/>
              </a:rPr>
              <a:t>.</a:t>
            </a:r>
            <a:r>
              <a:rPr lang="en-US" altLang="en-US" sz="1600" dirty="0">
                <a:latin typeface="Palatino" pitchFamily="-128" charset="0"/>
              </a:rPr>
              <a:t> Therefore, </a:t>
            </a:r>
            <a:r>
              <a:rPr lang="en-US" altLang="en-US" sz="1600" i="1" dirty="0">
                <a:latin typeface="Palatino" pitchFamily="-128" charset="0"/>
              </a:rPr>
              <a:t>A*</a:t>
            </a:r>
            <a:r>
              <a:rPr lang="en-US" altLang="en-US" sz="1600" dirty="0">
                <a:latin typeface="Palatino" pitchFamily="-128" charset="0"/>
              </a:rPr>
              <a:t> and </a:t>
            </a:r>
            <a:r>
              <a:rPr lang="en-US" altLang="en-US" sz="1600" i="1" dirty="0">
                <a:latin typeface="Palatino" pitchFamily="-128" charset="0"/>
              </a:rPr>
              <a:t>B*</a:t>
            </a:r>
            <a:r>
              <a:rPr lang="en-US" altLang="en-US" sz="1600" dirty="0">
                <a:latin typeface="Palatino" pitchFamily="-128" charset="0"/>
              </a:rPr>
              <a:t> are representations of concerns, and B* </a:t>
            </a:r>
            <a:r>
              <a:rPr lang="en-US" altLang="en-US" sz="1600" i="1" dirty="0">
                <a:latin typeface="Palatino" pitchFamily="-128" charset="0"/>
              </a:rPr>
              <a:t>cross-cuts</a:t>
            </a:r>
            <a:r>
              <a:rPr lang="en-US" altLang="en-US" sz="1600" dirty="0">
                <a:latin typeface="Palatino" pitchFamily="-128" charset="0"/>
              </a:rPr>
              <a:t> A*. </a:t>
            </a:r>
          </a:p>
          <a:p>
            <a:pPr marL="0" indent="0" algn="just" eaLnBrk="1" hangingPunct="1">
              <a:lnSpc>
                <a:spcPct val="90000"/>
              </a:lnSpc>
              <a:spcBef>
                <a:spcPts val="300"/>
              </a:spcBef>
              <a:buNone/>
            </a:pPr>
            <a:endParaRPr lang="en-US" altLang="en-US" sz="16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1600" dirty="0">
                <a:latin typeface="Palatino" pitchFamily="-128" charset="0"/>
              </a:rPr>
              <a:t>An </a:t>
            </a:r>
            <a:r>
              <a:rPr lang="en-US" altLang="en-US" sz="1600" i="1" dirty="0">
                <a:latin typeface="Palatino" pitchFamily="-128" charset="0"/>
              </a:rPr>
              <a:t>aspect </a:t>
            </a:r>
            <a:r>
              <a:rPr lang="en-US" altLang="en-US" sz="1600" dirty="0">
                <a:latin typeface="Palatino" pitchFamily="-128" charset="0"/>
              </a:rPr>
              <a:t>is a representation of a cross-cutting concern. Therefore, the design representation, </a:t>
            </a:r>
            <a:r>
              <a:rPr lang="en-US" altLang="en-US" sz="1600" i="1" dirty="0">
                <a:latin typeface="Palatino" pitchFamily="-128" charset="0"/>
              </a:rPr>
              <a:t>B*</a:t>
            </a:r>
            <a:r>
              <a:rPr lang="en-US" altLang="en-US" sz="1600" dirty="0">
                <a:latin typeface="Palatino" pitchFamily="-128" charset="0"/>
              </a:rPr>
              <a:t>, of the requirement, </a:t>
            </a:r>
            <a:r>
              <a:rPr lang="en-US" altLang="en-US" sz="1600" i="1" dirty="0">
                <a:latin typeface="Palatino" pitchFamily="-128" charset="0"/>
              </a:rPr>
              <a:t>a registered user must be validated prior to using</a:t>
            </a:r>
            <a:r>
              <a:rPr lang="en-US" altLang="en-US" sz="1600" dirty="0">
                <a:latin typeface="Palatino" pitchFamily="-128" charset="0"/>
              </a:rPr>
              <a:t> </a:t>
            </a:r>
            <a:r>
              <a:rPr lang="en-US" altLang="en-US" sz="1600" b="1" dirty="0">
                <a:latin typeface="Arial" panose="020B0604020202020204" pitchFamily="34" charset="0"/>
              </a:rPr>
              <a:t>SafeHomeAssured.com,</a:t>
            </a:r>
            <a:r>
              <a:rPr lang="en-US" altLang="en-US" sz="1600" dirty="0">
                <a:latin typeface="Palatino" pitchFamily="-128" charset="0"/>
              </a:rPr>
              <a:t> is an aspect of the </a:t>
            </a:r>
            <a:r>
              <a:rPr lang="en-US" altLang="en-US" sz="1600" i="1" dirty="0" err="1">
                <a:latin typeface="Palatino" pitchFamily="-128" charset="0"/>
              </a:rPr>
              <a:t>SafeHome</a:t>
            </a:r>
            <a:r>
              <a:rPr lang="en-US" altLang="en-US" sz="1600" dirty="0">
                <a:latin typeface="Palatino" pitchFamily="-128" charset="0"/>
              </a:rPr>
              <a:t> WebApp. </a:t>
            </a:r>
            <a:endParaRPr lang="en-US" altLang="en-US" sz="2000" dirty="0">
              <a:latin typeface="Palatino" pitchFamily="-12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3A073-754F-4CFF-80A0-AA40EA496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B5048-B43A-4D81-9DAC-AA657081A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CBD61-8DFF-44B3-951E-FEEF796A760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394A2AF-1444-4ADE-B620-65E7EF837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16" y="186567"/>
            <a:ext cx="5121275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OO Design Concepts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AB2B655A-EE2E-4FA7-B2A2-44FF9874A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5516" y="883315"/>
            <a:ext cx="8997577" cy="5091369"/>
          </a:xfrm>
        </p:spPr>
        <p:txBody>
          <a:bodyPr/>
          <a:lstStyle/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Design classes</a:t>
            </a:r>
            <a:endParaRPr lang="en-US" altLang="en-US" dirty="0">
              <a:solidFill>
                <a:srgbClr val="F3FF07"/>
              </a:solidFill>
            </a:endParaRPr>
          </a:p>
          <a:p>
            <a:pPr lvl="1" algn="just" eaLnBrk="1" hangingPunct="1"/>
            <a:r>
              <a:rPr lang="en-US" altLang="en-US" dirty="0"/>
              <a:t>Entity classes (represents system data)</a:t>
            </a:r>
          </a:p>
          <a:p>
            <a:pPr lvl="1" algn="just" eaLnBrk="1" hangingPunct="1"/>
            <a:r>
              <a:rPr lang="en-US" altLang="en-US" dirty="0"/>
              <a:t>Boundary classes (</a:t>
            </a:r>
            <a:r>
              <a:rPr lang="en-US" sz="1800" b="0" i="0" dirty="0">
                <a:solidFill>
                  <a:srgbClr val="232629"/>
                </a:solidFill>
                <a:effectLst/>
                <a:latin typeface="-apple-system"/>
              </a:rPr>
              <a:t>Objects that interface with system actors)</a:t>
            </a:r>
          </a:p>
          <a:p>
            <a:pPr lvl="2" algn="just" eaLnBrk="1" hangingPunct="1"/>
            <a:r>
              <a:rPr lang="en-US" sz="1600" b="0" i="0" dirty="0">
                <a:solidFill>
                  <a:srgbClr val="232629"/>
                </a:solidFill>
                <a:effectLst/>
                <a:latin typeface="-apple-system"/>
              </a:rPr>
              <a:t> Windows, screens and menus are examples of boundaries that interface with users.</a:t>
            </a:r>
            <a:endParaRPr lang="en-US" altLang="en-US" dirty="0"/>
          </a:p>
          <a:p>
            <a:pPr lvl="1" algn="just" eaLnBrk="1" hangingPunct="1"/>
            <a:r>
              <a:rPr lang="en-US" altLang="en-US" dirty="0"/>
              <a:t>Controller classes (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Objects that mediate between boundaries and entities.</a:t>
            </a:r>
            <a:r>
              <a:rPr lang="en-US" altLang="en-US" dirty="0"/>
              <a:t>)</a:t>
            </a:r>
          </a:p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Inheritance</a:t>
            </a:r>
            <a:r>
              <a:rPr lang="en-US" altLang="en-US" dirty="0"/>
              <a:t>—all responsibilities of a superclass is immediately inherited by all subclasses</a:t>
            </a:r>
          </a:p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Messages</a:t>
            </a:r>
            <a:r>
              <a:rPr lang="en-US" altLang="en-US" dirty="0"/>
              <a:t>—stimulate some behavior to occur in the receiving object</a:t>
            </a:r>
          </a:p>
          <a:p>
            <a:pPr algn="just" eaLnBrk="1" hangingPunct="1"/>
            <a:r>
              <a:rPr lang="en-US" altLang="en-US" dirty="0">
                <a:solidFill>
                  <a:schemeClr val="folHlink"/>
                </a:solidFill>
              </a:rPr>
              <a:t>Polymorphism</a:t>
            </a:r>
            <a:r>
              <a:rPr lang="en-US" altLang="en-US" dirty="0"/>
              <a:t>—a characteristic that greatly reduces the effort required to extend the design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3A073-754F-4CFF-80A0-AA40EA496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B5048-B43A-4D81-9DAC-AA657081A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CBD61-8DFF-44B3-951E-FEEF796A760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394A2AF-1444-4ADE-B620-65E7EF837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16" y="186567"/>
            <a:ext cx="5121275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OO Design Concepts</a:t>
            </a:r>
          </a:p>
        </p:txBody>
      </p:sp>
      <p:pic>
        <p:nvPicPr>
          <p:cNvPr id="1026" name="Picture 2" descr="The Entity-Control-Boundary Pattern">
            <a:extLst>
              <a:ext uri="{FF2B5EF4-FFF2-40B4-BE49-F238E27FC236}">
                <a16:creationId xmlns:a16="http://schemas.microsoft.com/office/drawing/2014/main" id="{94706B95-8D3D-C422-CBF9-4D061DDAB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16" y="1026039"/>
            <a:ext cx="9261942" cy="415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38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3A073-754F-4CFF-80A0-AA40EA4960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B5048-B43A-4D81-9DAC-AA657081A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18CBD61-8DFF-44B3-951E-FEEF796A7600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394A2AF-1444-4ADE-B620-65E7EF837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16" y="186567"/>
            <a:ext cx="5121275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OO Design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960444-C382-4064-8465-9DC35B7C3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85" y="866203"/>
            <a:ext cx="10789429" cy="49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E6855-2EC6-40A9-BA2E-61AFC32B62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DF1E3-9737-468C-B455-447EFB225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DF9811-F4F2-4940-ADEF-2B4B918FC57C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C6F81067-578D-4112-9B04-46AF6112F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106" y="327212"/>
            <a:ext cx="3735388" cy="633413"/>
          </a:xfrm>
        </p:spPr>
        <p:txBody>
          <a:bodyPr/>
          <a:lstStyle/>
          <a:p>
            <a:pPr eaLnBrk="1" hangingPunct="1"/>
            <a:r>
              <a:rPr lang="en-US" altLang="en-US" dirty="0"/>
              <a:t>Design Classes</a:t>
            </a:r>
            <a:endParaRPr lang="en-US" altLang="en-US" dirty="0">
              <a:latin typeface="36 Helvetica ThinItalic" charset="0"/>
            </a:endParaRP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40436EC9-B48F-4404-9302-9093F6DB6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85106" y="1371600"/>
            <a:ext cx="9505623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1800" b="1" dirty="0"/>
              <a:t>Analysis classes are refined during design to become</a:t>
            </a:r>
            <a:r>
              <a:rPr lang="en-US" altLang="en-US" sz="1800" b="1" dirty="0">
                <a:solidFill>
                  <a:schemeClr val="folHlink"/>
                </a:solidFill>
              </a:rPr>
              <a:t> entity classes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b="1" dirty="0">
                <a:solidFill>
                  <a:schemeClr val="folHlink"/>
                </a:solidFill>
              </a:rPr>
              <a:t>Boundary classes</a:t>
            </a:r>
            <a:r>
              <a:rPr lang="en-US" altLang="en-US" sz="1800" b="1" i="1" dirty="0">
                <a:solidFill>
                  <a:schemeClr val="folHlink"/>
                </a:solidFill>
              </a:rPr>
              <a:t> </a:t>
            </a:r>
            <a:r>
              <a:rPr lang="en-US" altLang="en-US" sz="1800" b="1" dirty="0"/>
              <a:t>are developed during design to create the interface </a:t>
            </a:r>
            <a:r>
              <a:rPr lang="en-US" altLang="en-US" sz="1800" dirty="0"/>
              <a:t>(e.g., interactive screen or printed reports) that the user sees and interacts with as the software is used.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/>
              <a:t>Boundary classes are designed with the responsibility of managing the way entity objects are represented to users.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folHlink"/>
                </a:solidFill>
              </a:rPr>
              <a:t>Controller classe</a:t>
            </a:r>
            <a:r>
              <a:rPr lang="en-US" altLang="en-US" sz="1800" i="1" dirty="0">
                <a:solidFill>
                  <a:schemeClr val="folHlink"/>
                </a:solidFill>
              </a:rPr>
              <a:t>s </a:t>
            </a:r>
            <a:r>
              <a:rPr lang="en-US" altLang="en-US" sz="1800" dirty="0"/>
              <a:t>are designed to manage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/>
              <a:t>the creation or update of entity objects;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/>
              <a:t> the instantiation of boundary objects as they obtain information from entity objects;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/>
              <a:t> complex communication between sets of objects;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1600" dirty="0"/>
              <a:t> validation of data communicated between objects or between the user and the application.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32F595C-ECCC-43FB-AB09-7754EEE792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620AFC-46BB-4213-84EE-77F6E5531A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72153A-C8D5-40A5-8F49-F09C4DA31938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3ACF4B7-D07F-414D-AB56-1250A35DA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1" y="363538"/>
            <a:ext cx="3757613" cy="685800"/>
          </a:xfrm>
        </p:spPr>
        <p:txBody>
          <a:bodyPr/>
          <a:lstStyle/>
          <a:p>
            <a:pPr eaLnBrk="1" hangingPunct="1"/>
            <a:r>
              <a:rPr lang="en-US" altLang="en-US"/>
              <a:t>Refinement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D00262EB-6BA9-4BC5-835E-9C14BCAD9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219200"/>
            <a:ext cx="6877050" cy="3698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Abstraction and refinement are complimentary concepts</a:t>
            </a:r>
            <a:endParaRPr lang="en-US" altLang="en-US" sz="2000" dirty="0">
              <a:solidFill>
                <a:srgbClr val="000000"/>
              </a:solidFill>
              <a:latin typeface="Palatino" pitchFamily="-128" charset="0"/>
              <a:ea typeface="ＭＳ Ｐゴシック" panose="020B0600070205080204" pitchFamily="34" charset="-128"/>
            </a:endParaRP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E0E08931-E110-4E73-837A-7F163E1AC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1758951"/>
            <a:ext cx="7442200" cy="45243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Refinement means going into the details of the system via idea refinement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 dirty="0">
              <a:solidFill>
                <a:srgbClr val="9A0000"/>
              </a:solidFill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Refine the requirement by decomposing it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b="1" dirty="0">
              <a:solidFill>
                <a:srgbClr val="9A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until it reaches to the state where it clearly elaborates the system.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 dirty="0">
              <a:solidFill>
                <a:srgbClr val="9A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>
                <a:solidFill>
                  <a:srgbClr val="9A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  <a:ea typeface="ＭＳ Ｐゴシック" panose="020B0600070205080204" pitchFamily="34" charset="-128"/>
                <a:cs typeface="Times" panose="02020603050405020304" pitchFamily="18" charset="0"/>
              </a:rPr>
              <a:t>Abstraction shows the procedures and data whereas the refinement shows the implementation and low level details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  <a:ea typeface="ＭＳ Ｐゴシック" panose="020B0600070205080204" pitchFamily="34" charset="-128"/>
              <a:cs typeface="Times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0147-1B5B-49CC-88F9-3B9FF0B9B5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A870E-07E3-4CEF-8070-5DC40B25D5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D761E2-0050-46DA-A201-0E8F2F61AC77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287C1643-EC91-41A0-BEA0-863F06EA8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4109" y="295835"/>
            <a:ext cx="67151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Design Model Elements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4B9D1F59-B5A2-4FCD-95F9-35955755A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5070" y="1371600"/>
            <a:ext cx="809064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Data elements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Data model --&gt; data structures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Data model --&gt; database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Architectural elements</a:t>
            </a:r>
            <a:endParaRPr lang="en-US" altLang="en-US" sz="16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Application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Analysis classes, their relationships, collaborations and behaviors are transformed into design realizations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Patterns and “styles</a:t>
            </a:r>
            <a:r>
              <a:rPr lang="en-US" altLang="en-US" sz="1400"/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chemeClr val="folHlink"/>
                </a:solidFill>
              </a:rPr>
              <a:t>Interface </a:t>
            </a:r>
            <a:r>
              <a:rPr lang="en-US" altLang="en-US" sz="2000" dirty="0">
                <a:solidFill>
                  <a:schemeClr val="folHlink"/>
                </a:solidFill>
              </a:rPr>
              <a:t>elements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the user interface (UI)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 external interfaces to other systems, devices, networks or other producers or consumers of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400" dirty="0"/>
              <a:t> internal interfaces between various design components</a:t>
            </a:r>
            <a:r>
              <a:rPr lang="en-US" altLang="en-US" sz="1400" b="1" dirty="0"/>
              <a:t>. </a:t>
            </a:r>
            <a:endParaRPr lang="en-US" altLang="en-US" sz="1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Component elements</a:t>
            </a:r>
            <a:endParaRPr lang="en-US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folHlink"/>
                </a:solidFill>
              </a:rPr>
              <a:t>Deployment elements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71DC1DB-AAD8-4381-8B27-A4D11E833A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BA816D1B-89F0-4552-B2F6-734F53602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2019DB9-06CA-47AB-A5F0-4F23A31049F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6A35CD50-43E8-4383-8FBE-0BDD25726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9400" y="1066800"/>
            <a:ext cx="49276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Stepwise Refinement</a:t>
            </a:r>
          </a:p>
        </p:txBody>
      </p:sp>
      <p:sp>
        <p:nvSpPr>
          <p:cNvPr id="35845" name="AutoShape 3">
            <a:extLst>
              <a:ext uri="{FF2B5EF4-FFF2-40B4-BE49-F238E27FC236}">
                <a16:creationId xmlns:a16="http://schemas.microsoft.com/office/drawing/2014/main" id="{5ABE562F-1B96-484E-8E01-7F0CE4847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1854200"/>
            <a:ext cx="2768600" cy="2768600"/>
          </a:xfrm>
          <a:prstGeom prst="roundRect">
            <a:avLst>
              <a:gd name="adj" fmla="val 6616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6" name="AutoShape 4">
            <a:extLst>
              <a:ext uri="{FF2B5EF4-FFF2-40B4-BE49-F238E27FC236}">
                <a16:creationId xmlns:a16="http://schemas.microsoft.com/office/drawing/2014/main" id="{8D729B2C-1A96-4E47-A8C3-1001AE58B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828800"/>
            <a:ext cx="2819400" cy="2819400"/>
          </a:xfrm>
          <a:prstGeom prst="roundRect">
            <a:avLst>
              <a:gd name="adj" fmla="val 7394"/>
            </a:avLst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7" name="Line 5">
            <a:extLst>
              <a:ext uri="{FF2B5EF4-FFF2-40B4-BE49-F238E27FC236}">
                <a16:creationId xmlns:a16="http://schemas.microsoft.com/office/drawing/2014/main" id="{EAD4DF73-B9A7-4418-9656-7019A3FD6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2311400"/>
            <a:ext cx="2768600" cy="0"/>
          </a:xfrm>
          <a:prstGeom prst="line">
            <a:avLst/>
          </a:prstGeom>
          <a:noFill/>
          <a:ln w="50800">
            <a:solidFill>
              <a:srgbClr val="AD278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48" name="Rectangle 6">
            <a:extLst>
              <a:ext uri="{FF2B5EF4-FFF2-40B4-BE49-F238E27FC236}">
                <a16:creationId xmlns:a16="http://schemas.microsoft.com/office/drawing/2014/main" id="{2CDE914F-088B-4F38-8173-19F4B955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4" y="1771650"/>
            <a:ext cx="868827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rgbClr val="EAEAEA"/>
                </a:solidFill>
                <a:ea typeface="ＭＳ Ｐゴシック" panose="020B0600070205080204" pitchFamily="34" charset="-128"/>
              </a:rPr>
              <a:t>open</a:t>
            </a:r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49" name="Rectangle 7">
            <a:extLst>
              <a:ext uri="{FF2B5EF4-FFF2-40B4-BE49-F238E27FC236}">
                <a16:creationId xmlns:a16="http://schemas.microsoft.com/office/drawing/2014/main" id="{89FADB35-BB0B-435A-870D-0D99F6B38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2882900"/>
            <a:ext cx="3378200" cy="2159000"/>
          </a:xfrm>
          <a:prstGeom prst="rect">
            <a:avLst/>
          </a:prstGeom>
          <a:solidFill>
            <a:srgbClr val="91919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50" name="Rectangle 8">
            <a:extLst>
              <a:ext uri="{FF2B5EF4-FFF2-40B4-BE49-F238E27FC236}">
                <a16:creationId xmlns:a16="http://schemas.microsoft.com/office/drawing/2014/main" id="{386311C9-2C08-412E-9DAA-2700599F2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4" y="2917825"/>
            <a:ext cx="14763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walk to door;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1" name="Rectangle 9">
            <a:extLst>
              <a:ext uri="{FF2B5EF4-FFF2-40B4-BE49-F238E27FC236}">
                <a16:creationId xmlns:a16="http://schemas.microsoft.com/office/drawing/2014/main" id="{8422A684-901D-44B0-ADCA-EBDBA0E4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146425"/>
            <a:ext cx="17065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reach for knob;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2" name="Rectangle 10">
            <a:extLst>
              <a:ext uri="{FF2B5EF4-FFF2-40B4-BE49-F238E27FC236}">
                <a16:creationId xmlns:a16="http://schemas.microsoft.com/office/drawing/2014/main" id="{6E24520F-7302-4434-98EE-9E0EB27E4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375025"/>
            <a:ext cx="182806" cy="61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3" name="Rectangle 11">
            <a:extLst>
              <a:ext uri="{FF2B5EF4-FFF2-40B4-BE49-F238E27FC236}">
                <a16:creationId xmlns:a16="http://schemas.microsoft.com/office/drawing/2014/main" id="{22E8863E-0CCE-44E9-B97F-E3C25C02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603625"/>
            <a:ext cx="1274762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open door;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4" name="Rectangle 12">
            <a:extLst>
              <a:ext uri="{FF2B5EF4-FFF2-40B4-BE49-F238E27FC236}">
                <a16:creationId xmlns:a16="http://schemas.microsoft.com/office/drawing/2014/main" id="{203C7B1B-82DC-499A-949B-9F6B47EB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832225"/>
            <a:ext cx="182806" cy="616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5" name="Rectangle 13">
            <a:extLst>
              <a:ext uri="{FF2B5EF4-FFF2-40B4-BE49-F238E27FC236}">
                <a16:creationId xmlns:a16="http://schemas.microsoft.com/office/drawing/2014/main" id="{E454730E-35BC-4E77-BF09-2171DCAC3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4" y="4060825"/>
            <a:ext cx="1539875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walk through;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6" name="Rectangle 14">
            <a:extLst>
              <a:ext uri="{FF2B5EF4-FFF2-40B4-BE49-F238E27FC236}">
                <a16:creationId xmlns:a16="http://schemas.microsoft.com/office/drawing/2014/main" id="{58BFCE31-4E51-4570-9A2D-1CDEFB0A1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4" y="4289425"/>
            <a:ext cx="12985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close door.</a:t>
            </a:r>
          </a:p>
        </p:txBody>
      </p:sp>
      <p:sp>
        <p:nvSpPr>
          <p:cNvPr id="35857" name="Rectangle 15">
            <a:extLst>
              <a:ext uri="{FF2B5EF4-FFF2-40B4-BE49-F238E27FC236}">
                <a16:creationId xmlns:a16="http://schemas.microsoft.com/office/drawing/2014/main" id="{2CEE9EEB-6A4D-495B-937B-FE40C58F3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32188"/>
            <a:ext cx="3175000" cy="2678112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58" name="Rectangle 16">
            <a:extLst>
              <a:ext uri="{FF2B5EF4-FFF2-40B4-BE49-F238E27FC236}">
                <a16:creationId xmlns:a16="http://schemas.microsoft.com/office/drawing/2014/main" id="{BF59D6C6-2593-4414-B551-993B1BC9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3627439"/>
            <a:ext cx="25193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repeat until door opens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59" name="Rectangle 17">
            <a:extLst>
              <a:ext uri="{FF2B5EF4-FFF2-40B4-BE49-F238E27FC236}">
                <a16:creationId xmlns:a16="http://schemas.microsoft.com/office/drawing/2014/main" id="{4BD22666-AFB3-4018-BD60-4F816D9D0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3856039"/>
            <a:ext cx="2239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turn knob clockwise;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0" name="Rectangle 18">
            <a:extLst>
              <a:ext uri="{FF2B5EF4-FFF2-40B4-BE49-F238E27FC236}">
                <a16:creationId xmlns:a16="http://schemas.microsoft.com/office/drawing/2014/main" id="{957D48DF-3296-405C-92BF-B180F85B2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4084639"/>
            <a:ext cx="267811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if knob doesn't turn, then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1" name="Rectangle 19">
            <a:extLst>
              <a:ext uri="{FF2B5EF4-FFF2-40B4-BE49-F238E27FC236}">
                <a16:creationId xmlns:a16="http://schemas.microsoft.com/office/drawing/2014/main" id="{75BD2840-3DB7-4C99-A300-E07B2186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4313239"/>
            <a:ext cx="1731962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    take key out;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2" name="Rectangle 20">
            <a:extLst>
              <a:ext uri="{FF2B5EF4-FFF2-40B4-BE49-F238E27FC236}">
                <a16:creationId xmlns:a16="http://schemas.microsoft.com/office/drawing/2014/main" id="{EC7463E9-B66C-4F4A-ADEB-89C665A42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4541839"/>
            <a:ext cx="20478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    find correct key;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3" name="Rectangle 21">
            <a:extLst>
              <a:ext uri="{FF2B5EF4-FFF2-40B4-BE49-F238E27FC236}">
                <a16:creationId xmlns:a16="http://schemas.microsoft.com/office/drawing/2014/main" id="{C1BDCFD8-A3FA-420B-B81E-5CD4991F1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4770439"/>
            <a:ext cx="17684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    insert in lock;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4" name="Rectangle 22">
            <a:extLst>
              <a:ext uri="{FF2B5EF4-FFF2-40B4-BE49-F238E27FC236}">
                <a16:creationId xmlns:a16="http://schemas.microsoft.com/office/drawing/2014/main" id="{DFC90D41-93A7-4212-9C99-1201243AC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4" y="4999039"/>
            <a:ext cx="6762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endif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5" name="Rectangle 23">
            <a:extLst>
              <a:ext uri="{FF2B5EF4-FFF2-40B4-BE49-F238E27FC236}">
                <a16:creationId xmlns:a16="http://schemas.microsoft.com/office/drawing/2014/main" id="{9C0115E8-467D-4A3C-A1E2-E019D7846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5275263"/>
            <a:ext cx="1909762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pull/push door</a:t>
            </a:r>
          </a:p>
          <a:p>
            <a:pPr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move out of way;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rgbClr val="EAEAE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66" name="Rectangle 24">
            <a:extLst>
              <a:ext uri="{FF2B5EF4-FFF2-40B4-BE49-F238E27FC236}">
                <a16:creationId xmlns:a16="http://schemas.microsoft.com/office/drawing/2014/main" id="{B94F3667-67F1-40B1-B602-5A902F87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213" y="5684839"/>
            <a:ext cx="1274762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rgbClr val="EAEAEA"/>
                </a:solidFill>
                <a:ea typeface="ＭＳ Ｐゴシック" panose="020B0600070205080204" pitchFamily="34" charset="-128"/>
              </a:rPr>
              <a:t>end repeat</a:t>
            </a:r>
          </a:p>
        </p:txBody>
      </p:sp>
      <p:sp>
        <p:nvSpPr>
          <p:cNvPr id="35867" name="Line 25">
            <a:extLst>
              <a:ext uri="{FF2B5EF4-FFF2-40B4-BE49-F238E27FC236}">
                <a16:creationId xmlns:a16="http://schemas.microsoft.com/office/drawing/2014/main" id="{5551EB5E-9F69-4F3B-8D85-7F53E012BA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835400"/>
            <a:ext cx="406400" cy="127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5868" name="Arc 26">
            <a:extLst>
              <a:ext uri="{FF2B5EF4-FFF2-40B4-BE49-F238E27FC236}">
                <a16:creationId xmlns:a16="http://schemas.microsoft.com/office/drawing/2014/main" id="{3E7996D7-AE99-4C66-868C-0079D2D381B2}"/>
              </a:ext>
            </a:extLst>
          </p:cNvPr>
          <p:cNvSpPr>
            <a:spLocks/>
          </p:cNvSpPr>
          <p:nvPr/>
        </p:nvSpPr>
        <p:spPr bwMode="auto">
          <a:xfrm>
            <a:off x="4014788" y="2767014"/>
            <a:ext cx="812800" cy="828675"/>
          </a:xfrm>
          <a:custGeom>
            <a:avLst/>
            <a:gdLst>
              <a:gd name="T0" fmla="*/ 30585363 w 21600"/>
              <a:gd name="T1" fmla="*/ 31791771 h 21600"/>
              <a:gd name="T2" fmla="*/ 0 w 21600"/>
              <a:gd name="T3" fmla="*/ 0 h 21600"/>
              <a:gd name="T4" fmla="*/ 30585363 w 21600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0" y="11929"/>
                  <a:pt x="0" y="0"/>
                </a:cubicBezTo>
                <a:lnTo>
                  <a:pt x="21600" y="0"/>
                </a:lnTo>
                <a:lnTo>
                  <a:pt x="21600" y="21599"/>
                </a:lnTo>
                <a:close/>
              </a:path>
            </a:pathLst>
          </a:custGeom>
          <a:noFill/>
          <a:ln w="50800" cap="rnd">
            <a:solidFill>
              <a:srgbClr val="AD278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D278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91FA10-ABFF-48AB-971A-13C9426A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6400" y="6293521"/>
            <a:ext cx="73152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0F67C63-79C4-48EF-BB35-4D55D0F17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F26A9-0E3E-423B-A648-7026F1389E36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66704B3-92C4-4E01-972A-19918DCD2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1" y="179388"/>
            <a:ext cx="3757613" cy="685800"/>
          </a:xfrm>
        </p:spPr>
        <p:txBody>
          <a:bodyPr/>
          <a:lstStyle/>
          <a:p>
            <a:pPr eaLnBrk="1" hangingPunct="1"/>
            <a:r>
              <a:rPr lang="en-US" altLang="en-US"/>
              <a:t>Architecture</a:t>
            </a: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F5CA11B5-7381-45EA-B49D-E5CAC6491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399" y="865188"/>
            <a:ext cx="10907059" cy="581082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Shows the overall structure of the software and the way in which the Structure provides conceptual integrity for a system.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Architecture design = structure of data + program components needed for system 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Just a blue print of overall system, not a operational component</a:t>
            </a:r>
          </a:p>
          <a:p>
            <a:pPr marL="342900" indent="-34290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9A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" panose="02020603050405020304" pitchFamily="18" charset="0"/>
              </a:rPr>
              <a:t>Show dataflow, control flow, dependencies.</a:t>
            </a:r>
          </a:p>
          <a:p>
            <a:pPr marL="285750" indent="-285750" algn="just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Conceptual integrity is the property of a system to work on a consistent set of concepts, such as entities (user, groups, posts) or operations (transfer money to an account or convert it in different currencies). If a railway system has three different websites for selling tickets (I know of at least one case</a:t>
            </a:r>
            <a:r>
              <a:rPr lang="en-US" b="1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), each with different functionalities, its overall system lacks conceptual integrity.</a:t>
            </a:r>
          </a:p>
          <a:p>
            <a:pPr marL="285750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Architectural design can be represented using following models: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Structural models -&gt;show arch as organized collection of components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Framework models -&gt;more abstract design , hiding the repeatable components 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Dynamic models -&gt; show how program structure may change because of an external event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Process models -&gt;focus on functional requirements related to  business process design and implementation</a:t>
            </a:r>
          </a:p>
          <a:p>
            <a:pPr marL="742950" lvl="1" indent="-28575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Functional models -&gt; represent system functionality hierarchy </a:t>
            </a:r>
            <a:r>
              <a:rPr lang="en-US" dirty="0" err="1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wrt</a:t>
            </a:r>
            <a:r>
              <a:rPr lang="en-US" dirty="0">
                <a:solidFill>
                  <a:srgbClr val="222635"/>
                </a:solidFill>
                <a:latin typeface="Cambria" panose="02040503050406030204" pitchFamily="18" charset="0"/>
                <a:ea typeface="ＭＳ Ｐゴシック" panose="020B0600070205080204" pitchFamily="34" charset="-128"/>
              </a:rPr>
              <a:t> dependence</a:t>
            </a:r>
          </a:p>
          <a:p>
            <a:pPr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en-US" altLang="en-US" sz="1600" dirty="0">
              <a:solidFill>
                <a:srgbClr val="222635"/>
              </a:solidFill>
              <a:latin typeface="Cambria" panose="020405030504060302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43132F8-DEE5-4000-9D42-FF2B118E1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C20FF8B-7DCE-429B-84EA-647DADE764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A729AC-1785-49D3-AA47-0509C83BEB81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6F20CA3-33D8-4FBA-B799-CA316F733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8541" y="25926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Architecture design properties</a:t>
            </a: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F5652FD0-1C4F-4AA6-BF82-B0701276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95" y="1176338"/>
            <a:ext cx="9923929" cy="41549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rgbClr val="9A0000"/>
                </a:solidFill>
                <a:latin typeface="Palatino" pitchFamily="-128" charset="0"/>
                <a:ea typeface="ＭＳ Ｐゴシック" panose="020B0600070205080204" pitchFamily="34" charset="-128"/>
              </a:rPr>
              <a:t>Structural properties.</a:t>
            </a:r>
            <a:r>
              <a:rPr lang="en-US" altLang="en-US" sz="1600" b="1" dirty="0">
                <a:solidFill>
                  <a:srgbClr val="000000"/>
                </a:solidFill>
                <a:latin typeface="Palatino" pitchFamily="-128" charset="0"/>
                <a:ea typeface="ＭＳ Ｐゴシック" panose="020B0600070205080204" pitchFamily="34" charset="-128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defines the: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anose="020B0600070205080204" pitchFamily="34" charset="-128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components of a system (e.g., modules, objects, filters) and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the manner in which those components are packaged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and interact with one another.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For example, objects are packaged to encapsulate both data and the processing that manipulates the data and interact via the invocation of methods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rgbClr val="9A0000"/>
              </a:solidFill>
              <a:latin typeface="Palatino" pitchFamily="-128" charset="0"/>
              <a:ea typeface="ＭＳ Ｐゴシック" panose="020B0600070205080204" pitchFamily="34" charset="-128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rgbClr val="9A0000"/>
                </a:solidFill>
                <a:latin typeface="Palatino" pitchFamily="-128" charset="0"/>
                <a:ea typeface="ＭＳ Ｐゴシック" panose="020B0600070205080204" pitchFamily="34" charset="-128"/>
              </a:rPr>
              <a:t>Extra-functional properties.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  <a:ea typeface="ＭＳ Ｐゴシック" panose="020B0600070205080204" pitchFamily="34" charset="-128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Show </a:t>
            </a:r>
            <a:r>
              <a:rPr lang="en-US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how the design architecture achieves requirements for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: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performance, capacity, reliability, security, adaptability, and other system characteristics.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altLang="en-US" sz="1600" b="1" dirty="0">
              <a:solidFill>
                <a:srgbClr val="9A0000"/>
              </a:solidFill>
              <a:latin typeface="Palatino" pitchFamily="-128" charset="0"/>
              <a:ea typeface="ＭＳ Ｐゴシック" panose="020B0600070205080204" pitchFamily="34" charset="-128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b="1" dirty="0">
                <a:solidFill>
                  <a:srgbClr val="9A0000"/>
                </a:solidFill>
                <a:latin typeface="Palatino" pitchFamily="-128" charset="0"/>
                <a:ea typeface="ＭＳ Ｐゴシック" panose="020B0600070205080204" pitchFamily="34" charset="-128"/>
              </a:rPr>
              <a:t>Families of related systems.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 The architectural design should </a:t>
            </a:r>
            <a:r>
              <a:rPr lang="en-US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draw upon repeatable patterns that are commonly encountered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in the design of families of similar systems.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In essence, </a:t>
            </a:r>
            <a:r>
              <a:rPr lang="en-US" altLang="en-US" sz="1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the design should have the ability to reuse architectural building blocks</a:t>
            </a:r>
            <a:r>
              <a:rPr lang="en-US" altLang="en-US" sz="16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.</a:t>
            </a:r>
            <a:r>
              <a:rPr lang="en-US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Palatino" pitchFamily="-128" charset="0"/>
                <a:ea typeface="ＭＳ Ｐゴシック" panose="020B0600070205080204" pitchFamily="34" charset="-128"/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91FA10-ABFF-48AB-971A-13C9426A0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6400" y="6293521"/>
            <a:ext cx="73152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Credits: https://www.archimatetool.com/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0F67C63-79C4-48EF-BB35-4D55D0F176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0F26A9-0E3E-423B-A648-7026F1389E36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66704B3-92C4-4E01-972A-19918DCD2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6970" y="107279"/>
            <a:ext cx="11008630" cy="6858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Architecture Design developed using ArchiMate tool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85BD5-3D67-4EA8-888B-98D27750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0" y="865188"/>
            <a:ext cx="10895077" cy="509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0819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14509-B77D-46F1-B560-E0141B8642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09800" y="6248400"/>
            <a:ext cx="5486400" cy="457200"/>
          </a:xfr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 dirty="0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D4DC4-A432-4430-BE8B-AE5591C58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F0C604-E972-43FF-8FA9-1621737B7E46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91528B7-906D-44CA-9DF8-68466BDAC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8838" y="255588"/>
            <a:ext cx="6705600" cy="633412"/>
          </a:xfrm>
        </p:spPr>
        <p:txBody>
          <a:bodyPr/>
          <a:lstStyle/>
          <a:p>
            <a:pPr eaLnBrk="1" hangingPunct="1"/>
            <a:r>
              <a:rPr lang="en-US" altLang="en-US"/>
              <a:t>Separation of Concerns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5FE47138-F490-4D88-A27A-1E0F30870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650" y="1219200"/>
            <a:ext cx="7886700" cy="419100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</a:pPr>
            <a:r>
              <a:rPr lang="en-US" altLang="en-US" dirty="0">
                <a:latin typeface="Palatino" pitchFamily="-128" charset="0"/>
              </a:rPr>
              <a:t>Any complex problem can be more easily handled if it is subdivided into pieces that can each be solved and/or optimized independently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dirty="0">
                <a:latin typeface="Palatino" pitchFamily="-128" charset="0"/>
              </a:rPr>
              <a:t>A </a:t>
            </a:r>
            <a:r>
              <a:rPr lang="en-US" altLang="en-US" i="1" dirty="0">
                <a:solidFill>
                  <a:schemeClr val="folHlink"/>
                </a:solidFill>
                <a:latin typeface="Palatino" pitchFamily="-128" charset="0"/>
              </a:rPr>
              <a:t>concern</a:t>
            </a:r>
            <a:r>
              <a:rPr lang="en-US" altLang="en-US" dirty="0">
                <a:latin typeface="Palatino" pitchFamily="-128" charset="0"/>
              </a:rPr>
              <a:t> -&gt;  feature /behavior that is specified as part of the requirements model for the software(</a:t>
            </a:r>
            <a:r>
              <a:rPr lang="en-US" dirty="0"/>
              <a:t>something that is of interest or significance to a stakeholder or a group of stakeholders).</a:t>
            </a:r>
            <a:endParaRPr lang="en-US" altLang="en-US" dirty="0">
              <a:latin typeface="Palatino" pitchFamily="-128" charset="0"/>
            </a:endParaRPr>
          </a:p>
          <a:p>
            <a:pPr algn="just" eaLnBrk="1" hangingPunct="1">
              <a:spcBef>
                <a:spcPts val="1200"/>
              </a:spcBef>
            </a:pPr>
            <a:r>
              <a:rPr lang="en-US" altLang="en-US" dirty="0">
                <a:latin typeface="Palatino" pitchFamily="-128" charset="0"/>
              </a:rPr>
              <a:t>By separating concerns into smaller, and therefore more manageable pieces, </a:t>
            </a:r>
            <a:r>
              <a:rPr lang="en-US" altLang="en-US" b="1" dirty="0">
                <a:latin typeface="Palatino" pitchFamily="-128" charset="0"/>
              </a:rPr>
              <a:t>a problem takes less effort and time to solve.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altLang="en-US" b="1" dirty="0">
                <a:latin typeface="Palatino" pitchFamily="-128" charset="0"/>
              </a:rPr>
              <a:t>shown in other design concepts like refinement, modularity, functional independence, aspects.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8584C-3E56-43A9-B19B-D2BB78B62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2BB513-949E-4105-AC4B-3089BFC84993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9D083F2-9726-4DF2-ACA5-DAA1BAFB2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65101"/>
            <a:ext cx="6705600" cy="633413"/>
          </a:xfrm>
        </p:spPr>
        <p:txBody>
          <a:bodyPr/>
          <a:lstStyle/>
          <a:p>
            <a:pPr eaLnBrk="1" hangingPunct="1"/>
            <a:r>
              <a:rPr lang="en-US" altLang="en-US"/>
              <a:t>Modularity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FE7DFD3-1CBC-4E1B-A99E-A645F60B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7962900" cy="4648200"/>
          </a:xfrm>
        </p:spPr>
        <p:txBody>
          <a:bodyPr/>
          <a:lstStyle/>
          <a:p>
            <a:pPr algn="just" eaLnBrk="1" hangingPunct="1">
              <a:spcBef>
                <a:spcPts val="300"/>
              </a:spcBef>
            </a:pPr>
            <a:r>
              <a:rPr lang="en-US" altLang="en-US" sz="2000" dirty="0">
                <a:latin typeface="Palatino" pitchFamily="-128" charset="0"/>
              </a:rPr>
              <a:t>Modularity is the </a:t>
            </a:r>
            <a:r>
              <a:rPr lang="en-US" altLang="en-US" sz="2000" b="1" dirty="0">
                <a:latin typeface="Palatino" pitchFamily="-128" charset="0"/>
              </a:rPr>
              <a:t>implementation of separation of concerns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 dirty="0">
                <a:latin typeface="Palatino" pitchFamily="-128" charset="0"/>
              </a:rPr>
              <a:t>Software is decomposed in to separately named addressable components called as modules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 dirty="0">
                <a:latin typeface="Palatino" pitchFamily="-128" charset="0"/>
              </a:rPr>
              <a:t>They are integrated to fulfil the set of requirements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 b="1" dirty="0">
                <a:latin typeface="Palatino" pitchFamily="-128" charset="0"/>
              </a:rPr>
              <a:t>Follow divide and conquer approach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 dirty="0">
                <a:latin typeface="Palatino" pitchFamily="-128" charset="0"/>
              </a:rPr>
              <a:t>Monolithic software (i.e., a large program composed of a single module) cannot be easily grasped by a software engineer. </a:t>
            </a:r>
          </a:p>
          <a:p>
            <a:pPr lvl="1" algn="just" eaLnBrk="1" hangingPunct="1">
              <a:spcBef>
                <a:spcPts val="300"/>
              </a:spcBef>
            </a:pPr>
            <a:r>
              <a:rPr lang="en-US" altLang="en-US" sz="1800" dirty="0">
                <a:latin typeface="Palatino" pitchFamily="-128" charset="0"/>
              </a:rPr>
              <a:t>The number of control paths, span of reference, number of variables, and overall complexity would make understanding close to impossible. 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 dirty="0">
                <a:latin typeface="Palatino" pitchFamily="-128" charset="0"/>
              </a:rPr>
              <a:t>In almost all instances, you should break the design into many modules, hoping to make understanding easier and as a consequence, reduce the cost required to build the software.</a:t>
            </a:r>
          </a:p>
          <a:p>
            <a:pPr algn="just" eaLnBrk="1" hangingPunct="1">
              <a:spcBef>
                <a:spcPts val="300"/>
              </a:spcBef>
            </a:pPr>
            <a:r>
              <a:rPr lang="en-US" altLang="en-US" sz="2000" b="1" dirty="0">
                <a:latin typeface="Palatino" pitchFamily="-128" charset="0"/>
              </a:rPr>
              <a:t>This module break down must be to an optimum level because more modules leads to more integration cost.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3">
            <a:extLst>
              <a:ext uri="{FF2B5EF4-FFF2-40B4-BE49-F238E27FC236}">
                <a16:creationId xmlns:a16="http://schemas.microsoft.com/office/drawing/2014/main" id="{16DF3E55-5D06-48D1-A145-F95BCF3207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These slides are designed to accompany </a:t>
            </a:r>
            <a:r>
              <a:rPr lang="en-US" altLang="en-US" i="1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Software Engineering: A Practitioner’s Approach, 7/e </a:t>
            </a:r>
            <a:r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t>(McGraw-Hill, 2009) Slides copyright 2009 by Roger Pressman. </a:t>
            </a:r>
          </a:p>
        </p:txBody>
      </p:sp>
      <p:sp>
        <p:nvSpPr>
          <p:cNvPr id="70" name="Slide Number Placeholder 4">
            <a:extLst>
              <a:ext uri="{FF2B5EF4-FFF2-40B4-BE49-F238E27FC236}">
                <a16:creationId xmlns:a16="http://schemas.microsoft.com/office/drawing/2014/main" id="{56D8B0B6-B01E-4231-A931-99DE79D86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85825C-A5DC-4533-812C-43074082576B}" type="slidenum">
              <a:rPr lang="en-US" altLang="en-US">
                <a:solidFill>
                  <a:srgbClr val="000000"/>
                </a:solidFill>
                <a:latin typeface="Helvetica"/>
                <a:ea typeface="ＭＳ Ｐゴシック" panose="020B0600070205080204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Helvetica"/>
              <a:ea typeface="ＭＳ Ｐゴシック" panose="020B0600070205080204" pitchFamily="34" charset="-128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8E6D9DE-FDF2-4E4A-986D-C566EC16A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1143000"/>
            <a:ext cx="5067300" cy="660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en-US"/>
              <a:t>Modularity: Trade-offs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EE8C40B-4251-431A-B471-276102A4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1828800"/>
            <a:ext cx="4908550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What is the "right" number of modules 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2304EEC1-8E29-4820-8836-D6FC14BAF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2146300"/>
            <a:ext cx="3906838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0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for a specific software design?</a:t>
            </a:r>
          </a:p>
        </p:txBody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633689B2-3B41-40D3-B750-E68159AED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867401"/>
            <a:ext cx="1723228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optimal number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1C89C9BB-4C80-4863-8160-43482BB0F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6096001"/>
            <a:ext cx="1450717" cy="33598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   of modules</a:t>
            </a:r>
          </a:p>
        </p:txBody>
      </p:sp>
      <p:sp>
        <p:nvSpPr>
          <p:cNvPr id="30729" name="Rectangle 7">
            <a:extLst>
              <a:ext uri="{FF2B5EF4-FFF2-40B4-BE49-F238E27FC236}">
                <a16:creationId xmlns:a16="http://schemas.microsoft.com/office/drawing/2014/main" id="{97E51768-DE42-430D-95CC-572A9D002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192464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0" name="Rectangle 8">
            <a:extLst>
              <a:ext uri="{FF2B5EF4-FFF2-40B4-BE49-F238E27FC236}">
                <a16:creationId xmlns:a16="http://schemas.microsoft.com/office/drawing/2014/main" id="{5F290DFF-91BA-437F-B29D-4F376548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3179764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1" name="Rectangle 9">
            <a:extLst>
              <a:ext uri="{FF2B5EF4-FFF2-40B4-BE49-F238E27FC236}">
                <a16:creationId xmlns:a16="http://schemas.microsoft.com/office/drawing/2014/main" id="{4501E209-6086-4E10-A308-FFADEF825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592764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2" name="Rectangle 10">
            <a:extLst>
              <a:ext uri="{FF2B5EF4-FFF2-40B4-BE49-F238E27FC236}">
                <a16:creationId xmlns:a16="http://schemas.microsoft.com/office/drawing/2014/main" id="{9F1B4869-09E3-421C-8FAC-86A6FE403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8088" y="5580064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3" name="Rectangle 11">
            <a:extLst>
              <a:ext uri="{FF2B5EF4-FFF2-40B4-BE49-F238E27FC236}">
                <a16:creationId xmlns:a16="http://schemas.microsoft.com/office/drawing/2014/main" id="{C3FE1E65-756A-4074-AA05-BEA9B382F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5503864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4" name="Rectangle 12">
            <a:extLst>
              <a:ext uri="{FF2B5EF4-FFF2-40B4-BE49-F238E27FC236}">
                <a16:creationId xmlns:a16="http://schemas.microsoft.com/office/drawing/2014/main" id="{5827444E-B45A-44AE-94A6-652540280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5491164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5" name="Rectangle 13">
            <a:extLst>
              <a:ext uri="{FF2B5EF4-FFF2-40B4-BE49-F238E27FC236}">
                <a16:creationId xmlns:a16="http://schemas.microsoft.com/office/drawing/2014/main" id="{3E17B169-06BC-4AD7-8BB7-FEDACCAF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288" y="3421064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6" name="Rectangle 14">
            <a:extLst>
              <a:ext uri="{FF2B5EF4-FFF2-40B4-BE49-F238E27FC236}">
                <a16:creationId xmlns:a16="http://schemas.microsoft.com/office/drawing/2014/main" id="{77A7CBD2-9D87-4A56-88FD-2D6CCB9A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3408364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7" name="Rectangle 15">
            <a:extLst>
              <a:ext uri="{FF2B5EF4-FFF2-40B4-BE49-F238E27FC236}">
                <a16:creationId xmlns:a16="http://schemas.microsoft.com/office/drawing/2014/main" id="{B7AA5389-3689-455F-94DE-37D68DCF4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5389564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8" name="Rectangle 16">
            <a:extLst>
              <a:ext uri="{FF2B5EF4-FFF2-40B4-BE49-F238E27FC236}">
                <a16:creationId xmlns:a16="http://schemas.microsoft.com/office/drawing/2014/main" id="{F4B85827-7A81-42B2-BFB2-D82687CD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5376864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39" name="Rectangle 17">
            <a:extLst>
              <a:ext uri="{FF2B5EF4-FFF2-40B4-BE49-F238E27FC236}">
                <a16:creationId xmlns:a16="http://schemas.microsoft.com/office/drawing/2014/main" id="{2B3B3363-475F-493A-B8DD-8E77D682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3613150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0" name="Rectangle 18">
            <a:extLst>
              <a:ext uri="{FF2B5EF4-FFF2-40B4-BE49-F238E27FC236}">
                <a16:creationId xmlns:a16="http://schemas.microsoft.com/office/drawing/2014/main" id="{7A15FB88-3460-4BF7-9EA9-C533337E9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3598864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1" name="Rectangle 19">
            <a:extLst>
              <a:ext uri="{FF2B5EF4-FFF2-40B4-BE49-F238E27FC236}">
                <a16:creationId xmlns:a16="http://schemas.microsoft.com/office/drawing/2014/main" id="{7822FAD5-AEEF-4DC3-83B7-569133347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5275264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2" name="Rectangle 20">
            <a:extLst>
              <a:ext uri="{FF2B5EF4-FFF2-40B4-BE49-F238E27FC236}">
                <a16:creationId xmlns:a16="http://schemas.microsoft.com/office/drawing/2014/main" id="{D1115966-7873-4F00-8C4F-E04BDA440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5262564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3" name="Rectangle 21">
            <a:extLst>
              <a:ext uri="{FF2B5EF4-FFF2-40B4-BE49-F238E27FC236}">
                <a16:creationId xmlns:a16="http://schemas.microsoft.com/office/drawing/2014/main" id="{74B65694-2D09-4BF9-B35D-C1B7F669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3789364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4" name="Rectangle 22">
            <a:extLst>
              <a:ext uri="{FF2B5EF4-FFF2-40B4-BE49-F238E27FC236}">
                <a16:creationId xmlns:a16="http://schemas.microsoft.com/office/drawing/2014/main" id="{FB1FF42C-B2C2-4149-84B2-3BE3CA91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3776664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5" name="Rectangle 23">
            <a:extLst>
              <a:ext uri="{FF2B5EF4-FFF2-40B4-BE49-F238E27FC236}">
                <a16:creationId xmlns:a16="http://schemas.microsoft.com/office/drawing/2014/main" id="{8E100554-BEE3-472E-A726-38C5C5F43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5160964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6" name="Rectangle 24">
            <a:extLst>
              <a:ext uri="{FF2B5EF4-FFF2-40B4-BE49-F238E27FC236}">
                <a16:creationId xmlns:a16="http://schemas.microsoft.com/office/drawing/2014/main" id="{A35517A5-C465-4049-B4E2-40511D47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5148264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7" name="Rectangle 25">
            <a:extLst>
              <a:ext uri="{FF2B5EF4-FFF2-40B4-BE49-F238E27FC236}">
                <a16:creationId xmlns:a16="http://schemas.microsoft.com/office/drawing/2014/main" id="{D20A8867-59AF-475A-9772-5AE81106A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088" y="3929064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8" name="Rectangle 26">
            <a:extLst>
              <a:ext uri="{FF2B5EF4-FFF2-40B4-BE49-F238E27FC236}">
                <a16:creationId xmlns:a16="http://schemas.microsoft.com/office/drawing/2014/main" id="{9AD95785-D5FE-44FF-B5DC-7C9CB1CA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3916364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49" name="Rectangle 27">
            <a:extLst>
              <a:ext uri="{FF2B5EF4-FFF2-40B4-BE49-F238E27FC236}">
                <a16:creationId xmlns:a16="http://schemas.microsoft.com/office/drawing/2014/main" id="{0001189C-F05C-4010-9A05-D8FAB48D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5021264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0" name="Rectangle 28">
            <a:extLst>
              <a:ext uri="{FF2B5EF4-FFF2-40B4-BE49-F238E27FC236}">
                <a16:creationId xmlns:a16="http://schemas.microsoft.com/office/drawing/2014/main" id="{147AA116-5306-464B-83B2-C4306977E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8" y="5008564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1" name="Rectangle 29">
            <a:extLst>
              <a:ext uri="{FF2B5EF4-FFF2-40B4-BE49-F238E27FC236}">
                <a16:creationId xmlns:a16="http://schemas.microsoft.com/office/drawing/2014/main" id="{C2FB24C8-AF7A-45ED-8454-D3F53BD42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588" y="4106864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2" name="Rectangle 30">
            <a:extLst>
              <a:ext uri="{FF2B5EF4-FFF2-40B4-BE49-F238E27FC236}">
                <a16:creationId xmlns:a16="http://schemas.microsoft.com/office/drawing/2014/main" id="{CE6E051A-60F2-41B2-97FB-BB84ED5EB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888" y="4094164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3" name="Rectangle 31">
            <a:extLst>
              <a:ext uri="{FF2B5EF4-FFF2-40B4-BE49-F238E27FC236}">
                <a16:creationId xmlns:a16="http://schemas.microsoft.com/office/drawing/2014/main" id="{2CDD9875-7C81-47BD-8F69-9883E2AF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5021264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4" name="Rectangle 32">
            <a:extLst>
              <a:ext uri="{FF2B5EF4-FFF2-40B4-BE49-F238E27FC236}">
                <a16:creationId xmlns:a16="http://schemas.microsoft.com/office/drawing/2014/main" id="{59445EC8-69A0-4A89-9C07-4A3C8B9F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5008564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5" name="Rectangle 33">
            <a:extLst>
              <a:ext uri="{FF2B5EF4-FFF2-40B4-BE49-F238E27FC236}">
                <a16:creationId xmlns:a16="http://schemas.microsoft.com/office/drawing/2014/main" id="{C76EC3A7-08B9-494D-9E85-5BC897F64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4106864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6" name="Rectangle 34">
            <a:extLst>
              <a:ext uri="{FF2B5EF4-FFF2-40B4-BE49-F238E27FC236}">
                <a16:creationId xmlns:a16="http://schemas.microsoft.com/office/drawing/2014/main" id="{FA13FDCB-CF13-4C09-B57C-BF805C4E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8" y="4094164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7" name="Rectangle 35">
            <a:extLst>
              <a:ext uri="{FF2B5EF4-FFF2-40B4-BE49-F238E27FC236}">
                <a16:creationId xmlns:a16="http://schemas.microsoft.com/office/drawing/2014/main" id="{3B37CB14-39C3-4E3D-BF8B-F3E023F3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4818064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8" name="Rectangle 36">
            <a:extLst>
              <a:ext uri="{FF2B5EF4-FFF2-40B4-BE49-F238E27FC236}">
                <a16:creationId xmlns:a16="http://schemas.microsoft.com/office/drawing/2014/main" id="{5146C1F1-AEA2-4E63-A3A8-3041184D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4805364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59" name="Rectangle 37">
            <a:extLst>
              <a:ext uri="{FF2B5EF4-FFF2-40B4-BE49-F238E27FC236}">
                <a16:creationId xmlns:a16="http://schemas.microsoft.com/office/drawing/2014/main" id="{0D9C4728-7DC4-41E2-9A5E-BE0D5BDBF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3929064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0" name="Rectangle 38">
            <a:extLst>
              <a:ext uri="{FF2B5EF4-FFF2-40B4-BE49-F238E27FC236}">
                <a16:creationId xmlns:a16="http://schemas.microsoft.com/office/drawing/2014/main" id="{8100E389-3B79-4BAC-B234-E4C57C621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888" y="3916364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1" name="Rectangle 39">
            <a:extLst>
              <a:ext uri="{FF2B5EF4-FFF2-40B4-BE49-F238E27FC236}">
                <a16:creationId xmlns:a16="http://schemas.microsoft.com/office/drawing/2014/main" id="{75467057-248B-41A6-B229-0CEF3F3A8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4614864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2" name="Rectangle 40">
            <a:extLst>
              <a:ext uri="{FF2B5EF4-FFF2-40B4-BE49-F238E27FC236}">
                <a16:creationId xmlns:a16="http://schemas.microsoft.com/office/drawing/2014/main" id="{D9C2CD9E-BD2B-404C-B67D-AD494CAB8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4602164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3" name="Rectangle 41">
            <a:extLst>
              <a:ext uri="{FF2B5EF4-FFF2-40B4-BE49-F238E27FC236}">
                <a16:creationId xmlns:a16="http://schemas.microsoft.com/office/drawing/2014/main" id="{1F949EE0-550F-4E81-A38E-93A1D196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3789364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4" name="Rectangle 42">
            <a:extLst>
              <a:ext uri="{FF2B5EF4-FFF2-40B4-BE49-F238E27FC236}">
                <a16:creationId xmlns:a16="http://schemas.microsoft.com/office/drawing/2014/main" id="{49C9EBAB-00AA-437B-AC8F-DBF2583D2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88" y="3776663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5" name="Rectangle 43">
            <a:extLst>
              <a:ext uri="{FF2B5EF4-FFF2-40B4-BE49-F238E27FC236}">
                <a16:creationId xmlns:a16="http://schemas.microsoft.com/office/drawing/2014/main" id="{CD1B57BD-685B-440B-B6CA-77D67F99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4475164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6" name="Rectangle 44">
            <a:extLst>
              <a:ext uri="{FF2B5EF4-FFF2-40B4-BE49-F238E27FC236}">
                <a16:creationId xmlns:a16="http://schemas.microsoft.com/office/drawing/2014/main" id="{CBF7B775-0B98-468E-9E49-EF33AF36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4462464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7" name="Rectangle 45">
            <a:extLst>
              <a:ext uri="{FF2B5EF4-FFF2-40B4-BE49-F238E27FC236}">
                <a16:creationId xmlns:a16="http://schemas.microsoft.com/office/drawing/2014/main" id="{B9157162-77D1-45D5-AFE9-C0BB4393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8" y="3613150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8" name="Rectangle 46">
            <a:extLst>
              <a:ext uri="{FF2B5EF4-FFF2-40B4-BE49-F238E27FC236}">
                <a16:creationId xmlns:a16="http://schemas.microsoft.com/office/drawing/2014/main" id="{8FBCDA05-3EF5-4E2E-B53B-4DA5B9F18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3598864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69" name="Rectangle 47">
            <a:extLst>
              <a:ext uri="{FF2B5EF4-FFF2-40B4-BE49-F238E27FC236}">
                <a16:creationId xmlns:a16="http://schemas.microsoft.com/office/drawing/2014/main" id="{34668E1D-7621-4658-9137-61146923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88" y="4246564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0" name="Rectangle 48">
            <a:extLst>
              <a:ext uri="{FF2B5EF4-FFF2-40B4-BE49-F238E27FC236}">
                <a16:creationId xmlns:a16="http://schemas.microsoft.com/office/drawing/2014/main" id="{506C3700-2A76-45B8-9988-C7E111A76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4233864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1" name="Rectangle 49">
            <a:extLst>
              <a:ext uri="{FF2B5EF4-FFF2-40B4-BE49-F238E27FC236}">
                <a16:creationId xmlns:a16="http://schemas.microsoft.com/office/drawing/2014/main" id="{08916811-14AA-4AE1-92F8-E2087CB68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88" y="3421064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2" name="Rectangle 50">
            <a:extLst>
              <a:ext uri="{FF2B5EF4-FFF2-40B4-BE49-F238E27FC236}">
                <a16:creationId xmlns:a16="http://schemas.microsoft.com/office/drawing/2014/main" id="{65F572E5-E3D4-475A-974A-E32B48740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688" y="3408364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3" name="Rectangle 51">
            <a:extLst>
              <a:ext uri="{FF2B5EF4-FFF2-40B4-BE49-F238E27FC236}">
                <a16:creationId xmlns:a16="http://schemas.microsoft.com/office/drawing/2014/main" id="{1F0D1090-4336-4CD1-9603-4F8315A7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3192464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4" name="Rectangle 52">
            <a:extLst>
              <a:ext uri="{FF2B5EF4-FFF2-40B4-BE49-F238E27FC236}">
                <a16:creationId xmlns:a16="http://schemas.microsoft.com/office/drawing/2014/main" id="{037807CF-1CAB-4580-A69F-743003CB1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3179763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5" name="Rectangle 53">
            <a:extLst>
              <a:ext uri="{FF2B5EF4-FFF2-40B4-BE49-F238E27FC236}">
                <a16:creationId xmlns:a16="http://schemas.microsoft.com/office/drawing/2014/main" id="{EA9BEE1F-7B8F-4AE0-A309-C4D623BC2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3841750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76" name="Rectangle 54">
            <a:extLst>
              <a:ext uri="{FF2B5EF4-FFF2-40B4-BE49-F238E27FC236}">
                <a16:creationId xmlns:a16="http://schemas.microsoft.com/office/drawing/2014/main" id="{4C9359E5-F757-4C6A-A3D3-249D9183E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3827464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327" name="Rectangle 55">
            <a:extLst>
              <a:ext uri="{FF2B5EF4-FFF2-40B4-BE49-F238E27FC236}">
                <a16:creationId xmlns:a16="http://schemas.microsoft.com/office/drawing/2014/main" id="{3E277BF4-A6A5-4870-B909-DFD2D272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1" y="3087689"/>
            <a:ext cx="1202251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      cost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328" name="Rectangle 56">
            <a:extLst>
              <a:ext uri="{FF2B5EF4-FFF2-40B4-BE49-F238E27FC236}">
                <a16:creationId xmlns:a16="http://schemas.microsoft.com/office/drawing/2014/main" id="{BCD14864-EA4D-4DFB-BA24-BE6DC257F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801" y="3316289"/>
            <a:ext cx="1258357" cy="58221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    software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82329" name="Rectangle 57">
            <a:extLst>
              <a:ext uri="{FF2B5EF4-FFF2-40B4-BE49-F238E27FC236}">
                <a16:creationId xmlns:a16="http://schemas.microsoft.com/office/drawing/2014/main" id="{4395ECDE-431E-4692-ABCD-108301389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701" y="5816601"/>
            <a:ext cx="2066925" cy="333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number of modules</a:t>
            </a:r>
          </a:p>
        </p:txBody>
      </p:sp>
      <p:grpSp>
        <p:nvGrpSpPr>
          <p:cNvPr id="30780" name="Group 58">
            <a:extLst>
              <a:ext uri="{FF2B5EF4-FFF2-40B4-BE49-F238E27FC236}">
                <a16:creationId xmlns:a16="http://schemas.microsoft.com/office/drawing/2014/main" id="{13C7D30F-C6DA-4BEF-A799-9A5955BA8B29}"/>
              </a:ext>
            </a:extLst>
          </p:cNvPr>
          <p:cNvGrpSpPr>
            <a:grpSpLocks/>
          </p:cNvGrpSpPr>
          <p:nvPr/>
        </p:nvGrpSpPr>
        <p:grpSpPr bwMode="auto">
          <a:xfrm>
            <a:off x="5018089" y="5667375"/>
            <a:ext cx="4675187" cy="128588"/>
            <a:chOff x="1744" y="2971"/>
            <a:chExt cx="2945" cy="72"/>
          </a:xfrm>
        </p:grpSpPr>
        <p:sp>
          <p:nvSpPr>
            <p:cNvPr id="30789" name="Freeform 59">
              <a:extLst>
                <a:ext uri="{FF2B5EF4-FFF2-40B4-BE49-F238E27FC236}">
                  <a16:creationId xmlns:a16="http://schemas.microsoft.com/office/drawing/2014/main" id="{F6D3C92D-B7B7-40B2-8323-63FFAD3B1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90" name="Line 60">
              <a:extLst>
                <a:ext uri="{FF2B5EF4-FFF2-40B4-BE49-F238E27FC236}">
                  <a16:creationId xmlns:a16="http://schemas.microsoft.com/office/drawing/2014/main" id="{09349305-85F6-4AC8-999C-196475110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30781" name="Group 61">
            <a:extLst>
              <a:ext uri="{FF2B5EF4-FFF2-40B4-BE49-F238E27FC236}">
                <a16:creationId xmlns:a16="http://schemas.microsoft.com/office/drawing/2014/main" id="{E1969FF9-E325-4B81-B2F4-EC5FEF1AB066}"/>
              </a:ext>
            </a:extLst>
          </p:cNvPr>
          <p:cNvGrpSpPr>
            <a:grpSpLocks/>
          </p:cNvGrpSpPr>
          <p:nvPr/>
        </p:nvGrpSpPr>
        <p:grpSpPr bwMode="auto">
          <a:xfrm>
            <a:off x="4941889" y="2593975"/>
            <a:ext cx="128587" cy="3136900"/>
            <a:chOff x="1696" y="1250"/>
            <a:chExt cx="81" cy="1756"/>
          </a:xfrm>
        </p:grpSpPr>
        <p:sp>
          <p:nvSpPr>
            <p:cNvPr id="30787" name="Freeform 62">
              <a:extLst>
                <a:ext uri="{FF2B5EF4-FFF2-40B4-BE49-F238E27FC236}">
                  <a16:creationId xmlns:a16="http://schemas.microsoft.com/office/drawing/2014/main" id="{48D87741-9F35-4649-9D7F-E94ACF1DE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30788" name="Line 63">
              <a:extLst>
                <a:ext uri="{FF2B5EF4-FFF2-40B4-BE49-F238E27FC236}">
                  <a16:creationId xmlns:a16="http://schemas.microsoft.com/office/drawing/2014/main" id="{B71F3252-0DF4-4223-B2DA-530137952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182336" name="Rectangle 64">
            <a:extLst>
              <a:ext uri="{FF2B5EF4-FFF2-40B4-BE49-F238E27FC236}">
                <a16:creationId xmlns:a16="http://schemas.microsoft.com/office/drawing/2014/main" id="{FBFA63BC-437B-42B8-A2EE-18810A0C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9381" y="3830639"/>
            <a:ext cx="1243929" cy="64427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module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integration</a:t>
            </a:r>
          </a:p>
          <a:p>
            <a:pPr algn="ctr" eaLnBrk="0" fontAlgn="base" hangingPunct="0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cost</a:t>
            </a:r>
          </a:p>
        </p:txBody>
      </p:sp>
      <p:sp>
        <p:nvSpPr>
          <p:cNvPr id="182337" name="Rectangle 65">
            <a:extLst>
              <a:ext uri="{FF2B5EF4-FFF2-40B4-BE49-F238E27FC236}">
                <a16:creationId xmlns:a16="http://schemas.microsoft.com/office/drawing/2014/main" id="{73D599E6-A0EE-4751-9F8A-D2EC76FB2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2744788" cy="5778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  <a:ea typeface="ＭＳ Ｐゴシック" panose="020B0600070205080204" pitchFamily="34" charset="-128"/>
              </a:rPr>
              <a:t>module development cost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84" name="Line 66">
            <a:extLst>
              <a:ext uri="{FF2B5EF4-FFF2-40B4-BE49-F238E27FC236}">
                <a16:creationId xmlns:a16="http://schemas.microsoft.com/office/drawing/2014/main" id="{DC275EC5-3F4F-4EB1-9F77-E3D632212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4588" y="3027364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85" name="Line 67">
            <a:extLst>
              <a:ext uri="{FF2B5EF4-FFF2-40B4-BE49-F238E27FC236}">
                <a16:creationId xmlns:a16="http://schemas.microsoft.com/office/drawing/2014/main" id="{D0CB32F3-1EB0-490E-96AA-6BA15D633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3388" y="4360864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0786" name="Arc 68">
            <a:extLst>
              <a:ext uri="{FF2B5EF4-FFF2-40B4-BE49-F238E27FC236}">
                <a16:creationId xmlns:a16="http://schemas.microsoft.com/office/drawing/2014/main" id="{43DD454D-A396-4886-887E-CC13DBF39444}"/>
              </a:ext>
            </a:extLst>
          </p:cNvPr>
          <p:cNvSpPr>
            <a:spLocks/>
          </p:cNvSpPr>
          <p:nvPr/>
        </p:nvSpPr>
        <p:spPr bwMode="auto">
          <a:xfrm>
            <a:off x="5640388" y="5872163"/>
            <a:ext cx="1193800" cy="366712"/>
          </a:xfrm>
          <a:custGeom>
            <a:avLst/>
            <a:gdLst>
              <a:gd name="T0" fmla="*/ 65976518 w 21600"/>
              <a:gd name="T1" fmla="*/ 0 h 21705"/>
              <a:gd name="T2" fmla="*/ 0 w 21600"/>
              <a:gd name="T3" fmla="*/ 6195701 h 21705"/>
              <a:gd name="T4" fmla="*/ 0 w 21600"/>
              <a:gd name="T5" fmla="*/ 29972 h 217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2201</Words>
  <Application>Microsoft Office PowerPoint</Application>
  <PresentationFormat>Widescreen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36 Helvetica ThinItalic</vt:lpstr>
      <vt:lpstr>-apple-system</vt:lpstr>
      <vt:lpstr>Arial</vt:lpstr>
      <vt:lpstr>Cambria</vt:lpstr>
      <vt:lpstr>Helvetica</vt:lpstr>
      <vt:lpstr>Palatino</vt:lpstr>
      <vt:lpstr>Times</vt:lpstr>
      <vt:lpstr>Wingdings</vt:lpstr>
      <vt:lpstr>Bold Stripes</vt:lpstr>
      <vt:lpstr>Fundamental Concepts</vt:lpstr>
      <vt:lpstr>Refinement</vt:lpstr>
      <vt:lpstr>Stepwise Refinement</vt:lpstr>
      <vt:lpstr>Architecture</vt:lpstr>
      <vt:lpstr>Architecture design properties</vt:lpstr>
      <vt:lpstr>Architecture Design developed using ArchiMate tool</vt:lpstr>
      <vt:lpstr>Separation of Concerns</vt:lpstr>
      <vt:lpstr>Modularity</vt:lpstr>
      <vt:lpstr>Modularity: Trade-offs</vt:lpstr>
      <vt:lpstr>Information Hiding</vt:lpstr>
      <vt:lpstr>Why Information Hiding?</vt:lpstr>
      <vt:lpstr>Refactoring</vt:lpstr>
      <vt:lpstr>Functional Independence</vt:lpstr>
      <vt:lpstr>Aspects</vt:lpstr>
      <vt:lpstr>Aspects—An Example</vt:lpstr>
      <vt:lpstr>OO Design Concepts</vt:lpstr>
      <vt:lpstr>OO Design Concepts</vt:lpstr>
      <vt:lpstr>OO Design Concepts</vt:lpstr>
      <vt:lpstr>Design Classes</vt:lpstr>
      <vt:lpstr>Design Model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Concepts</dc:title>
  <dc:creator>Fast</dc:creator>
  <cp:lastModifiedBy>Hajra Ahmed</cp:lastModifiedBy>
  <cp:revision>4</cp:revision>
  <dcterms:created xsi:type="dcterms:W3CDTF">2022-03-17T08:12:04Z</dcterms:created>
  <dcterms:modified xsi:type="dcterms:W3CDTF">2023-03-06T05:48:28Z</dcterms:modified>
</cp:coreProperties>
</file>