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mp" ContentType="image/p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5" r:id="rId2"/>
    <p:sldId id="299" r:id="rId3"/>
    <p:sldId id="337" r:id="rId4"/>
    <p:sldId id="258" r:id="rId5"/>
    <p:sldId id="339" r:id="rId6"/>
    <p:sldId id="259" r:id="rId7"/>
    <p:sldId id="340" r:id="rId8"/>
    <p:sldId id="341" r:id="rId9"/>
    <p:sldId id="288" r:id="rId10"/>
    <p:sldId id="261" r:id="rId11"/>
    <p:sldId id="262" r:id="rId12"/>
    <p:sldId id="263" r:id="rId13"/>
    <p:sldId id="292" r:id="rId14"/>
    <p:sldId id="264" r:id="rId15"/>
    <p:sldId id="265" r:id="rId16"/>
    <p:sldId id="295" r:id="rId17"/>
    <p:sldId id="266" r:id="rId18"/>
    <p:sldId id="267" r:id="rId19"/>
    <p:sldId id="289" r:id="rId20"/>
    <p:sldId id="268" r:id="rId21"/>
    <p:sldId id="269" r:id="rId22"/>
    <p:sldId id="342" r:id="rId23"/>
    <p:sldId id="327" r:id="rId24"/>
    <p:sldId id="300" r:id="rId25"/>
    <p:sldId id="328" r:id="rId26"/>
    <p:sldId id="301" r:id="rId27"/>
    <p:sldId id="302" r:id="rId28"/>
    <p:sldId id="303" r:id="rId29"/>
    <p:sldId id="304" r:id="rId30"/>
    <p:sldId id="270" r:id="rId31"/>
    <p:sldId id="271" r:id="rId32"/>
    <p:sldId id="305" r:id="rId33"/>
    <p:sldId id="272" r:id="rId34"/>
    <p:sldId id="273" r:id="rId35"/>
    <p:sldId id="313" r:id="rId36"/>
    <p:sldId id="306" r:id="rId37"/>
    <p:sldId id="274" r:id="rId38"/>
    <p:sldId id="315" r:id="rId39"/>
    <p:sldId id="276" r:id="rId40"/>
    <p:sldId id="27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70CB717-8B6D-4B43-A7A9-C66A2BA3E41D}">
          <p14:sldIdLst>
            <p14:sldId id="325"/>
            <p14:sldId id="299"/>
            <p14:sldId id="337"/>
            <p14:sldId id="258"/>
            <p14:sldId id="339"/>
            <p14:sldId id="259"/>
            <p14:sldId id="340"/>
            <p14:sldId id="341"/>
            <p14:sldId id="288"/>
            <p14:sldId id="261"/>
            <p14:sldId id="262"/>
            <p14:sldId id="263"/>
            <p14:sldId id="292"/>
            <p14:sldId id="264"/>
            <p14:sldId id="265"/>
            <p14:sldId id="295"/>
            <p14:sldId id="266"/>
            <p14:sldId id="267"/>
            <p14:sldId id="289"/>
            <p14:sldId id="268"/>
            <p14:sldId id="269"/>
            <p14:sldId id="342"/>
          </p14:sldIdLst>
        </p14:section>
        <p14:section name="Default Section" id="{6E5AD95D-306D-4815-952A-3F00D06BCC8F}">
          <p14:sldIdLst>
            <p14:sldId id="327"/>
            <p14:sldId id="300"/>
            <p14:sldId id="328"/>
            <p14:sldId id="301"/>
            <p14:sldId id="302"/>
            <p14:sldId id="303"/>
            <p14:sldId id="304"/>
            <p14:sldId id="270"/>
            <p14:sldId id="271"/>
            <p14:sldId id="305"/>
            <p14:sldId id="272"/>
            <p14:sldId id="273"/>
            <p14:sldId id="313"/>
            <p14:sldId id="306"/>
            <p14:sldId id="274"/>
            <p14:sldId id="315"/>
            <p14:sldId id="276"/>
            <p14:sldId id="275"/>
          </p14:sldIdLst>
        </p14:section>
        <p14:section name="Untitled Section" id="{F5D2DB00-87FF-4496-B154-82B26850556C}">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5F2340-B9DB-4191-BCAC-F395FB393867}"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0A269EE3-D656-4C4A-AD74-BC6BAADEF62A}">
      <dgm:prSet/>
      <dgm:spPr/>
      <dgm:t>
        <a:bodyPr/>
        <a:lstStyle/>
        <a:p>
          <a:r>
            <a:rPr lang="en-US" dirty="0"/>
            <a:t>A lexical analyzer</a:t>
          </a:r>
        </a:p>
      </dgm:t>
    </dgm:pt>
    <dgm:pt modelId="{34879CA2-1762-4801-961E-89AE02CAF549}" type="parTrans" cxnId="{2E23715E-A72F-47E4-B40E-5E27D4E44E97}">
      <dgm:prSet/>
      <dgm:spPr/>
      <dgm:t>
        <a:bodyPr/>
        <a:lstStyle/>
        <a:p>
          <a:endParaRPr lang="en-US"/>
        </a:p>
      </dgm:t>
    </dgm:pt>
    <dgm:pt modelId="{5E393C42-87BC-4467-80C3-C36D6198EBC3}" type="sibTrans" cxnId="{2E23715E-A72F-47E4-B40E-5E27D4E44E97}">
      <dgm:prSet/>
      <dgm:spPr/>
      <dgm:t>
        <a:bodyPr/>
        <a:lstStyle/>
        <a:p>
          <a:endParaRPr lang="en-US"/>
        </a:p>
      </dgm:t>
    </dgm:pt>
    <dgm:pt modelId="{79A2BBBD-CA82-4588-B169-C72E1C42EF8D}">
      <dgm:prSet/>
      <dgm:spPr/>
      <dgm:t>
        <a:bodyPr/>
        <a:lstStyle/>
        <a:p>
          <a:r>
            <a:rPr lang="en-US" dirty="0"/>
            <a:t>A symbol table</a:t>
          </a:r>
        </a:p>
      </dgm:t>
    </dgm:pt>
    <dgm:pt modelId="{0505C48E-14F6-49F8-BC9A-E5A14D686CEA}" type="parTrans" cxnId="{FEFFE151-1E01-4DC8-A42A-A239FEFCD568}">
      <dgm:prSet/>
      <dgm:spPr/>
      <dgm:t>
        <a:bodyPr/>
        <a:lstStyle/>
        <a:p>
          <a:endParaRPr lang="en-US"/>
        </a:p>
      </dgm:t>
    </dgm:pt>
    <dgm:pt modelId="{3B75EF78-6A4B-478B-9773-A13F89EEB402}" type="sibTrans" cxnId="{FEFFE151-1E01-4DC8-A42A-A239FEFCD568}">
      <dgm:prSet/>
      <dgm:spPr/>
      <dgm:t>
        <a:bodyPr/>
        <a:lstStyle/>
        <a:p>
          <a:endParaRPr lang="en-US"/>
        </a:p>
      </dgm:t>
    </dgm:pt>
    <dgm:pt modelId="{93D7ACDF-6770-41E6-B3D2-4B80B6CAB783}">
      <dgm:prSet/>
      <dgm:spPr/>
      <dgm:t>
        <a:bodyPr/>
        <a:lstStyle/>
        <a:p>
          <a:r>
            <a:rPr lang="en-US" dirty="0"/>
            <a:t>A syntax analyzer</a:t>
          </a:r>
        </a:p>
      </dgm:t>
    </dgm:pt>
    <dgm:pt modelId="{EA8E3AAF-CD50-4667-B086-979509EED5F2}" type="parTrans" cxnId="{DF59F40C-6A34-4596-85B1-B3770291E845}">
      <dgm:prSet/>
      <dgm:spPr/>
      <dgm:t>
        <a:bodyPr/>
        <a:lstStyle/>
        <a:p>
          <a:endParaRPr lang="en-US"/>
        </a:p>
      </dgm:t>
    </dgm:pt>
    <dgm:pt modelId="{B4270777-D9CF-41AF-A1A4-7B43C320F74F}" type="sibTrans" cxnId="{DF59F40C-6A34-4596-85B1-B3770291E845}">
      <dgm:prSet/>
      <dgm:spPr/>
      <dgm:t>
        <a:bodyPr/>
        <a:lstStyle/>
        <a:p>
          <a:endParaRPr lang="en-US"/>
        </a:p>
      </dgm:t>
    </dgm:pt>
    <dgm:pt modelId="{A768713D-DA4A-453C-8A0F-2C823FA74D76}">
      <dgm:prSet/>
      <dgm:spPr/>
      <dgm:t>
        <a:bodyPr/>
        <a:lstStyle/>
        <a:p>
          <a:r>
            <a:rPr lang="en-US" dirty="0"/>
            <a:t>A syntax tree</a:t>
          </a:r>
        </a:p>
      </dgm:t>
    </dgm:pt>
    <dgm:pt modelId="{BBB2AAF7-DEBD-4F69-A373-1A1A9E660EB1}" type="parTrans" cxnId="{6221043A-55DD-47C9-A98D-4E5CABEEF5CA}">
      <dgm:prSet/>
      <dgm:spPr/>
      <dgm:t>
        <a:bodyPr/>
        <a:lstStyle/>
        <a:p>
          <a:endParaRPr lang="en-US"/>
        </a:p>
      </dgm:t>
    </dgm:pt>
    <dgm:pt modelId="{E9682A2C-1CE5-4738-83EE-21C207FF8E29}" type="sibTrans" cxnId="{6221043A-55DD-47C9-A98D-4E5CABEEF5CA}">
      <dgm:prSet/>
      <dgm:spPr/>
      <dgm:t>
        <a:bodyPr/>
        <a:lstStyle/>
        <a:p>
          <a:endParaRPr lang="en-US"/>
        </a:p>
      </dgm:t>
    </dgm:pt>
    <dgm:pt modelId="{124F7591-03A3-4838-AB40-B50A98204116}">
      <dgm:prSet/>
      <dgm:spPr/>
      <dgm:t>
        <a:bodyPr/>
        <a:lstStyle/>
        <a:p>
          <a:r>
            <a:rPr lang="en-US" b="0" i="0" dirty="0"/>
            <a:t>converts the High level input program into a sequence of Tokens.</a:t>
          </a:r>
          <a:r>
            <a:rPr lang="en-US" dirty="0"/>
            <a:t>.</a:t>
          </a:r>
        </a:p>
      </dgm:t>
    </dgm:pt>
    <dgm:pt modelId="{C8D749C9-7A7C-4965-93FF-C0CA392A7941}" type="parTrans" cxnId="{7ECC3789-9B45-40A4-9754-35336AFA903E}">
      <dgm:prSet/>
      <dgm:spPr/>
      <dgm:t>
        <a:bodyPr/>
        <a:lstStyle/>
        <a:p>
          <a:endParaRPr lang="en-US"/>
        </a:p>
      </dgm:t>
    </dgm:pt>
    <dgm:pt modelId="{3498DE8E-7ED0-4B80-A79D-6D90A1E832F8}" type="sibTrans" cxnId="{7ECC3789-9B45-40A4-9754-35336AFA903E}">
      <dgm:prSet/>
      <dgm:spPr/>
      <dgm:t>
        <a:bodyPr/>
        <a:lstStyle/>
        <a:p>
          <a:endParaRPr lang="en-US"/>
        </a:p>
      </dgm:t>
    </dgm:pt>
    <dgm:pt modelId="{F2311046-5954-44BA-B51D-9572DBA92322}">
      <dgm:prSet/>
      <dgm:spPr/>
      <dgm:t>
        <a:bodyPr/>
        <a:lstStyle/>
        <a:p>
          <a:r>
            <a:rPr lang="en-US" dirty="0"/>
            <a:t> which </a:t>
          </a:r>
          <a:r>
            <a:rPr lang="en-US" b="1" dirty="0"/>
            <a:t>holds information about the names of entities (variables, class names, object names, etc.)</a:t>
          </a:r>
          <a:r>
            <a:rPr lang="en-US" dirty="0"/>
            <a:t> used in the text that is being translated.</a:t>
          </a:r>
        </a:p>
      </dgm:t>
    </dgm:pt>
    <dgm:pt modelId="{0D6BAA8A-A951-4320-A250-AB77494798A4}" type="parTrans" cxnId="{3C166865-70B4-4A5C-A8CE-8B9347C9230A}">
      <dgm:prSet/>
      <dgm:spPr/>
      <dgm:t>
        <a:bodyPr/>
        <a:lstStyle/>
        <a:p>
          <a:endParaRPr lang="en-US"/>
        </a:p>
      </dgm:t>
    </dgm:pt>
    <dgm:pt modelId="{A7223915-84A3-4B95-9077-F070B587716E}" type="sibTrans" cxnId="{3C166865-70B4-4A5C-A8CE-8B9347C9230A}">
      <dgm:prSet/>
      <dgm:spPr/>
      <dgm:t>
        <a:bodyPr/>
        <a:lstStyle/>
        <a:p>
          <a:endParaRPr lang="en-US"/>
        </a:p>
      </dgm:t>
    </dgm:pt>
    <dgm:pt modelId="{CAD6878F-5861-4A95-BB0B-C48A83D82771}">
      <dgm:prSet/>
      <dgm:spPr/>
      <dgm:t>
        <a:bodyPr/>
        <a:lstStyle/>
        <a:p>
          <a:r>
            <a:rPr lang="en-US" dirty="0"/>
            <a:t> check syntax if its correct</a:t>
          </a:r>
        </a:p>
      </dgm:t>
    </dgm:pt>
    <dgm:pt modelId="{15935C5B-AB53-4B6D-A49A-919A45FC31D0}" type="parTrans" cxnId="{86916AEA-872D-4DA2-A1D8-BDFE4D28ECCE}">
      <dgm:prSet/>
      <dgm:spPr/>
      <dgm:t>
        <a:bodyPr/>
        <a:lstStyle/>
        <a:p>
          <a:endParaRPr lang="en-US"/>
        </a:p>
      </dgm:t>
    </dgm:pt>
    <dgm:pt modelId="{3F76F53C-5DBD-493E-BBA5-4151659FEF19}" type="sibTrans" cxnId="{86916AEA-872D-4DA2-A1D8-BDFE4D28ECCE}">
      <dgm:prSet/>
      <dgm:spPr/>
      <dgm:t>
        <a:bodyPr/>
        <a:lstStyle/>
        <a:p>
          <a:endParaRPr lang="en-US"/>
        </a:p>
      </dgm:t>
    </dgm:pt>
    <dgm:pt modelId="{27CA49D3-5BDB-46A6-B23D-EFB7754332B6}">
      <dgm:prSet/>
      <dgm:spPr/>
      <dgm:t>
        <a:bodyPr/>
        <a:lstStyle/>
        <a:p>
          <a:r>
            <a:rPr lang="en-US" dirty="0"/>
            <a:t>an internal structure to represent compiling program.</a:t>
          </a:r>
        </a:p>
      </dgm:t>
    </dgm:pt>
    <dgm:pt modelId="{BBBC52E9-25CF-43A0-9763-079E4901E6F7}" type="parTrans" cxnId="{ACADE5E3-0375-4A06-AB13-762BA71B5E41}">
      <dgm:prSet/>
      <dgm:spPr/>
      <dgm:t>
        <a:bodyPr/>
        <a:lstStyle/>
        <a:p>
          <a:endParaRPr lang="en-US"/>
        </a:p>
      </dgm:t>
    </dgm:pt>
    <dgm:pt modelId="{54DC4BA1-4D61-41EA-8211-2C1F0E94DC1E}" type="sibTrans" cxnId="{ACADE5E3-0375-4A06-AB13-762BA71B5E41}">
      <dgm:prSet/>
      <dgm:spPr/>
      <dgm:t>
        <a:bodyPr/>
        <a:lstStyle/>
        <a:p>
          <a:endParaRPr lang="en-US"/>
        </a:p>
      </dgm:t>
    </dgm:pt>
    <dgm:pt modelId="{7D54DFF8-FC87-4E83-A950-920A1C67C25C}">
      <dgm:prSet/>
      <dgm:spPr/>
      <dgm:t>
        <a:bodyPr/>
        <a:lstStyle/>
        <a:p>
          <a:r>
            <a:rPr lang="en-US" dirty="0"/>
            <a:t>A semantic analyzer</a:t>
          </a:r>
        </a:p>
      </dgm:t>
    </dgm:pt>
    <dgm:pt modelId="{47B7E31D-840C-4B92-87D5-9E54AE8A9FFD}" type="parTrans" cxnId="{B2A1C00E-48B2-4FF3-82E2-9067E471075A}">
      <dgm:prSet/>
      <dgm:spPr/>
      <dgm:t>
        <a:bodyPr/>
        <a:lstStyle/>
        <a:p>
          <a:endParaRPr lang="en-US"/>
        </a:p>
      </dgm:t>
    </dgm:pt>
    <dgm:pt modelId="{B490FB34-B413-4678-86BF-7BFBDDBD462D}" type="sibTrans" cxnId="{B2A1C00E-48B2-4FF3-82E2-9067E471075A}">
      <dgm:prSet/>
      <dgm:spPr/>
      <dgm:t>
        <a:bodyPr/>
        <a:lstStyle/>
        <a:p>
          <a:endParaRPr lang="en-US"/>
        </a:p>
      </dgm:t>
    </dgm:pt>
    <dgm:pt modelId="{2A585BBF-FEA2-4D8A-9C0F-8AAF4D3D2045}">
      <dgm:prSet/>
      <dgm:spPr/>
      <dgm:t>
        <a:bodyPr/>
        <a:lstStyle/>
        <a:p>
          <a:r>
            <a:rPr lang="en-US" dirty="0"/>
            <a:t>A code generator</a:t>
          </a:r>
          <a:endParaRPr lang="en-GB" dirty="0"/>
        </a:p>
      </dgm:t>
    </dgm:pt>
    <dgm:pt modelId="{21C6938E-F091-4D47-9350-E78BFE7FA1F4}" type="parTrans" cxnId="{E2A76EF4-CFF0-44F3-8CEE-405292F76445}">
      <dgm:prSet/>
      <dgm:spPr/>
      <dgm:t>
        <a:bodyPr/>
        <a:lstStyle/>
        <a:p>
          <a:endParaRPr lang="en-US"/>
        </a:p>
      </dgm:t>
    </dgm:pt>
    <dgm:pt modelId="{5904255C-453B-4C5F-B083-D4C60336AA36}" type="sibTrans" cxnId="{E2A76EF4-CFF0-44F3-8CEE-405292F76445}">
      <dgm:prSet/>
      <dgm:spPr/>
      <dgm:t>
        <a:bodyPr/>
        <a:lstStyle/>
        <a:p>
          <a:endParaRPr lang="en-US"/>
        </a:p>
      </dgm:t>
    </dgm:pt>
    <dgm:pt modelId="{901603C9-F948-4798-9F19-48EB49210645}">
      <dgm:prSet/>
      <dgm:spPr/>
      <dgm:t>
        <a:bodyPr/>
        <a:lstStyle/>
        <a:p>
          <a:r>
            <a:rPr lang="en-US" dirty="0"/>
            <a:t>use info from the </a:t>
          </a:r>
          <a:r>
            <a:rPr lang="en-US" b="1" dirty="0"/>
            <a:t>syntax tree </a:t>
          </a:r>
          <a:r>
            <a:rPr lang="en-US" dirty="0"/>
            <a:t>and the </a:t>
          </a:r>
          <a:r>
            <a:rPr lang="en-US" b="1" dirty="0"/>
            <a:t>symbol table</a:t>
          </a:r>
        </a:p>
      </dgm:t>
    </dgm:pt>
    <dgm:pt modelId="{5DEFC20D-5B10-4E32-97B9-540B7E1295F6}" type="parTrans" cxnId="{67A04953-3266-48A8-8B13-F3E534EDAFAC}">
      <dgm:prSet/>
      <dgm:spPr/>
      <dgm:t>
        <a:bodyPr/>
        <a:lstStyle/>
        <a:p>
          <a:endParaRPr lang="en-US"/>
        </a:p>
      </dgm:t>
    </dgm:pt>
    <dgm:pt modelId="{740261D3-BFAD-40FA-8835-D9BFDCF53237}" type="sibTrans" cxnId="{67A04953-3266-48A8-8B13-F3E534EDAFAC}">
      <dgm:prSet/>
      <dgm:spPr/>
      <dgm:t>
        <a:bodyPr/>
        <a:lstStyle/>
        <a:p>
          <a:endParaRPr lang="en-US"/>
        </a:p>
      </dgm:t>
    </dgm:pt>
    <dgm:pt modelId="{0D9113D6-B2C6-440B-A3AA-5A0123A409B5}">
      <dgm:prSet/>
      <dgm:spPr/>
      <dgm:t>
        <a:bodyPr/>
        <a:lstStyle/>
        <a:p>
          <a:r>
            <a:rPr lang="en-US" dirty="0"/>
            <a:t> traverse the syntax tree</a:t>
          </a:r>
          <a:endParaRPr lang="en-GB" dirty="0"/>
        </a:p>
      </dgm:t>
    </dgm:pt>
    <dgm:pt modelId="{9DD8A009-9D24-4C13-A8A1-B442D18B2D15}" type="parTrans" cxnId="{F52F1645-0238-4648-B36F-734BF2171385}">
      <dgm:prSet/>
      <dgm:spPr/>
      <dgm:t>
        <a:bodyPr/>
        <a:lstStyle/>
        <a:p>
          <a:endParaRPr lang="en-US"/>
        </a:p>
      </dgm:t>
    </dgm:pt>
    <dgm:pt modelId="{0D122D87-4DEC-4F8D-9585-C43968384AF5}" type="sibTrans" cxnId="{F52F1645-0238-4648-B36F-734BF2171385}">
      <dgm:prSet/>
      <dgm:spPr/>
      <dgm:t>
        <a:bodyPr/>
        <a:lstStyle/>
        <a:p>
          <a:endParaRPr lang="en-US"/>
        </a:p>
      </dgm:t>
    </dgm:pt>
    <dgm:pt modelId="{8365FE05-6E1C-41AD-8AB9-CD7576066D3B}">
      <dgm:prSet/>
      <dgm:spPr/>
      <dgm:t>
        <a:bodyPr/>
        <a:lstStyle/>
        <a:p>
          <a:r>
            <a:rPr lang="en-US"/>
            <a:t> </a:t>
          </a:r>
          <a:r>
            <a:rPr lang="en-US" dirty="0"/>
            <a:t>generates abstract machine code.</a:t>
          </a:r>
          <a:endParaRPr lang="en-GB" dirty="0"/>
        </a:p>
      </dgm:t>
    </dgm:pt>
    <dgm:pt modelId="{AD3BABC2-29C0-47BF-B6C3-9EC84E5BDFF8}" type="parTrans" cxnId="{D9A972BF-19EF-435C-B573-425BD333832A}">
      <dgm:prSet/>
      <dgm:spPr/>
      <dgm:t>
        <a:bodyPr/>
        <a:lstStyle/>
        <a:p>
          <a:endParaRPr lang="en-US"/>
        </a:p>
      </dgm:t>
    </dgm:pt>
    <dgm:pt modelId="{3EF2D8F5-7385-446E-BD49-53F37CA3EE0D}" type="sibTrans" cxnId="{D9A972BF-19EF-435C-B573-425BD333832A}">
      <dgm:prSet/>
      <dgm:spPr/>
      <dgm:t>
        <a:bodyPr/>
        <a:lstStyle/>
        <a:p>
          <a:endParaRPr lang="en-US"/>
        </a:p>
      </dgm:t>
    </dgm:pt>
    <dgm:pt modelId="{C25F95FA-12E1-4D18-8B0F-E0F410C09656}">
      <dgm:prSet/>
      <dgm:spPr/>
      <dgm:t>
        <a:bodyPr/>
        <a:lstStyle/>
        <a:p>
          <a:r>
            <a:rPr lang="en-US" dirty="0"/>
            <a:t>to </a:t>
          </a:r>
          <a:r>
            <a:rPr lang="en-US" b="1" dirty="0"/>
            <a:t>validate the semantic correctness</a:t>
          </a:r>
          <a:r>
            <a:rPr lang="en-US" dirty="0"/>
            <a:t> of input text.</a:t>
          </a:r>
          <a:r>
            <a:rPr lang="en-GB" dirty="0"/>
            <a:t> </a:t>
          </a:r>
          <a:endParaRPr lang="en-US" dirty="0"/>
        </a:p>
      </dgm:t>
    </dgm:pt>
    <dgm:pt modelId="{292928BF-7B0C-4399-994C-4A7CAA06D6C7}" type="parTrans" cxnId="{8A51A7F9-1F97-4B77-8C4D-86D79F294534}">
      <dgm:prSet/>
      <dgm:spPr/>
      <dgm:t>
        <a:bodyPr/>
        <a:lstStyle/>
        <a:p>
          <a:endParaRPr lang="en-US"/>
        </a:p>
      </dgm:t>
    </dgm:pt>
    <dgm:pt modelId="{908279C6-B9E9-4786-A302-BA3E2189DF08}" type="sibTrans" cxnId="{8A51A7F9-1F97-4B77-8C4D-86D79F294534}">
      <dgm:prSet/>
      <dgm:spPr/>
      <dgm:t>
        <a:bodyPr/>
        <a:lstStyle/>
        <a:p>
          <a:endParaRPr lang="en-US"/>
        </a:p>
      </dgm:t>
    </dgm:pt>
    <dgm:pt modelId="{994180ED-78C5-41C6-8883-D880FCE336CD}" type="pres">
      <dgm:prSet presAssocID="{215F2340-B9DB-4191-BCAC-F395FB393867}" presName="Name0" presStyleCnt="0">
        <dgm:presLayoutVars>
          <dgm:dir/>
          <dgm:animLvl val="lvl"/>
          <dgm:resizeHandles val="exact"/>
        </dgm:presLayoutVars>
      </dgm:prSet>
      <dgm:spPr/>
    </dgm:pt>
    <dgm:pt modelId="{118CD106-3DD5-48C3-BA1E-C242F637C008}" type="pres">
      <dgm:prSet presAssocID="{0A269EE3-D656-4C4A-AD74-BC6BAADEF62A}" presName="linNode" presStyleCnt="0"/>
      <dgm:spPr/>
    </dgm:pt>
    <dgm:pt modelId="{90C97CD8-13E3-45AC-91F2-C1529E0B1879}" type="pres">
      <dgm:prSet presAssocID="{0A269EE3-D656-4C4A-AD74-BC6BAADEF62A}" presName="parentText" presStyleLbl="node1" presStyleIdx="0" presStyleCnt="6">
        <dgm:presLayoutVars>
          <dgm:chMax val="1"/>
          <dgm:bulletEnabled val="1"/>
        </dgm:presLayoutVars>
      </dgm:prSet>
      <dgm:spPr/>
    </dgm:pt>
    <dgm:pt modelId="{482150BD-8629-4909-A7B5-6FE32DE511B7}" type="pres">
      <dgm:prSet presAssocID="{0A269EE3-D656-4C4A-AD74-BC6BAADEF62A}" presName="descendantText" presStyleLbl="alignAccFollowNode1" presStyleIdx="0" presStyleCnt="6">
        <dgm:presLayoutVars>
          <dgm:bulletEnabled val="1"/>
        </dgm:presLayoutVars>
      </dgm:prSet>
      <dgm:spPr/>
    </dgm:pt>
    <dgm:pt modelId="{53F71481-4C9E-4013-8B17-2376680B6E2E}" type="pres">
      <dgm:prSet presAssocID="{5E393C42-87BC-4467-80C3-C36D6198EBC3}" presName="sp" presStyleCnt="0"/>
      <dgm:spPr/>
    </dgm:pt>
    <dgm:pt modelId="{64094768-040D-4EAB-833D-2958EDF8BCD3}" type="pres">
      <dgm:prSet presAssocID="{79A2BBBD-CA82-4588-B169-C72E1C42EF8D}" presName="linNode" presStyleCnt="0"/>
      <dgm:spPr/>
    </dgm:pt>
    <dgm:pt modelId="{4240D476-C73E-445C-9FB4-EBEFB3D1540D}" type="pres">
      <dgm:prSet presAssocID="{79A2BBBD-CA82-4588-B169-C72E1C42EF8D}" presName="parentText" presStyleLbl="node1" presStyleIdx="1" presStyleCnt="6">
        <dgm:presLayoutVars>
          <dgm:chMax val="1"/>
          <dgm:bulletEnabled val="1"/>
        </dgm:presLayoutVars>
      </dgm:prSet>
      <dgm:spPr/>
    </dgm:pt>
    <dgm:pt modelId="{8C372777-F69F-4CE6-ACA8-DE0817BE59FE}" type="pres">
      <dgm:prSet presAssocID="{79A2BBBD-CA82-4588-B169-C72E1C42EF8D}" presName="descendantText" presStyleLbl="alignAccFollowNode1" presStyleIdx="1" presStyleCnt="6">
        <dgm:presLayoutVars>
          <dgm:bulletEnabled val="1"/>
        </dgm:presLayoutVars>
      </dgm:prSet>
      <dgm:spPr/>
    </dgm:pt>
    <dgm:pt modelId="{3A387BFC-C627-448C-A254-49D081E9C4B8}" type="pres">
      <dgm:prSet presAssocID="{3B75EF78-6A4B-478B-9773-A13F89EEB402}" presName="sp" presStyleCnt="0"/>
      <dgm:spPr/>
    </dgm:pt>
    <dgm:pt modelId="{C7E4F781-4190-447F-9F9A-16AF06FBE4A2}" type="pres">
      <dgm:prSet presAssocID="{93D7ACDF-6770-41E6-B3D2-4B80B6CAB783}" presName="linNode" presStyleCnt="0"/>
      <dgm:spPr/>
    </dgm:pt>
    <dgm:pt modelId="{20E91A9E-85E9-4B84-80D8-816DEBAA0C93}" type="pres">
      <dgm:prSet presAssocID="{93D7ACDF-6770-41E6-B3D2-4B80B6CAB783}" presName="parentText" presStyleLbl="node1" presStyleIdx="2" presStyleCnt="6">
        <dgm:presLayoutVars>
          <dgm:chMax val="1"/>
          <dgm:bulletEnabled val="1"/>
        </dgm:presLayoutVars>
      </dgm:prSet>
      <dgm:spPr/>
    </dgm:pt>
    <dgm:pt modelId="{FDBA0428-258F-4944-A3D6-3AE3EB6498E7}" type="pres">
      <dgm:prSet presAssocID="{93D7ACDF-6770-41E6-B3D2-4B80B6CAB783}" presName="descendantText" presStyleLbl="alignAccFollowNode1" presStyleIdx="2" presStyleCnt="6">
        <dgm:presLayoutVars>
          <dgm:bulletEnabled val="1"/>
        </dgm:presLayoutVars>
      </dgm:prSet>
      <dgm:spPr/>
    </dgm:pt>
    <dgm:pt modelId="{5CDD743B-9241-41EB-BF4F-4651C84D7B3E}" type="pres">
      <dgm:prSet presAssocID="{B4270777-D9CF-41AF-A1A4-7B43C320F74F}" presName="sp" presStyleCnt="0"/>
      <dgm:spPr/>
    </dgm:pt>
    <dgm:pt modelId="{BE2B0D2D-3A00-4825-9DCB-A9E78545E342}" type="pres">
      <dgm:prSet presAssocID="{A768713D-DA4A-453C-8A0F-2C823FA74D76}" presName="linNode" presStyleCnt="0"/>
      <dgm:spPr/>
    </dgm:pt>
    <dgm:pt modelId="{265D8897-C0F5-49B2-8EEF-E4F83AC878ED}" type="pres">
      <dgm:prSet presAssocID="{A768713D-DA4A-453C-8A0F-2C823FA74D76}" presName="parentText" presStyleLbl="node1" presStyleIdx="3" presStyleCnt="6">
        <dgm:presLayoutVars>
          <dgm:chMax val="1"/>
          <dgm:bulletEnabled val="1"/>
        </dgm:presLayoutVars>
      </dgm:prSet>
      <dgm:spPr/>
    </dgm:pt>
    <dgm:pt modelId="{E23E8B36-068B-40B1-9C04-B9E251FA16AD}" type="pres">
      <dgm:prSet presAssocID="{A768713D-DA4A-453C-8A0F-2C823FA74D76}" presName="descendantText" presStyleLbl="alignAccFollowNode1" presStyleIdx="3" presStyleCnt="6">
        <dgm:presLayoutVars>
          <dgm:bulletEnabled val="1"/>
        </dgm:presLayoutVars>
      </dgm:prSet>
      <dgm:spPr/>
    </dgm:pt>
    <dgm:pt modelId="{E40B5775-FB12-448A-B2E5-F2F01F6B570F}" type="pres">
      <dgm:prSet presAssocID="{E9682A2C-1CE5-4738-83EE-21C207FF8E29}" presName="sp" presStyleCnt="0"/>
      <dgm:spPr/>
    </dgm:pt>
    <dgm:pt modelId="{B4DD0770-E705-441B-A6E2-1A1C314B1832}" type="pres">
      <dgm:prSet presAssocID="{7D54DFF8-FC87-4E83-A950-920A1C67C25C}" presName="linNode" presStyleCnt="0"/>
      <dgm:spPr/>
    </dgm:pt>
    <dgm:pt modelId="{B7592097-3889-4EE7-9FF2-FB2984524965}" type="pres">
      <dgm:prSet presAssocID="{7D54DFF8-FC87-4E83-A950-920A1C67C25C}" presName="parentText" presStyleLbl="node1" presStyleIdx="4" presStyleCnt="6">
        <dgm:presLayoutVars>
          <dgm:chMax val="1"/>
          <dgm:bulletEnabled val="1"/>
        </dgm:presLayoutVars>
      </dgm:prSet>
      <dgm:spPr/>
    </dgm:pt>
    <dgm:pt modelId="{EAE0F5F3-4EFA-4BBC-97CC-C99A5BD3345A}" type="pres">
      <dgm:prSet presAssocID="{7D54DFF8-FC87-4E83-A950-920A1C67C25C}" presName="descendantText" presStyleLbl="alignAccFollowNode1" presStyleIdx="4" presStyleCnt="6">
        <dgm:presLayoutVars>
          <dgm:bulletEnabled val="1"/>
        </dgm:presLayoutVars>
      </dgm:prSet>
      <dgm:spPr/>
    </dgm:pt>
    <dgm:pt modelId="{F89084CC-6140-4483-868B-C9732B4E7623}" type="pres">
      <dgm:prSet presAssocID="{B490FB34-B413-4678-86BF-7BFBDDBD462D}" presName="sp" presStyleCnt="0"/>
      <dgm:spPr/>
    </dgm:pt>
    <dgm:pt modelId="{298D6844-A80D-4A1F-8A58-9F32EEB7EDAA}" type="pres">
      <dgm:prSet presAssocID="{2A585BBF-FEA2-4D8A-9C0F-8AAF4D3D2045}" presName="linNode" presStyleCnt="0"/>
      <dgm:spPr/>
    </dgm:pt>
    <dgm:pt modelId="{C43DDF60-7518-4CB4-B523-BDB193BDBF12}" type="pres">
      <dgm:prSet presAssocID="{2A585BBF-FEA2-4D8A-9C0F-8AAF4D3D2045}" presName="parentText" presStyleLbl="node1" presStyleIdx="5" presStyleCnt="6">
        <dgm:presLayoutVars>
          <dgm:chMax val="1"/>
          <dgm:bulletEnabled val="1"/>
        </dgm:presLayoutVars>
      </dgm:prSet>
      <dgm:spPr/>
    </dgm:pt>
    <dgm:pt modelId="{C0D2B398-CFAC-4140-A7AD-4569D0539E0B}" type="pres">
      <dgm:prSet presAssocID="{2A585BBF-FEA2-4D8A-9C0F-8AAF4D3D2045}" presName="descendantText" presStyleLbl="alignAccFollowNode1" presStyleIdx="5" presStyleCnt="6">
        <dgm:presLayoutVars>
          <dgm:bulletEnabled val="1"/>
        </dgm:presLayoutVars>
      </dgm:prSet>
      <dgm:spPr/>
    </dgm:pt>
  </dgm:ptLst>
  <dgm:cxnLst>
    <dgm:cxn modelId="{DF59F40C-6A34-4596-85B1-B3770291E845}" srcId="{215F2340-B9DB-4191-BCAC-F395FB393867}" destId="{93D7ACDF-6770-41E6-B3D2-4B80B6CAB783}" srcOrd="2" destOrd="0" parTransId="{EA8E3AAF-CD50-4667-B086-979509EED5F2}" sibTransId="{B4270777-D9CF-41AF-A1A4-7B43C320F74F}"/>
    <dgm:cxn modelId="{B2A1C00E-48B2-4FF3-82E2-9067E471075A}" srcId="{215F2340-B9DB-4191-BCAC-F395FB393867}" destId="{7D54DFF8-FC87-4E83-A950-920A1C67C25C}" srcOrd="4" destOrd="0" parTransId="{47B7E31D-840C-4B92-87D5-9E54AE8A9FFD}" sibTransId="{B490FB34-B413-4678-86BF-7BFBDDBD462D}"/>
    <dgm:cxn modelId="{F166C429-20DD-4C66-9589-80CCD45BB4C3}" type="presOf" srcId="{CAD6878F-5861-4A95-BB0B-C48A83D82771}" destId="{FDBA0428-258F-4944-A3D6-3AE3EB6498E7}" srcOrd="0" destOrd="0" presId="urn:microsoft.com/office/officeart/2005/8/layout/vList5"/>
    <dgm:cxn modelId="{CC933632-7AE4-4BD3-8AC9-224FF2082057}" type="presOf" srcId="{215F2340-B9DB-4191-BCAC-F395FB393867}" destId="{994180ED-78C5-41C6-8883-D880FCE336CD}" srcOrd="0" destOrd="0" presId="urn:microsoft.com/office/officeart/2005/8/layout/vList5"/>
    <dgm:cxn modelId="{6221043A-55DD-47C9-A98D-4E5CABEEF5CA}" srcId="{215F2340-B9DB-4191-BCAC-F395FB393867}" destId="{A768713D-DA4A-453C-8A0F-2C823FA74D76}" srcOrd="3" destOrd="0" parTransId="{BBB2AAF7-DEBD-4F69-A373-1A1A9E660EB1}" sibTransId="{E9682A2C-1CE5-4738-83EE-21C207FF8E29}"/>
    <dgm:cxn modelId="{2E23715E-A72F-47E4-B40E-5E27D4E44E97}" srcId="{215F2340-B9DB-4191-BCAC-F395FB393867}" destId="{0A269EE3-D656-4C4A-AD74-BC6BAADEF62A}" srcOrd="0" destOrd="0" parTransId="{34879CA2-1762-4801-961E-89AE02CAF549}" sibTransId="{5E393C42-87BC-4467-80C3-C36D6198EBC3}"/>
    <dgm:cxn modelId="{F52F1645-0238-4648-B36F-734BF2171385}" srcId="{2A585BBF-FEA2-4D8A-9C0F-8AAF4D3D2045}" destId="{0D9113D6-B2C6-440B-A3AA-5A0123A409B5}" srcOrd="0" destOrd="0" parTransId="{9DD8A009-9D24-4C13-A8A1-B442D18B2D15}" sibTransId="{0D122D87-4DEC-4F8D-9585-C43968384AF5}"/>
    <dgm:cxn modelId="{3C166865-70B4-4A5C-A8CE-8B9347C9230A}" srcId="{79A2BBBD-CA82-4588-B169-C72E1C42EF8D}" destId="{F2311046-5954-44BA-B51D-9572DBA92322}" srcOrd="0" destOrd="0" parTransId="{0D6BAA8A-A951-4320-A250-AB77494798A4}" sibTransId="{A7223915-84A3-4B95-9077-F070B587716E}"/>
    <dgm:cxn modelId="{AB81A04A-638C-42AE-A0F2-1333EB081BB0}" type="presOf" srcId="{0D9113D6-B2C6-440B-A3AA-5A0123A409B5}" destId="{C0D2B398-CFAC-4140-A7AD-4569D0539E0B}" srcOrd="0" destOrd="0" presId="urn:microsoft.com/office/officeart/2005/8/layout/vList5"/>
    <dgm:cxn modelId="{70BBEC4D-AD58-4D30-BAA5-E233C2A07A62}" type="presOf" srcId="{8365FE05-6E1C-41AD-8AB9-CD7576066D3B}" destId="{C0D2B398-CFAC-4140-A7AD-4569D0539E0B}" srcOrd="0" destOrd="1" presId="urn:microsoft.com/office/officeart/2005/8/layout/vList5"/>
    <dgm:cxn modelId="{FEFFE151-1E01-4DC8-A42A-A239FEFCD568}" srcId="{215F2340-B9DB-4191-BCAC-F395FB393867}" destId="{79A2BBBD-CA82-4588-B169-C72E1C42EF8D}" srcOrd="1" destOrd="0" parTransId="{0505C48E-14F6-49F8-BC9A-E5A14D686CEA}" sibTransId="{3B75EF78-6A4B-478B-9773-A13F89EEB402}"/>
    <dgm:cxn modelId="{67A04953-3266-48A8-8B13-F3E534EDAFAC}" srcId="{7D54DFF8-FC87-4E83-A950-920A1C67C25C}" destId="{901603C9-F948-4798-9F19-48EB49210645}" srcOrd="0" destOrd="0" parTransId="{5DEFC20D-5B10-4E32-97B9-540B7E1295F6}" sibTransId="{740261D3-BFAD-40FA-8835-D9BFDCF53237}"/>
    <dgm:cxn modelId="{FBF65975-4E30-4BFF-9B72-A5918E346AFB}" type="presOf" srcId="{27CA49D3-5BDB-46A6-B23D-EFB7754332B6}" destId="{E23E8B36-068B-40B1-9C04-B9E251FA16AD}" srcOrd="0" destOrd="0" presId="urn:microsoft.com/office/officeart/2005/8/layout/vList5"/>
    <dgm:cxn modelId="{79F03584-4342-4285-836D-B51466C89AAF}" type="presOf" srcId="{93D7ACDF-6770-41E6-B3D2-4B80B6CAB783}" destId="{20E91A9E-85E9-4B84-80D8-816DEBAA0C93}" srcOrd="0" destOrd="0" presId="urn:microsoft.com/office/officeart/2005/8/layout/vList5"/>
    <dgm:cxn modelId="{7ECC3789-9B45-40A4-9754-35336AFA903E}" srcId="{0A269EE3-D656-4C4A-AD74-BC6BAADEF62A}" destId="{124F7591-03A3-4838-AB40-B50A98204116}" srcOrd="0" destOrd="0" parTransId="{C8D749C9-7A7C-4965-93FF-C0CA392A7941}" sibTransId="{3498DE8E-7ED0-4B80-A79D-6D90A1E832F8}"/>
    <dgm:cxn modelId="{5F552D98-50F3-41A0-B3C6-CD8EE3C0B382}" type="presOf" srcId="{901603C9-F948-4798-9F19-48EB49210645}" destId="{EAE0F5F3-4EFA-4BBC-97CC-C99A5BD3345A}" srcOrd="0" destOrd="0" presId="urn:microsoft.com/office/officeart/2005/8/layout/vList5"/>
    <dgm:cxn modelId="{2329F89C-592C-4A03-996E-FC077C85E2FF}" type="presOf" srcId="{124F7591-03A3-4838-AB40-B50A98204116}" destId="{482150BD-8629-4909-A7B5-6FE32DE511B7}" srcOrd="0" destOrd="0" presId="urn:microsoft.com/office/officeart/2005/8/layout/vList5"/>
    <dgm:cxn modelId="{C6D0F39D-6184-4CFE-84FD-B9D3A4FA8BC8}" type="presOf" srcId="{A768713D-DA4A-453C-8A0F-2C823FA74D76}" destId="{265D8897-C0F5-49B2-8EEF-E4F83AC878ED}" srcOrd="0" destOrd="0" presId="urn:microsoft.com/office/officeart/2005/8/layout/vList5"/>
    <dgm:cxn modelId="{E485AFA0-9B11-4726-8B9B-648B51F58641}" type="presOf" srcId="{C25F95FA-12E1-4D18-8B0F-E0F410C09656}" destId="{EAE0F5F3-4EFA-4BBC-97CC-C99A5BD3345A}" srcOrd="0" destOrd="1" presId="urn:microsoft.com/office/officeart/2005/8/layout/vList5"/>
    <dgm:cxn modelId="{FF0A37B6-C6AF-465A-872A-9597F1C192C8}" type="presOf" srcId="{0A269EE3-D656-4C4A-AD74-BC6BAADEF62A}" destId="{90C97CD8-13E3-45AC-91F2-C1529E0B1879}" srcOrd="0" destOrd="0" presId="urn:microsoft.com/office/officeart/2005/8/layout/vList5"/>
    <dgm:cxn modelId="{8994DDBA-33E5-44CE-9F02-0832F8FFAD81}" type="presOf" srcId="{F2311046-5954-44BA-B51D-9572DBA92322}" destId="{8C372777-F69F-4CE6-ACA8-DE0817BE59FE}" srcOrd="0" destOrd="0" presId="urn:microsoft.com/office/officeart/2005/8/layout/vList5"/>
    <dgm:cxn modelId="{D9A972BF-19EF-435C-B573-425BD333832A}" srcId="{2A585BBF-FEA2-4D8A-9C0F-8AAF4D3D2045}" destId="{8365FE05-6E1C-41AD-8AB9-CD7576066D3B}" srcOrd="1" destOrd="0" parTransId="{AD3BABC2-29C0-47BF-B6C3-9EC84E5BDFF8}" sibTransId="{3EF2D8F5-7385-446E-BD49-53F37CA3EE0D}"/>
    <dgm:cxn modelId="{A07537CB-0F7C-4B5A-92CA-3B7C938F61DA}" type="presOf" srcId="{7D54DFF8-FC87-4E83-A950-920A1C67C25C}" destId="{B7592097-3889-4EE7-9FF2-FB2984524965}" srcOrd="0" destOrd="0" presId="urn:microsoft.com/office/officeart/2005/8/layout/vList5"/>
    <dgm:cxn modelId="{ACADE5E3-0375-4A06-AB13-762BA71B5E41}" srcId="{A768713D-DA4A-453C-8A0F-2C823FA74D76}" destId="{27CA49D3-5BDB-46A6-B23D-EFB7754332B6}" srcOrd="0" destOrd="0" parTransId="{BBBC52E9-25CF-43A0-9763-079E4901E6F7}" sibTransId="{54DC4BA1-4D61-41EA-8211-2C1F0E94DC1E}"/>
    <dgm:cxn modelId="{86916AEA-872D-4DA2-A1D8-BDFE4D28ECCE}" srcId="{93D7ACDF-6770-41E6-B3D2-4B80B6CAB783}" destId="{CAD6878F-5861-4A95-BB0B-C48A83D82771}" srcOrd="0" destOrd="0" parTransId="{15935C5B-AB53-4B6D-A49A-919A45FC31D0}" sibTransId="{3F76F53C-5DBD-493E-BBA5-4151659FEF19}"/>
    <dgm:cxn modelId="{AB79AEF0-201F-45DE-8B8F-A50B9F4D78FD}" type="presOf" srcId="{2A585BBF-FEA2-4D8A-9C0F-8AAF4D3D2045}" destId="{C43DDF60-7518-4CB4-B523-BDB193BDBF12}" srcOrd="0" destOrd="0" presId="urn:microsoft.com/office/officeart/2005/8/layout/vList5"/>
    <dgm:cxn modelId="{E2A76EF4-CFF0-44F3-8CEE-405292F76445}" srcId="{215F2340-B9DB-4191-BCAC-F395FB393867}" destId="{2A585BBF-FEA2-4D8A-9C0F-8AAF4D3D2045}" srcOrd="5" destOrd="0" parTransId="{21C6938E-F091-4D47-9350-E78BFE7FA1F4}" sibTransId="{5904255C-453B-4C5F-B083-D4C60336AA36}"/>
    <dgm:cxn modelId="{8A51A7F9-1F97-4B77-8C4D-86D79F294534}" srcId="{7D54DFF8-FC87-4E83-A950-920A1C67C25C}" destId="{C25F95FA-12E1-4D18-8B0F-E0F410C09656}" srcOrd="1" destOrd="0" parTransId="{292928BF-7B0C-4399-994C-4A7CAA06D6C7}" sibTransId="{908279C6-B9E9-4786-A302-BA3E2189DF08}"/>
    <dgm:cxn modelId="{A0D76FFA-AF3C-4171-89EE-7962EBC63FF9}" type="presOf" srcId="{79A2BBBD-CA82-4588-B169-C72E1C42EF8D}" destId="{4240D476-C73E-445C-9FB4-EBEFB3D1540D}" srcOrd="0" destOrd="0" presId="urn:microsoft.com/office/officeart/2005/8/layout/vList5"/>
    <dgm:cxn modelId="{6B62AFF2-FDFF-499F-8FE5-03F993EDF6E7}" type="presParOf" srcId="{994180ED-78C5-41C6-8883-D880FCE336CD}" destId="{118CD106-3DD5-48C3-BA1E-C242F637C008}" srcOrd="0" destOrd="0" presId="urn:microsoft.com/office/officeart/2005/8/layout/vList5"/>
    <dgm:cxn modelId="{FB3335AF-2D8D-4312-8B37-305415CDED76}" type="presParOf" srcId="{118CD106-3DD5-48C3-BA1E-C242F637C008}" destId="{90C97CD8-13E3-45AC-91F2-C1529E0B1879}" srcOrd="0" destOrd="0" presId="urn:microsoft.com/office/officeart/2005/8/layout/vList5"/>
    <dgm:cxn modelId="{5004D68A-7C54-41B7-8CA0-33E5CFB8F2A6}" type="presParOf" srcId="{118CD106-3DD5-48C3-BA1E-C242F637C008}" destId="{482150BD-8629-4909-A7B5-6FE32DE511B7}" srcOrd="1" destOrd="0" presId="urn:microsoft.com/office/officeart/2005/8/layout/vList5"/>
    <dgm:cxn modelId="{031B3967-C9E9-4E13-A74B-CD6C693E49F3}" type="presParOf" srcId="{994180ED-78C5-41C6-8883-D880FCE336CD}" destId="{53F71481-4C9E-4013-8B17-2376680B6E2E}" srcOrd="1" destOrd="0" presId="urn:microsoft.com/office/officeart/2005/8/layout/vList5"/>
    <dgm:cxn modelId="{929247F3-1837-4F65-B4F5-B4C9D62EA8AD}" type="presParOf" srcId="{994180ED-78C5-41C6-8883-D880FCE336CD}" destId="{64094768-040D-4EAB-833D-2958EDF8BCD3}" srcOrd="2" destOrd="0" presId="urn:microsoft.com/office/officeart/2005/8/layout/vList5"/>
    <dgm:cxn modelId="{D877BAC2-3C2B-4B63-8C26-D161A1B3226B}" type="presParOf" srcId="{64094768-040D-4EAB-833D-2958EDF8BCD3}" destId="{4240D476-C73E-445C-9FB4-EBEFB3D1540D}" srcOrd="0" destOrd="0" presId="urn:microsoft.com/office/officeart/2005/8/layout/vList5"/>
    <dgm:cxn modelId="{07246368-373C-4186-A3FD-992B58C67E8F}" type="presParOf" srcId="{64094768-040D-4EAB-833D-2958EDF8BCD3}" destId="{8C372777-F69F-4CE6-ACA8-DE0817BE59FE}" srcOrd="1" destOrd="0" presId="urn:microsoft.com/office/officeart/2005/8/layout/vList5"/>
    <dgm:cxn modelId="{B53F6B66-9E1A-421F-AA34-DCED82B4068F}" type="presParOf" srcId="{994180ED-78C5-41C6-8883-D880FCE336CD}" destId="{3A387BFC-C627-448C-A254-49D081E9C4B8}" srcOrd="3" destOrd="0" presId="urn:microsoft.com/office/officeart/2005/8/layout/vList5"/>
    <dgm:cxn modelId="{E07F7F1C-1DB9-41D5-9C42-DB4DCD0F4F0B}" type="presParOf" srcId="{994180ED-78C5-41C6-8883-D880FCE336CD}" destId="{C7E4F781-4190-447F-9F9A-16AF06FBE4A2}" srcOrd="4" destOrd="0" presId="urn:microsoft.com/office/officeart/2005/8/layout/vList5"/>
    <dgm:cxn modelId="{5CB859C1-009F-484A-8294-53ADC629FB4C}" type="presParOf" srcId="{C7E4F781-4190-447F-9F9A-16AF06FBE4A2}" destId="{20E91A9E-85E9-4B84-80D8-816DEBAA0C93}" srcOrd="0" destOrd="0" presId="urn:microsoft.com/office/officeart/2005/8/layout/vList5"/>
    <dgm:cxn modelId="{002B3353-12DD-4FC2-A84F-570A77590A1B}" type="presParOf" srcId="{C7E4F781-4190-447F-9F9A-16AF06FBE4A2}" destId="{FDBA0428-258F-4944-A3D6-3AE3EB6498E7}" srcOrd="1" destOrd="0" presId="urn:microsoft.com/office/officeart/2005/8/layout/vList5"/>
    <dgm:cxn modelId="{4EC768EC-39C0-4275-B9F7-7D7898993411}" type="presParOf" srcId="{994180ED-78C5-41C6-8883-D880FCE336CD}" destId="{5CDD743B-9241-41EB-BF4F-4651C84D7B3E}" srcOrd="5" destOrd="0" presId="urn:microsoft.com/office/officeart/2005/8/layout/vList5"/>
    <dgm:cxn modelId="{FB1CE889-99E2-4C63-8DBE-D5EB73C0270E}" type="presParOf" srcId="{994180ED-78C5-41C6-8883-D880FCE336CD}" destId="{BE2B0D2D-3A00-4825-9DCB-A9E78545E342}" srcOrd="6" destOrd="0" presId="urn:microsoft.com/office/officeart/2005/8/layout/vList5"/>
    <dgm:cxn modelId="{F180DF89-4097-46EA-9AA4-FF6068C47DA3}" type="presParOf" srcId="{BE2B0D2D-3A00-4825-9DCB-A9E78545E342}" destId="{265D8897-C0F5-49B2-8EEF-E4F83AC878ED}" srcOrd="0" destOrd="0" presId="urn:microsoft.com/office/officeart/2005/8/layout/vList5"/>
    <dgm:cxn modelId="{5785AD27-E38C-4DB6-9857-8728ECEDDAAC}" type="presParOf" srcId="{BE2B0D2D-3A00-4825-9DCB-A9E78545E342}" destId="{E23E8B36-068B-40B1-9C04-B9E251FA16AD}" srcOrd="1" destOrd="0" presId="urn:microsoft.com/office/officeart/2005/8/layout/vList5"/>
    <dgm:cxn modelId="{FEF12861-ED7E-4CFA-88AD-0F388C13D2A0}" type="presParOf" srcId="{994180ED-78C5-41C6-8883-D880FCE336CD}" destId="{E40B5775-FB12-448A-B2E5-F2F01F6B570F}" srcOrd="7" destOrd="0" presId="urn:microsoft.com/office/officeart/2005/8/layout/vList5"/>
    <dgm:cxn modelId="{4A7D09AC-C9EE-4FF7-A602-046E1CE58072}" type="presParOf" srcId="{994180ED-78C5-41C6-8883-D880FCE336CD}" destId="{B4DD0770-E705-441B-A6E2-1A1C314B1832}" srcOrd="8" destOrd="0" presId="urn:microsoft.com/office/officeart/2005/8/layout/vList5"/>
    <dgm:cxn modelId="{77167587-0529-4F4C-AB92-9801C8C6F0D0}" type="presParOf" srcId="{B4DD0770-E705-441B-A6E2-1A1C314B1832}" destId="{B7592097-3889-4EE7-9FF2-FB2984524965}" srcOrd="0" destOrd="0" presId="urn:microsoft.com/office/officeart/2005/8/layout/vList5"/>
    <dgm:cxn modelId="{00FF7352-4A06-45EA-9FBF-4CD9235681A1}" type="presParOf" srcId="{B4DD0770-E705-441B-A6E2-1A1C314B1832}" destId="{EAE0F5F3-4EFA-4BBC-97CC-C99A5BD3345A}" srcOrd="1" destOrd="0" presId="urn:microsoft.com/office/officeart/2005/8/layout/vList5"/>
    <dgm:cxn modelId="{588C05EB-FEA9-4C3F-A6DD-97FB6756A93B}" type="presParOf" srcId="{994180ED-78C5-41C6-8883-D880FCE336CD}" destId="{F89084CC-6140-4483-868B-C9732B4E7623}" srcOrd="9" destOrd="0" presId="urn:microsoft.com/office/officeart/2005/8/layout/vList5"/>
    <dgm:cxn modelId="{45738345-5916-40EC-AEEC-ED71C954E3D2}" type="presParOf" srcId="{994180ED-78C5-41C6-8883-D880FCE336CD}" destId="{298D6844-A80D-4A1F-8A58-9F32EEB7EDAA}" srcOrd="10" destOrd="0" presId="urn:microsoft.com/office/officeart/2005/8/layout/vList5"/>
    <dgm:cxn modelId="{15C91D65-81F6-4E17-B168-D4C58B5CB974}" type="presParOf" srcId="{298D6844-A80D-4A1F-8A58-9F32EEB7EDAA}" destId="{C43DDF60-7518-4CB4-B523-BDB193BDBF12}" srcOrd="0" destOrd="0" presId="urn:microsoft.com/office/officeart/2005/8/layout/vList5"/>
    <dgm:cxn modelId="{B2A46B72-2864-4ECE-9ED6-D3BE68588CB2}" type="presParOf" srcId="{298D6844-A80D-4A1F-8A58-9F32EEB7EDAA}" destId="{C0D2B398-CFAC-4140-A7AD-4569D0539E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2150BD-8629-4909-A7B5-6FE32DE511B7}">
      <dsp:nvSpPr>
        <dsp:cNvPr id="0" name=""/>
        <dsp:cNvSpPr/>
      </dsp:nvSpPr>
      <dsp:spPr>
        <a:xfrm rot="5400000">
          <a:off x="7269537" y="-3194073"/>
          <a:ext cx="579005" cy="71143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b="0" i="0" kern="1200" dirty="0"/>
            <a:t>converts the High level input program into a sequence of Tokens.</a:t>
          </a:r>
          <a:r>
            <a:rPr lang="en-US" sz="1500" kern="1200" dirty="0"/>
            <a:t>.</a:t>
          </a:r>
        </a:p>
      </dsp:txBody>
      <dsp:txXfrm rot="-5400000">
        <a:off x="4001845" y="101884"/>
        <a:ext cx="7086125" cy="522475"/>
      </dsp:txXfrm>
    </dsp:sp>
    <dsp:sp modelId="{90C97CD8-13E3-45AC-91F2-C1529E0B1879}">
      <dsp:nvSpPr>
        <dsp:cNvPr id="0" name=""/>
        <dsp:cNvSpPr/>
      </dsp:nvSpPr>
      <dsp:spPr>
        <a:xfrm>
          <a:off x="0" y="1243"/>
          <a:ext cx="4001844" cy="723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A lexical analyzer</a:t>
          </a:r>
        </a:p>
      </dsp:txBody>
      <dsp:txXfrm>
        <a:off x="35331" y="36574"/>
        <a:ext cx="3931182" cy="653094"/>
      </dsp:txXfrm>
    </dsp:sp>
    <dsp:sp modelId="{8C372777-F69F-4CE6-ACA8-DE0817BE59FE}">
      <dsp:nvSpPr>
        <dsp:cNvPr id="0" name=""/>
        <dsp:cNvSpPr/>
      </dsp:nvSpPr>
      <dsp:spPr>
        <a:xfrm rot="5400000">
          <a:off x="7269537" y="-2434129"/>
          <a:ext cx="579005" cy="71143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 which </a:t>
          </a:r>
          <a:r>
            <a:rPr lang="en-US" sz="1500" b="1" kern="1200" dirty="0"/>
            <a:t>holds information about the names of entities (variables, class names, object names, etc.)</a:t>
          </a:r>
          <a:r>
            <a:rPr lang="en-US" sz="1500" kern="1200" dirty="0"/>
            <a:t> used in the text that is being translated.</a:t>
          </a:r>
        </a:p>
      </dsp:txBody>
      <dsp:txXfrm rot="-5400000">
        <a:off x="4001845" y="861828"/>
        <a:ext cx="7086125" cy="522475"/>
      </dsp:txXfrm>
    </dsp:sp>
    <dsp:sp modelId="{4240D476-C73E-445C-9FB4-EBEFB3D1540D}">
      <dsp:nvSpPr>
        <dsp:cNvPr id="0" name=""/>
        <dsp:cNvSpPr/>
      </dsp:nvSpPr>
      <dsp:spPr>
        <a:xfrm>
          <a:off x="0" y="761187"/>
          <a:ext cx="4001844" cy="723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A symbol table</a:t>
          </a:r>
        </a:p>
      </dsp:txBody>
      <dsp:txXfrm>
        <a:off x="35331" y="796518"/>
        <a:ext cx="3931182" cy="653094"/>
      </dsp:txXfrm>
    </dsp:sp>
    <dsp:sp modelId="{FDBA0428-258F-4944-A3D6-3AE3EB6498E7}">
      <dsp:nvSpPr>
        <dsp:cNvPr id="0" name=""/>
        <dsp:cNvSpPr/>
      </dsp:nvSpPr>
      <dsp:spPr>
        <a:xfrm rot="5400000">
          <a:off x="7269537" y="-1674185"/>
          <a:ext cx="579005" cy="71143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 check syntax if its correct</a:t>
          </a:r>
        </a:p>
      </dsp:txBody>
      <dsp:txXfrm rot="-5400000">
        <a:off x="4001845" y="1621772"/>
        <a:ext cx="7086125" cy="522475"/>
      </dsp:txXfrm>
    </dsp:sp>
    <dsp:sp modelId="{20E91A9E-85E9-4B84-80D8-816DEBAA0C93}">
      <dsp:nvSpPr>
        <dsp:cNvPr id="0" name=""/>
        <dsp:cNvSpPr/>
      </dsp:nvSpPr>
      <dsp:spPr>
        <a:xfrm>
          <a:off x="0" y="1521131"/>
          <a:ext cx="4001844" cy="723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A syntax analyzer</a:t>
          </a:r>
        </a:p>
      </dsp:txBody>
      <dsp:txXfrm>
        <a:off x="35331" y="1556462"/>
        <a:ext cx="3931182" cy="653094"/>
      </dsp:txXfrm>
    </dsp:sp>
    <dsp:sp modelId="{E23E8B36-068B-40B1-9C04-B9E251FA16AD}">
      <dsp:nvSpPr>
        <dsp:cNvPr id="0" name=""/>
        <dsp:cNvSpPr/>
      </dsp:nvSpPr>
      <dsp:spPr>
        <a:xfrm rot="5400000">
          <a:off x="7269537" y="-914241"/>
          <a:ext cx="579005" cy="71143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an internal structure to represent compiling program.</a:t>
          </a:r>
        </a:p>
      </dsp:txBody>
      <dsp:txXfrm rot="-5400000">
        <a:off x="4001845" y="2381716"/>
        <a:ext cx="7086125" cy="522475"/>
      </dsp:txXfrm>
    </dsp:sp>
    <dsp:sp modelId="{265D8897-C0F5-49B2-8EEF-E4F83AC878ED}">
      <dsp:nvSpPr>
        <dsp:cNvPr id="0" name=""/>
        <dsp:cNvSpPr/>
      </dsp:nvSpPr>
      <dsp:spPr>
        <a:xfrm>
          <a:off x="0" y="2281075"/>
          <a:ext cx="4001844" cy="723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A syntax tree</a:t>
          </a:r>
        </a:p>
      </dsp:txBody>
      <dsp:txXfrm>
        <a:off x="35331" y="2316406"/>
        <a:ext cx="3931182" cy="653094"/>
      </dsp:txXfrm>
    </dsp:sp>
    <dsp:sp modelId="{EAE0F5F3-4EFA-4BBC-97CC-C99A5BD3345A}">
      <dsp:nvSpPr>
        <dsp:cNvPr id="0" name=""/>
        <dsp:cNvSpPr/>
      </dsp:nvSpPr>
      <dsp:spPr>
        <a:xfrm rot="5400000">
          <a:off x="7269537" y="-154297"/>
          <a:ext cx="579005" cy="71143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use info from the </a:t>
          </a:r>
          <a:r>
            <a:rPr lang="en-US" sz="1500" b="1" kern="1200" dirty="0"/>
            <a:t>syntax tree </a:t>
          </a:r>
          <a:r>
            <a:rPr lang="en-US" sz="1500" kern="1200" dirty="0"/>
            <a:t>and the </a:t>
          </a:r>
          <a:r>
            <a:rPr lang="en-US" sz="1500" b="1" kern="1200" dirty="0"/>
            <a:t>symbol table</a:t>
          </a:r>
        </a:p>
        <a:p>
          <a:pPr marL="114300" lvl="1" indent="-114300" algn="l" defTabSz="666750">
            <a:lnSpc>
              <a:spcPct val="90000"/>
            </a:lnSpc>
            <a:spcBef>
              <a:spcPct val="0"/>
            </a:spcBef>
            <a:spcAft>
              <a:spcPct val="15000"/>
            </a:spcAft>
            <a:buChar char="•"/>
          </a:pPr>
          <a:r>
            <a:rPr lang="en-US" sz="1500" kern="1200" dirty="0"/>
            <a:t>to </a:t>
          </a:r>
          <a:r>
            <a:rPr lang="en-US" sz="1500" b="1" kern="1200" dirty="0"/>
            <a:t>validate the semantic correctness</a:t>
          </a:r>
          <a:r>
            <a:rPr lang="en-US" sz="1500" kern="1200" dirty="0"/>
            <a:t> of input text.</a:t>
          </a:r>
          <a:r>
            <a:rPr lang="en-GB" sz="1500" kern="1200" dirty="0"/>
            <a:t> </a:t>
          </a:r>
          <a:endParaRPr lang="en-US" sz="1500" kern="1200" dirty="0"/>
        </a:p>
      </dsp:txBody>
      <dsp:txXfrm rot="-5400000">
        <a:off x="4001845" y="3141660"/>
        <a:ext cx="7086125" cy="522475"/>
      </dsp:txXfrm>
    </dsp:sp>
    <dsp:sp modelId="{B7592097-3889-4EE7-9FF2-FB2984524965}">
      <dsp:nvSpPr>
        <dsp:cNvPr id="0" name=""/>
        <dsp:cNvSpPr/>
      </dsp:nvSpPr>
      <dsp:spPr>
        <a:xfrm>
          <a:off x="0" y="3041019"/>
          <a:ext cx="4001844" cy="723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A semantic analyzer</a:t>
          </a:r>
        </a:p>
      </dsp:txBody>
      <dsp:txXfrm>
        <a:off x="35331" y="3076350"/>
        <a:ext cx="3931182" cy="653094"/>
      </dsp:txXfrm>
    </dsp:sp>
    <dsp:sp modelId="{C0D2B398-CFAC-4140-A7AD-4569D0539E0B}">
      <dsp:nvSpPr>
        <dsp:cNvPr id="0" name=""/>
        <dsp:cNvSpPr/>
      </dsp:nvSpPr>
      <dsp:spPr>
        <a:xfrm rot="5400000">
          <a:off x="7269537" y="605646"/>
          <a:ext cx="579005" cy="711439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a:t> traverse the syntax tree</a:t>
          </a:r>
          <a:endParaRPr lang="en-GB" sz="1500" kern="1200" dirty="0"/>
        </a:p>
        <a:p>
          <a:pPr marL="114300" lvl="1" indent="-114300" algn="l" defTabSz="666750">
            <a:lnSpc>
              <a:spcPct val="90000"/>
            </a:lnSpc>
            <a:spcBef>
              <a:spcPct val="0"/>
            </a:spcBef>
            <a:spcAft>
              <a:spcPct val="15000"/>
            </a:spcAft>
            <a:buChar char="•"/>
          </a:pPr>
          <a:r>
            <a:rPr lang="en-US" sz="1500" kern="1200"/>
            <a:t> </a:t>
          </a:r>
          <a:r>
            <a:rPr lang="en-US" sz="1500" kern="1200" dirty="0"/>
            <a:t>generates abstract machine code.</a:t>
          </a:r>
          <a:endParaRPr lang="en-GB" sz="1500" kern="1200" dirty="0"/>
        </a:p>
      </dsp:txBody>
      <dsp:txXfrm rot="-5400000">
        <a:off x="4001845" y="3901604"/>
        <a:ext cx="7086125" cy="522475"/>
      </dsp:txXfrm>
    </dsp:sp>
    <dsp:sp modelId="{C43DDF60-7518-4CB4-B523-BDB193BDBF12}">
      <dsp:nvSpPr>
        <dsp:cNvPr id="0" name=""/>
        <dsp:cNvSpPr/>
      </dsp:nvSpPr>
      <dsp:spPr>
        <a:xfrm>
          <a:off x="0" y="3800963"/>
          <a:ext cx="4001844" cy="7237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66675" rIns="133350" bIns="66675" numCol="1" spcCol="1270" anchor="ctr" anchorCtr="0">
          <a:noAutofit/>
        </a:bodyPr>
        <a:lstStyle/>
        <a:p>
          <a:pPr marL="0" lvl="0" indent="0" algn="ctr" defTabSz="1555750">
            <a:lnSpc>
              <a:spcPct val="90000"/>
            </a:lnSpc>
            <a:spcBef>
              <a:spcPct val="0"/>
            </a:spcBef>
            <a:spcAft>
              <a:spcPct val="35000"/>
            </a:spcAft>
            <a:buNone/>
          </a:pPr>
          <a:r>
            <a:rPr lang="en-US" sz="3500" kern="1200" dirty="0"/>
            <a:t>A code generator</a:t>
          </a:r>
          <a:endParaRPr lang="en-GB" sz="3500" kern="1200" dirty="0"/>
        </a:p>
      </dsp:txBody>
      <dsp:txXfrm>
        <a:off x="35331" y="3836294"/>
        <a:ext cx="3931182" cy="653094"/>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56394424-015D-414D-A4E7-DF266884A275}" type="datetime1">
              <a:rPr lang="en-GB" smtClean="0"/>
              <a:t>16/03/2023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829713805"/>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0F91EB33-70BD-420B-8AEA-02B152485540}" type="datetime1">
              <a:rPr lang="en-GB" smtClean="0"/>
              <a:t>16/03/2023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552721449"/>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199D778F-0331-4D58-BAEC-78E542BCF605}" type="datetime1">
              <a:rPr lang="en-GB" smtClean="0"/>
              <a:t>16/03/2023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1325813764"/>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346DC345-8399-480A-888A-760ABFBEB9E0}" type="datetime1">
              <a:rPr lang="en-GB" smtClean="0"/>
              <a:t>16/03/2023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1693833147"/>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AB7C10CA-7830-49CC-BADB-26B93D6525FF}" type="datetime1">
              <a:rPr lang="en-GB" smtClean="0"/>
              <a:t>16/03/2023</a:t>
            </a:fld>
            <a:endParaRPr lang="en-US"/>
          </a:p>
        </p:txBody>
      </p:sp>
      <p:sp>
        <p:nvSpPr>
          <p:cNvPr id="5" name="Footer Placeholder 4"/>
          <p:cNvSpPr>
            <a:spLocks noGrp="1"/>
          </p:cNvSpPr>
          <p:nvPr>
            <p:ph type="ftr" sz="quarter" idx="11"/>
          </p:nvPr>
        </p:nvSpPr>
        <p:spPr/>
        <p:txBody>
          <a:bodyPr/>
          <a:lstStyle>
            <a:lvl1pPr>
              <a:defRPr/>
            </a:lvl1pPr>
          </a:lstStyle>
          <a:p>
            <a:r>
              <a:rPr lang="en-US"/>
              <a:t>Chapter 6 Architectural Design</a:t>
            </a:r>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1190237813"/>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1113882F-8899-4FC7-AEDC-1DF9803A9002}" type="datetime1">
              <a:rPr lang="en-GB" smtClean="0"/>
              <a:t>16/03/2023</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3159864669"/>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90BE16A9-48FB-44B3-9A3C-F2BAD5F09A4F}" type="datetime1">
              <a:rPr lang="en-GB" smtClean="0"/>
              <a:t>16/03/2023</a:t>
            </a:fld>
            <a:endParaRPr lang="en-US"/>
          </a:p>
        </p:txBody>
      </p:sp>
      <p:sp>
        <p:nvSpPr>
          <p:cNvPr id="8" name="Footer Placeholder 4"/>
          <p:cNvSpPr>
            <a:spLocks noGrp="1"/>
          </p:cNvSpPr>
          <p:nvPr>
            <p:ph type="ftr" sz="quarter" idx="11"/>
          </p:nvPr>
        </p:nvSpPr>
        <p:spPr/>
        <p:txBody>
          <a:bodyPr/>
          <a:lstStyle>
            <a:lvl1pPr>
              <a:defRPr/>
            </a:lvl1pPr>
          </a:lstStyle>
          <a:p>
            <a:r>
              <a:rPr lang="en-US"/>
              <a:t>Chapter 6 Architectural Design</a:t>
            </a:r>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990186839"/>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F8CC0D86-23E5-4597-8AE5-DF58B60C67AB}" type="datetime1">
              <a:rPr lang="en-GB" smtClean="0"/>
              <a:t>16/03/2023</a:t>
            </a:fld>
            <a:endParaRPr lang="en-US"/>
          </a:p>
        </p:txBody>
      </p:sp>
      <p:sp>
        <p:nvSpPr>
          <p:cNvPr id="4" name="Footer Placeholder 4"/>
          <p:cNvSpPr>
            <a:spLocks noGrp="1"/>
          </p:cNvSpPr>
          <p:nvPr>
            <p:ph type="ftr" sz="quarter" idx="11"/>
          </p:nvPr>
        </p:nvSpPr>
        <p:spPr/>
        <p:txBody>
          <a:bodyPr/>
          <a:lstStyle>
            <a:lvl1pPr>
              <a:defRPr/>
            </a:lvl1pPr>
          </a:lstStyle>
          <a:p>
            <a:r>
              <a:rPr lang="en-US"/>
              <a:t>Chapter 6 Architectural Design</a:t>
            </a:r>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1007157637"/>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FB05C4A-B9CD-4036-B658-55DAC1BF988B}" type="datetime1">
              <a:rPr lang="en-GB" smtClean="0"/>
              <a:t>16/03/2023</a:t>
            </a:fld>
            <a:endParaRPr lang="en-US"/>
          </a:p>
        </p:txBody>
      </p:sp>
      <p:sp>
        <p:nvSpPr>
          <p:cNvPr id="3" name="Footer Placeholder 4"/>
          <p:cNvSpPr>
            <a:spLocks noGrp="1"/>
          </p:cNvSpPr>
          <p:nvPr>
            <p:ph type="ftr" sz="quarter" idx="11"/>
          </p:nvPr>
        </p:nvSpPr>
        <p:spPr/>
        <p:txBody>
          <a:bodyPr/>
          <a:lstStyle>
            <a:lvl1pPr>
              <a:defRPr/>
            </a:lvl1pPr>
          </a:lstStyle>
          <a:p>
            <a:r>
              <a:rPr lang="en-US"/>
              <a:t>Chapter 6 Architectural Design</a:t>
            </a:r>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3415348102"/>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F52CF81-5F44-4961-9360-CF27286A6FDA}" type="datetime1">
              <a:rPr lang="en-GB" smtClean="0"/>
              <a:t>16/03/2023</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4231194825"/>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304571F4-380A-40CB-934C-B257F5084DAC}" type="datetime1">
              <a:rPr lang="en-GB" smtClean="0"/>
              <a:t>16/03/2023</a:t>
            </a:fld>
            <a:endParaRPr lang="en-US"/>
          </a:p>
        </p:txBody>
      </p:sp>
      <p:sp>
        <p:nvSpPr>
          <p:cNvPr id="6" name="Footer Placeholder 4"/>
          <p:cNvSpPr>
            <a:spLocks noGrp="1"/>
          </p:cNvSpPr>
          <p:nvPr>
            <p:ph type="ftr" sz="quarter" idx="11"/>
          </p:nvPr>
        </p:nvSpPr>
        <p:spPr/>
        <p:txBody>
          <a:bodyPr/>
          <a:lstStyle>
            <a:lvl1pPr>
              <a:defRPr/>
            </a:lvl1pPr>
          </a:lstStyle>
          <a:p>
            <a:r>
              <a:rPr lang="en-US"/>
              <a:t>Chapter 6 Architectural Design</a:t>
            </a:r>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extLst>
      <p:ext uri="{BB962C8B-B14F-4D97-AF65-F5344CB8AC3E}">
        <p14:creationId xmlns:p14="http://schemas.microsoft.com/office/powerpoint/2010/main" val="502242232"/>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3178053D-E327-4023-8822-D50D48DBED94}" type="datetime1">
              <a:rPr lang="en-GB" smtClean="0"/>
              <a:t>16/03/2023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6 Architectural Design</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017314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426954"/>
            <a:ext cx="8229600" cy="1143000"/>
          </a:xfrm>
        </p:spPr>
        <p:txBody>
          <a:bodyPr/>
          <a:lstStyle/>
          <a:p>
            <a:pPr algn="ctr"/>
            <a:r>
              <a:rPr lang="en-US" dirty="0"/>
              <a:t>Architectural patterns</a:t>
            </a:r>
          </a:p>
        </p:txBody>
      </p:sp>
      <p:sp>
        <p:nvSpPr>
          <p:cNvPr id="4" name="Footer Placeholder 3"/>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fld id="{206CA2D5-A020-4594-91E9-81675C840376}"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extLst>
      <p:ext uri="{BB962C8B-B14F-4D97-AF65-F5344CB8AC3E}">
        <p14:creationId xmlns:p14="http://schemas.microsoft.com/office/powerpoint/2010/main" val="2437121426"/>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Layered architecture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50910471"/>
              </p:ext>
            </p:extLst>
          </p:nvPr>
        </p:nvGraphicFramePr>
        <p:xfrm>
          <a:off x="609600" y="1621198"/>
          <a:ext cx="10972800" cy="4440055"/>
        </p:xfrm>
        <a:graphic>
          <a:graphicData uri="http://schemas.openxmlformats.org/drawingml/2006/table">
            <a:tbl>
              <a:tblPr firstRow="1" bandRow="1">
                <a:tableStyleId>{5C22544A-7EE6-4342-B048-85BDC9FD1C3A}</a:tableStyleId>
              </a:tblPr>
              <a:tblGrid>
                <a:gridCol w="2993503">
                  <a:extLst>
                    <a:ext uri="{9D8B030D-6E8A-4147-A177-3AD203B41FA5}">
                      <a16:colId xmlns:a16="http://schemas.microsoft.com/office/drawing/2014/main" val="20000"/>
                    </a:ext>
                  </a:extLst>
                </a:gridCol>
                <a:gridCol w="7979297">
                  <a:extLst>
                    <a:ext uri="{9D8B030D-6E8A-4147-A177-3AD203B41FA5}">
                      <a16:colId xmlns:a16="http://schemas.microsoft.com/office/drawing/2014/main" val="20001"/>
                    </a:ext>
                  </a:extLst>
                </a:gridCol>
              </a:tblGrid>
              <a:tr h="318939">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Layered architecture</a:t>
                      </a:r>
                    </a:p>
                  </a:txBody>
                  <a:tcPr marL="68580" marR="68580" marT="0" marB="0"/>
                </a:tc>
                <a:extLst>
                  <a:ext uri="{0D108BD9-81ED-4DB2-BD59-A6C34878D82A}">
                    <a16:rowId xmlns:a16="http://schemas.microsoft.com/office/drawing/2014/main" val="10000"/>
                  </a:ext>
                </a:extLst>
              </a:tr>
              <a:tr h="812884">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Organizes the system into layers with related functionality associated with each layer. A layer provides services to the layer above it so the lowest-level layers represent core services that are likely to be used throughout the system.</a:t>
                      </a:r>
                    </a:p>
                  </a:txBody>
                  <a:tcPr marL="68580" marR="68580" marT="0" marB="0"/>
                </a:tc>
                <a:extLst>
                  <a:ext uri="{0D108BD9-81ED-4DB2-BD59-A6C34878D82A}">
                    <a16:rowId xmlns:a16="http://schemas.microsoft.com/office/drawing/2014/main" val="10001"/>
                  </a:ext>
                </a:extLst>
              </a:tr>
              <a:tr h="40644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layered model of a system for sharing copyright documents held in different libraries.</a:t>
                      </a:r>
                    </a:p>
                  </a:txBody>
                  <a:tcPr marL="68580" marR="68580" marT="0" marB="0"/>
                </a:tc>
                <a:extLst>
                  <a:ext uri="{0D108BD9-81ED-4DB2-BD59-A6C34878D82A}">
                    <a16:rowId xmlns:a16="http://schemas.microsoft.com/office/drawing/2014/main" val="10002"/>
                  </a:ext>
                </a:extLst>
              </a:tr>
              <a:tr h="73399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a:t>
                      </a: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building new facilities on top of existing systems</a:t>
                      </a:r>
                      <a:r>
                        <a:rPr lang="en-GB" sz="1400" dirty="0">
                          <a:solidFill>
                            <a:srgbClr val="000000"/>
                          </a:solidFill>
                          <a:latin typeface="Helvetica"/>
                          <a:ea typeface="Times New Roman"/>
                          <a:cs typeface="Helvetica"/>
                        </a:rPr>
                        <a:t>;</a:t>
                      </a: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development is spread across several teams</a:t>
                      </a:r>
                      <a:r>
                        <a:rPr lang="en-GB" sz="1400" dirty="0">
                          <a:solidFill>
                            <a:srgbClr val="000000"/>
                          </a:solidFill>
                          <a:latin typeface="Helvetica"/>
                          <a:ea typeface="Times New Roman"/>
                          <a:cs typeface="Helvetica"/>
                        </a:rPr>
                        <a:t> with each team responsibility for a layer of functionality; </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There is a </a:t>
                      </a:r>
                      <a:r>
                        <a:rPr lang="en-GB" sz="1400" b="1" dirty="0">
                          <a:solidFill>
                            <a:srgbClr val="000000"/>
                          </a:solidFill>
                          <a:latin typeface="Helvetica"/>
                          <a:ea typeface="Times New Roman"/>
                          <a:cs typeface="Helvetica"/>
                        </a:rPr>
                        <a:t>requirement for multi-level security</a:t>
                      </a:r>
                      <a:r>
                        <a:rPr lang="en-GB" sz="1400" dirty="0">
                          <a:solidFill>
                            <a:srgbClr val="000000"/>
                          </a:solidFill>
                          <a:latin typeface="Helvetica"/>
                          <a:ea typeface="Times New Roman"/>
                          <a:cs typeface="Helvetica"/>
                        </a:rPr>
                        <a:t>.</a:t>
                      </a:r>
                    </a:p>
                  </a:txBody>
                  <a:tcPr marL="68580" marR="68580" marT="0" marB="0"/>
                </a:tc>
                <a:extLst>
                  <a:ext uri="{0D108BD9-81ED-4DB2-BD59-A6C34878D82A}">
                    <a16:rowId xmlns:a16="http://schemas.microsoft.com/office/drawing/2014/main" val="10003"/>
                  </a:ext>
                </a:extLst>
              </a:tr>
              <a:tr h="73399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Allows replacement of entire layers so long as the interface is maintained. Redundant facilities (e.g., authentication) can be provided in each layer to increase the dependability of the system.</a:t>
                      </a:r>
                    </a:p>
                  </a:txBody>
                  <a:tcPr marL="68580" marR="68580" marT="0" marB="0"/>
                </a:tc>
                <a:extLst>
                  <a:ext uri="{0D108BD9-81ED-4DB2-BD59-A6C34878D82A}">
                    <a16:rowId xmlns:a16="http://schemas.microsoft.com/office/drawing/2014/main" val="10004"/>
                  </a:ext>
                </a:extLst>
              </a:tr>
              <a:tr h="1100994">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Disadvantages</a:t>
                      </a:r>
                    </a:p>
                  </a:txBody>
                  <a:tcPr marL="68580" marR="68580" marT="0" marB="0"/>
                </a:tc>
                <a:tc>
                  <a:txBody>
                    <a:bodyPr/>
                    <a:lstStyle/>
                    <a:p>
                      <a:pPr algn="l">
                        <a:spcAft>
                          <a:spcPts val="0"/>
                        </a:spcAft>
                        <a:tabLst>
                          <a:tab pos="342900" algn="l"/>
                          <a:tab pos="685800" algn="l"/>
                          <a:tab pos="1028700" algn="l"/>
                        </a:tabLst>
                      </a:pPr>
                      <a:r>
                        <a:rPr lang="en-GB" sz="1400" dirty="0">
                          <a:solidFill>
                            <a:srgbClr val="000000"/>
                          </a:solidFill>
                          <a:latin typeface="Helvetica"/>
                          <a:ea typeface="Times New Roman"/>
                          <a:cs typeface="Helvetica"/>
                        </a:rPr>
                        <a:t>In practice, </a:t>
                      </a:r>
                      <a:r>
                        <a:rPr lang="en-GB" sz="1400" b="1" dirty="0">
                          <a:solidFill>
                            <a:srgbClr val="000000"/>
                          </a:solidFill>
                          <a:latin typeface="Helvetica"/>
                          <a:ea typeface="Times New Roman"/>
                          <a:cs typeface="Helvetica"/>
                        </a:rPr>
                        <a:t>providing a clean separation between layers is often difficult</a:t>
                      </a:r>
                      <a:r>
                        <a:rPr lang="en-GB" sz="1400" dirty="0">
                          <a:solidFill>
                            <a:srgbClr val="000000"/>
                          </a:solidFill>
                          <a:latin typeface="Helvetica"/>
                          <a:ea typeface="Times New Roman"/>
                          <a:cs typeface="Helvetica"/>
                        </a:rPr>
                        <a:t> and a high-level layer may have to interact directly with lower-level layers rather than through the layer immediately below it. </a:t>
                      </a:r>
                      <a:r>
                        <a:rPr lang="en-GB" sz="1400" b="1" dirty="0">
                          <a:solidFill>
                            <a:srgbClr val="000000"/>
                          </a:solidFill>
                          <a:latin typeface="Helvetica"/>
                          <a:ea typeface="Times New Roman"/>
                          <a:cs typeface="Helvetica"/>
                        </a:rPr>
                        <a:t>Performance</a:t>
                      </a:r>
                      <a:r>
                        <a:rPr lang="en-GB" sz="1400" dirty="0">
                          <a:solidFill>
                            <a:srgbClr val="000000"/>
                          </a:solidFill>
                          <a:latin typeface="Helvetica"/>
                          <a:ea typeface="Times New Roman"/>
                          <a:cs typeface="Helvetica"/>
                        </a:rPr>
                        <a:t> can be a problem because of multiple levels of interpretation of a service request as it is processed at each layer.</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10</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258B6466-F8B3-4DDC-8595-DA5ACC7CB0AB}"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generic layered architecture</a:t>
            </a:r>
            <a:r>
              <a:rPr lang="en-GB" dirty="0"/>
              <a:t> </a:t>
            </a:r>
            <a:endParaRPr lang="en-US" dirty="0"/>
          </a:p>
        </p:txBody>
      </p:sp>
      <p:pic>
        <p:nvPicPr>
          <p:cNvPr id="4" name="Content Placeholder 3" descr="6.6 LayeredArch.eps"/>
          <p:cNvPicPr>
            <a:picLocks noGrp="1" noChangeAspect="1"/>
          </p:cNvPicPr>
          <p:nvPr>
            <p:ph idx="1"/>
          </p:nvPr>
        </p:nvPicPr>
        <p:blipFill>
          <a:blip r:embed="rId2"/>
          <a:srcRect l="-16082" r="-16082"/>
          <a:stretch>
            <a:fillRect/>
          </a:stretch>
        </p:blipFill>
        <p:spPr>
          <a:xfrm>
            <a:off x="2300804" y="1887484"/>
            <a:ext cx="7271456" cy="3999021"/>
          </a:xfrm>
        </p:spPr>
      </p:pic>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11</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BCAE96A7-DD1E-45F2-9577-64E35B714322}"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iLearn system</a:t>
            </a:r>
            <a:r>
              <a:rPr lang="en-GB" dirty="0"/>
              <a:t> case study</a:t>
            </a:r>
            <a:endParaRPr lang="en-US" dirty="0"/>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12</a:t>
            </a:fld>
            <a:endParaRPr lang="en-US">
              <a:solidFill>
                <a:prstClr val="black">
                  <a:tint val="75000"/>
                </a:prstClr>
              </a:solidFill>
              <a:latin typeface="Calibri"/>
            </a:endParaRPr>
          </a:p>
        </p:txBody>
      </p:sp>
      <p:pic>
        <p:nvPicPr>
          <p:cNvPr id="7" name="Picture 6" descr="6.9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037" y="1585961"/>
            <a:ext cx="5781175" cy="4810291"/>
          </a:xfrm>
          <a:prstGeom prst="rect">
            <a:avLst/>
          </a:prstGeom>
        </p:spPr>
      </p:pic>
      <p:sp>
        <p:nvSpPr>
          <p:cNvPr id="3" name="Date Placeholder 2"/>
          <p:cNvSpPr>
            <a:spLocks noGrp="1"/>
          </p:cNvSpPr>
          <p:nvPr>
            <p:ph type="dt" sz="half" idx="10"/>
          </p:nvPr>
        </p:nvSpPr>
        <p:spPr/>
        <p:txBody>
          <a:bodyPr/>
          <a:lstStyle/>
          <a:p>
            <a:pPr defTabSz="457200"/>
            <a:fld id="{2EA0305A-A40F-4C9B-ACB3-612F8635F854}"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Repository architecture</a:t>
            </a:r>
          </a:p>
        </p:txBody>
      </p:sp>
      <p:sp>
        <p:nvSpPr>
          <p:cNvPr id="13315" name="Rectangle 3"/>
          <p:cNvSpPr>
            <a:spLocks noGrp="1" noChangeArrowheads="1"/>
          </p:cNvSpPr>
          <p:nvPr>
            <p:ph idx="1"/>
          </p:nvPr>
        </p:nvSpPr>
        <p:spPr>
          <a:noFill/>
          <a:ln/>
        </p:spPr>
        <p:txBody>
          <a:bodyPr lIns="90487" tIns="44450" rIns="90487" bIns="44450"/>
          <a:lstStyle/>
          <a:p>
            <a:pPr>
              <a:lnSpc>
                <a:spcPct val="90000"/>
              </a:lnSpc>
            </a:pPr>
            <a:r>
              <a:rPr lang="en-GB" b="1" dirty="0"/>
              <a:t>Sub-systems must exchange data</a:t>
            </a:r>
            <a:r>
              <a:rPr lang="en-GB" dirty="0"/>
              <a:t>. </a:t>
            </a:r>
          </a:p>
          <a:p>
            <a:pPr>
              <a:lnSpc>
                <a:spcPct val="90000"/>
              </a:lnSpc>
            </a:pPr>
            <a:r>
              <a:rPr lang="en-GB" dirty="0"/>
              <a:t>This may be done in two ways:</a:t>
            </a:r>
          </a:p>
          <a:p>
            <a:pPr lvl="1">
              <a:lnSpc>
                <a:spcPct val="90000"/>
              </a:lnSpc>
            </a:pPr>
            <a:r>
              <a:rPr lang="en-GB" b="1" dirty="0"/>
              <a:t>Shared data is held in a central database or repository </a:t>
            </a:r>
            <a:r>
              <a:rPr lang="en-GB" dirty="0"/>
              <a:t>and may be accessed by all sub-systems.</a:t>
            </a:r>
          </a:p>
          <a:p>
            <a:pPr lvl="1">
              <a:lnSpc>
                <a:spcPct val="90000"/>
              </a:lnSpc>
            </a:pPr>
            <a:r>
              <a:rPr lang="en-GB" b="1" dirty="0"/>
              <a:t>Each sub-system maintains its own database and passes data explicitly</a:t>
            </a:r>
            <a:r>
              <a:rPr lang="en-GB" dirty="0"/>
              <a:t> to other sub-systems.</a:t>
            </a:r>
          </a:p>
          <a:p>
            <a:pPr>
              <a:lnSpc>
                <a:spcPct val="90000"/>
              </a:lnSpc>
            </a:pPr>
            <a:r>
              <a:rPr lang="en-GB" dirty="0"/>
              <a:t>When </a:t>
            </a:r>
            <a:r>
              <a:rPr lang="en-GB" b="1" dirty="0"/>
              <a:t>large amounts of data </a:t>
            </a:r>
            <a:r>
              <a:rPr lang="en-GB" dirty="0"/>
              <a:t>are to be shared, the </a:t>
            </a:r>
            <a:r>
              <a:rPr lang="en-GB" b="1" dirty="0"/>
              <a:t>repository model </a:t>
            </a:r>
            <a:r>
              <a:rPr lang="en-GB" dirty="0"/>
              <a:t>of sharing is most commonly used a this is an efficient data sharing mechanism.</a:t>
            </a:r>
          </a:p>
          <a:p>
            <a:pPr>
              <a:lnSpc>
                <a:spcPct val="90000"/>
              </a:lnSpc>
            </a:pPr>
            <a:r>
              <a:rPr lang="en-GB" dirty="0"/>
              <a:t>It’s a static structure, doesn’t change at runtime. (difference from client-server architecture).</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fld id="{8AAE5289-7A78-4D9D-99A2-EC15F4F60940}"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Repository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59585490"/>
              </p:ext>
            </p:extLst>
          </p:nvPr>
        </p:nvGraphicFramePr>
        <p:xfrm>
          <a:off x="615576" y="1596931"/>
          <a:ext cx="10972800" cy="4454246"/>
        </p:xfrm>
        <a:graphic>
          <a:graphicData uri="http://schemas.openxmlformats.org/drawingml/2006/table">
            <a:tbl>
              <a:tblPr firstRow="1" bandRow="1">
                <a:tableStyleId>{5C22544A-7EE6-4342-B048-85BDC9FD1C3A}</a:tableStyleId>
              </a:tblPr>
              <a:tblGrid>
                <a:gridCol w="2579146">
                  <a:extLst>
                    <a:ext uri="{9D8B030D-6E8A-4147-A177-3AD203B41FA5}">
                      <a16:colId xmlns:a16="http://schemas.microsoft.com/office/drawing/2014/main" val="20000"/>
                    </a:ext>
                  </a:extLst>
                </a:gridCol>
                <a:gridCol w="8393654">
                  <a:extLst>
                    <a:ext uri="{9D8B030D-6E8A-4147-A177-3AD203B41FA5}">
                      <a16:colId xmlns:a16="http://schemas.microsoft.com/office/drawing/2014/main" val="20001"/>
                    </a:ext>
                  </a:extLst>
                </a:gridCol>
              </a:tblGrid>
              <a:tr h="52529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Repository </a:t>
                      </a:r>
                    </a:p>
                  </a:txBody>
                  <a:tcPr marL="68580" marR="68580" marT="0" marB="0"/>
                </a:tc>
                <a:extLst>
                  <a:ext uri="{0D108BD9-81ED-4DB2-BD59-A6C34878D82A}">
                    <a16:rowId xmlns:a16="http://schemas.microsoft.com/office/drawing/2014/main" val="10000"/>
                  </a:ext>
                </a:extLst>
              </a:tr>
              <a:tr h="604454">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All data in a system is managed in a central repository that is accessible to all system components. Components do not interact directly, only through the repository. </a:t>
                      </a:r>
                    </a:p>
                  </a:txBody>
                  <a:tcPr marL="68580" marR="68580" marT="0" marB="0"/>
                </a:tc>
                <a:extLst>
                  <a:ext uri="{0D108BD9-81ED-4DB2-BD59-A6C34878D82A}">
                    <a16:rowId xmlns:a16="http://schemas.microsoft.com/office/drawing/2014/main" val="10001"/>
                  </a:ext>
                </a:extLst>
              </a:tr>
              <a:tr h="604454">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Examples are:</a:t>
                      </a:r>
                    </a:p>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Interactive Development Environment for </a:t>
                      </a:r>
                      <a:r>
                        <a:rPr lang="en-GB" sz="1400" dirty="0" err="1">
                          <a:solidFill>
                            <a:srgbClr val="000000"/>
                          </a:solidFill>
                          <a:latin typeface="Helvetica"/>
                          <a:ea typeface="Times New Roman"/>
                          <a:cs typeface="Helvetica"/>
                        </a:rPr>
                        <a:t>softwares</a:t>
                      </a:r>
                      <a:r>
                        <a:rPr lang="en-GB" sz="1400" dirty="0">
                          <a:solidFill>
                            <a:srgbClr val="000000"/>
                          </a:solidFill>
                          <a:latin typeface="Helvetica"/>
                          <a:ea typeface="Times New Roman"/>
                          <a:cs typeface="Helvetica"/>
                        </a:rPr>
                        <a:t>, MIS etc.</a:t>
                      </a:r>
                    </a:p>
                  </a:txBody>
                  <a:tcPr marL="68580" marR="68580" marT="0" marB="0"/>
                </a:tc>
                <a:extLst>
                  <a:ext uri="{0D108BD9-81ED-4DB2-BD59-A6C34878D82A}">
                    <a16:rowId xmlns:a16="http://schemas.microsoft.com/office/drawing/2014/main" val="10002"/>
                  </a:ext>
                </a:extLst>
              </a:tr>
              <a:tr h="90668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When:</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large volumes of information are generated that has to be stored for a long time. </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In data-driven systems where the inclusion of data in the repository triggers an action or tool.</a:t>
                      </a:r>
                    </a:p>
                  </a:txBody>
                  <a:tcPr marL="68580" marR="68580" marT="0" marB="0"/>
                </a:tc>
                <a:extLst>
                  <a:ext uri="{0D108BD9-81ED-4DB2-BD59-A6C34878D82A}">
                    <a16:rowId xmlns:a16="http://schemas.microsoft.com/office/drawing/2014/main" val="10003"/>
                  </a:ext>
                </a:extLst>
              </a:tr>
              <a:tr h="906680">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Advantages</a:t>
                      </a:r>
                      <a:endParaRPr lang="en-GB" sz="1400" dirty="0">
                        <a:solidFill>
                          <a:srgbClr val="000000"/>
                        </a:solidFill>
                        <a:latin typeface="Helvetica"/>
                        <a:ea typeface="Times New Roman"/>
                        <a:cs typeface="Helvetica"/>
                      </a:endParaRPr>
                    </a:p>
                  </a:txBody>
                  <a:tcPr marL="68580" marR="68580" marT="0" marB="0"/>
                </a:tc>
                <a:tc>
                  <a:txBody>
                    <a:bodyPr/>
                    <a:lstStyle/>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Components can be independent</a:t>
                      </a:r>
                      <a:r>
                        <a:rPr lang="en-GB" sz="1400" dirty="0">
                          <a:solidFill>
                            <a:srgbClr val="000000"/>
                          </a:solidFill>
                          <a:latin typeface="Helvetica"/>
                          <a:ea typeface="Times New Roman"/>
                          <a:cs typeface="Helvetica"/>
                        </a:rPr>
                        <a:t>—they do not need to know of the existence of other components. </a:t>
                      </a:r>
                      <a:r>
                        <a:rPr lang="en-GB" sz="1400" b="1" dirty="0">
                          <a:solidFill>
                            <a:srgbClr val="000000"/>
                          </a:solidFill>
                          <a:latin typeface="Helvetica"/>
                          <a:ea typeface="Times New Roman"/>
                          <a:cs typeface="Helvetica"/>
                        </a:rPr>
                        <a:t>Changes made by one component can be propagated to all components</a:t>
                      </a:r>
                      <a:r>
                        <a:rPr lang="en-GB" sz="1400" dirty="0">
                          <a:solidFill>
                            <a:srgbClr val="000000"/>
                          </a:solidFill>
                          <a:latin typeface="Helvetica"/>
                          <a:ea typeface="Times New Roman"/>
                          <a:cs typeface="Helvetica"/>
                        </a:rPr>
                        <a:t>. </a:t>
                      </a: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All data can be managed consistently</a:t>
                      </a:r>
                      <a:r>
                        <a:rPr lang="en-GB" sz="1400" dirty="0">
                          <a:solidFill>
                            <a:srgbClr val="000000"/>
                          </a:solidFill>
                          <a:latin typeface="Helvetica"/>
                          <a:ea typeface="Times New Roman"/>
                          <a:cs typeface="Helvetica"/>
                        </a:rPr>
                        <a:t> (e.g., backups done at the same time) ~ central repository</a:t>
                      </a:r>
                    </a:p>
                  </a:txBody>
                  <a:tcPr marL="68580" marR="68580" marT="0" marB="0"/>
                </a:tc>
                <a:extLst>
                  <a:ext uri="{0D108BD9-81ED-4DB2-BD59-A6C34878D82A}">
                    <a16:rowId xmlns:a16="http://schemas.microsoft.com/office/drawing/2014/main" val="10004"/>
                  </a:ext>
                </a:extLst>
              </a:tr>
              <a:tr h="906680">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The </a:t>
                      </a:r>
                      <a:r>
                        <a:rPr lang="en-GB" sz="1400" b="1" dirty="0">
                          <a:solidFill>
                            <a:srgbClr val="000000"/>
                          </a:solidFill>
                          <a:latin typeface="Helvetica"/>
                          <a:ea typeface="Times New Roman"/>
                          <a:cs typeface="Helvetica"/>
                        </a:rPr>
                        <a:t>repository is a single point of failure </a:t>
                      </a:r>
                      <a:r>
                        <a:rPr lang="en-GB" sz="1400" dirty="0">
                          <a:solidFill>
                            <a:srgbClr val="000000"/>
                          </a:solidFill>
                          <a:latin typeface="Helvetica"/>
                          <a:ea typeface="Times New Roman"/>
                          <a:cs typeface="Helvetica"/>
                        </a:rPr>
                        <a:t>so problems in the repository affect the whole system.</a:t>
                      </a: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Distributing the repository across several computers may be difficult</a:t>
                      </a:r>
                      <a:r>
                        <a:rPr lang="en-GB" sz="1400" dirty="0">
                          <a:solidFill>
                            <a:srgbClr val="000000"/>
                          </a:solidFill>
                          <a:latin typeface="Helvetica"/>
                          <a:ea typeface="Times New Roman"/>
                          <a:cs typeface="Helvetica"/>
                        </a:rPr>
                        <a:t>.</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14</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02D45791-70DD-46A0-9DBC-07F9A455E7EC}"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an IDE</a:t>
            </a:r>
            <a:r>
              <a:rPr lang="en-GB" dirty="0"/>
              <a:t> </a:t>
            </a:r>
            <a:endParaRPr lang="en-US" dirty="0"/>
          </a:p>
        </p:txBody>
      </p:sp>
      <p:pic>
        <p:nvPicPr>
          <p:cNvPr id="4" name="Content Placeholder 3" descr="6.9 RepositoryIDE.eps"/>
          <p:cNvPicPr>
            <a:picLocks noGrp="1" noChangeAspect="1"/>
          </p:cNvPicPr>
          <p:nvPr>
            <p:ph idx="1"/>
          </p:nvPr>
        </p:nvPicPr>
        <p:blipFill>
          <a:blip r:embed="rId2"/>
          <a:srcRect t="-12287" b="-12287"/>
          <a:stretch>
            <a:fillRect/>
          </a:stretch>
        </p:blipFill>
        <p:spPr>
          <a:xfrm>
            <a:off x="2278457" y="1600201"/>
            <a:ext cx="7244433" cy="3984159"/>
          </a:xfrm>
        </p:spPr>
      </p:pic>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15</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E09182FF-DE6C-409A-941A-593F3FCAA93E}"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Client-server architecture</a:t>
            </a:r>
          </a:p>
        </p:txBody>
      </p:sp>
      <p:sp>
        <p:nvSpPr>
          <p:cNvPr id="16387" name="Rectangle 3"/>
          <p:cNvSpPr>
            <a:spLocks noGrp="1" noChangeArrowheads="1"/>
          </p:cNvSpPr>
          <p:nvPr>
            <p:ph idx="1"/>
          </p:nvPr>
        </p:nvSpPr>
        <p:spPr>
          <a:noFill/>
          <a:ln/>
        </p:spPr>
        <p:txBody>
          <a:bodyPr lIns="90487" tIns="44450" rIns="90487" bIns="44450"/>
          <a:lstStyle/>
          <a:p>
            <a:pPr>
              <a:lnSpc>
                <a:spcPct val="90000"/>
              </a:lnSpc>
            </a:pPr>
            <a:r>
              <a:rPr lang="en-GB" dirty="0"/>
              <a:t>Runtime organization of  distributed systems</a:t>
            </a:r>
          </a:p>
          <a:p>
            <a:pPr>
              <a:lnSpc>
                <a:spcPct val="90000"/>
              </a:lnSpc>
            </a:pPr>
            <a:r>
              <a:rPr lang="en-GB" dirty="0"/>
              <a:t>A set of services mounted over associated servers and client access the services via servers.</a:t>
            </a:r>
          </a:p>
          <a:p>
            <a:pPr>
              <a:lnSpc>
                <a:spcPct val="90000"/>
              </a:lnSpc>
            </a:pPr>
            <a:r>
              <a:rPr lang="en-GB" dirty="0"/>
              <a:t>Components:</a:t>
            </a:r>
          </a:p>
          <a:p>
            <a:pPr lvl="1">
              <a:lnSpc>
                <a:spcPct val="90000"/>
              </a:lnSpc>
            </a:pPr>
            <a:r>
              <a:rPr lang="en-GB" b="1" dirty="0"/>
              <a:t>A set of Servers</a:t>
            </a:r>
            <a:r>
              <a:rPr lang="en-GB" dirty="0"/>
              <a:t>: print server, file server, management server etc.</a:t>
            </a:r>
          </a:p>
          <a:p>
            <a:pPr lvl="1">
              <a:lnSpc>
                <a:spcPct val="90000"/>
              </a:lnSpc>
            </a:pPr>
            <a:r>
              <a:rPr lang="en-GB" b="1" dirty="0"/>
              <a:t>A set of clients</a:t>
            </a:r>
            <a:r>
              <a:rPr lang="en-GB" dirty="0"/>
              <a:t>: different instances of a client program running concurrently on multiple machines to access service offered by server.</a:t>
            </a:r>
          </a:p>
          <a:p>
            <a:pPr lvl="1">
              <a:lnSpc>
                <a:spcPct val="90000"/>
              </a:lnSpc>
            </a:pPr>
            <a:r>
              <a:rPr lang="en-GB" b="1" dirty="0"/>
              <a:t>Network</a:t>
            </a:r>
            <a:r>
              <a:rPr lang="en-GB" dirty="0"/>
              <a:t>: distributed system architecture using internet protocols  </a:t>
            </a:r>
          </a:p>
          <a:p>
            <a:pPr>
              <a:lnSpc>
                <a:spcPct val="90000"/>
              </a:lnSpc>
            </a:pPr>
            <a:r>
              <a:rPr lang="en-GB" dirty="0"/>
              <a:t>Client access services offered by servers via remote procedure invocation using request-reply protocols.</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fld id="{64E5D32D-CA1D-4E35-B081-CD066177823A}"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Client–server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1953609"/>
              </p:ext>
            </p:extLst>
          </p:nvPr>
        </p:nvGraphicFramePr>
        <p:xfrm>
          <a:off x="609600" y="1483347"/>
          <a:ext cx="10910046" cy="4873004"/>
        </p:xfrm>
        <a:graphic>
          <a:graphicData uri="http://schemas.openxmlformats.org/drawingml/2006/table">
            <a:tbl>
              <a:tblPr firstRow="1" bandRow="1">
                <a:tableStyleId>{5C22544A-7EE6-4342-B048-85BDC9FD1C3A}</a:tableStyleId>
              </a:tblPr>
              <a:tblGrid>
                <a:gridCol w="1497105">
                  <a:extLst>
                    <a:ext uri="{9D8B030D-6E8A-4147-A177-3AD203B41FA5}">
                      <a16:colId xmlns:a16="http://schemas.microsoft.com/office/drawing/2014/main" val="20000"/>
                    </a:ext>
                  </a:extLst>
                </a:gridCol>
                <a:gridCol w="9412941">
                  <a:extLst>
                    <a:ext uri="{9D8B030D-6E8A-4147-A177-3AD203B41FA5}">
                      <a16:colId xmlns:a16="http://schemas.microsoft.com/office/drawing/2014/main" val="20001"/>
                    </a:ext>
                  </a:extLst>
                </a:gridCol>
              </a:tblGrid>
              <a:tr h="34467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Client-server</a:t>
                      </a:r>
                    </a:p>
                  </a:txBody>
                  <a:tcPr marL="68580" marR="68580" marT="0" marB="0"/>
                </a:tc>
                <a:extLst>
                  <a:ext uri="{0D108BD9-81ED-4DB2-BD59-A6C34878D82A}">
                    <a16:rowId xmlns:a16="http://schemas.microsoft.com/office/drawing/2014/main" val="10000"/>
                  </a:ext>
                </a:extLst>
              </a:tr>
              <a:tr h="793226">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a:solidFill>
                            <a:srgbClr val="000000"/>
                          </a:solidFill>
                          <a:latin typeface="Helvetica"/>
                          <a:ea typeface="Times New Roman"/>
                          <a:cs typeface="Helvetica"/>
                        </a:rPr>
                        <a:t>In a client–server architecture, the functionality of the system is organized into services, with each service delivered from a separate server. Clients are users of these services and access servers to make use of them.</a:t>
                      </a:r>
                    </a:p>
                  </a:txBody>
                  <a:tcPr marL="68580" marR="68580" marT="0" marB="0"/>
                </a:tc>
                <a:extLst>
                  <a:ext uri="{0D108BD9-81ED-4DB2-BD59-A6C34878D82A}">
                    <a16:rowId xmlns:a16="http://schemas.microsoft.com/office/drawing/2014/main" val="10001"/>
                  </a:ext>
                </a:extLst>
              </a:tr>
              <a:tr h="39661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Next figure shows example of a film and video/DVD library organized as a client–server system.</a:t>
                      </a:r>
                    </a:p>
                  </a:txBody>
                  <a:tcPr marL="68580" marR="68580" marT="0" marB="0"/>
                </a:tc>
                <a:extLst>
                  <a:ext uri="{0D108BD9-81ED-4DB2-BD59-A6C34878D82A}">
                    <a16:rowId xmlns:a16="http://schemas.microsoft.com/office/drawing/2014/main" val="10002"/>
                  </a:ext>
                </a:extLst>
              </a:tr>
              <a:tr h="101368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endParaRPr lang="en-GB" sz="1400" dirty="0">
                        <a:solidFill>
                          <a:srgbClr val="000000"/>
                        </a:solidFill>
                        <a:latin typeface="Helvetica"/>
                        <a:ea typeface="Times New Roman"/>
                        <a:cs typeface="Helvetica"/>
                      </a:endParaRPr>
                    </a:p>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when:</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 data in a shared database has to be accessed from a range of locations. </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May also be used when the load on a system is variable.</a:t>
                      </a:r>
                    </a:p>
                    <a:p>
                      <a:pPr marL="0" indent="0" algn="just">
                        <a:spcAft>
                          <a:spcPts val="0"/>
                        </a:spcAft>
                        <a:buFont typeface="Arial" panose="020B0604020202020204" pitchFamily="34" charset="0"/>
                        <a:buNone/>
                        <a:tabLst>
                          <a:tab pos="342900" algn="l"/>
                          <a:tab pos="685800" algn="l"/>
                          <a:tab pos="1028700" algn="l"/>
                        </a:tabLst>
                      </a:pP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3"/>
                  </a:ext>
                </a:extLst>
              </a:tr>
              <a:tr h="1216422">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Advantages</a:t>
                      </a:r>
                      <a:endParaRPr lang="en-GB" sz="1400" dirty="0">
                        <a:solidFill>
                          <a:srgbClr val="000000"/>
                        </a:solidFill>
                        <a:latin typeface="Helvetica"/>
                        <a:ea typeface="Times New Roman"/>
                        <a:cs typeface="Helvetica"/>
                      </a:endParaRPr>
                    </a:p>
                  </a:txBody>
                  <a:tcPr marL="68580" marR="68580" marT="0" marB="0"/>
                </a:tc>
                <a:tc>
                  <a:txBody>
                    <a:bodyPr/>
                    <a:lstStyle/>
                    <a:p>
                      <a:pPr marL="0" indent="0" algn="just">
                        <a:spcAft>
                          <a:spcPts val="0"/>
                        </a:spcAft>
                        <a:buFont typeface="Arial" panose="020B0604020202020204" pitchFamily="34" charset="0"/>
                        <a:buNone/>
                        <a:tabLst>
                          <a:tab pos="342900" algn="l"/>
                          <a:tab pos="685800" algn="l"/>
                          <a:tab pos="1028700" algn="l"/>
                        </a:tabLst>
                      </a:pPr>
                      <a:endParaRPr lang="en-GB" sz="1400" dirty="0">
                        <a:solidFill>
                          <a:srgbClr val="000000"/>
                        </a:solidFill>
                        <a:latin typeface="Helvetica"/>
                        <a:ea typeface="Times New Roman"/>
                        <a:cs typeface="Helvetica"/>
                      </a:endParaRP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Resource sharing</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Independent servers</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No single point failure</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transparent system upgradation</a:t>
                      </a:r>
                    </a:p>
                    <a:p>
                      <a:pPr marL="285750" indent="-285750" algn="just">
                        <a:spcAft>
                          <a:spcPts val="0"/>
                        </a:spcAft>
                        <a:buFont typeface="Arial" panose="020B0604020202020204" pitchFamily="34" charset="0"/>
                        <a:buChar char="•"/>
                        <a:tabLst>
                          <a:tab pos="342900" algn="l"/>
                          <a:tab pos="685800" algn="l"/>
                          <a:tab pos="1028700" algn="l"/>
                        </a:tabLst>
                      </a:pPr>
                      <a:endParaRPr lang="en-GB" sz="14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4"/>
                  </a:ext>
                </a:extLst>
              </a:tr>
              <a:tr h="991531">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Disadvantages</a:t>
                      </a:r>
                      <a:endParaRPr lang="en-GB" sz="1400" dirty="0">
                        <a:solidFill>
                          <a:srgbClr val="000000"/>
                        </a:solidFill>
                        <a:latin typeface="Helvetica"/>
                        <a:ea typeface="Times New Roman"/>
                        <a:cs typeface="Helvetica"/>
                      </a:endParaRPr>
                    </a:p>
                  </a:txBody>
                  <a:tcPr marL="68580" marR="68580" marT="0" marB="0"/>
                </a:tc>
                <a:tc>
                  <a:txBody>
                    <a:bodyPr/>
                    <a:lstStyle/>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Each service is a single point of failure so susceptible to </a:t>
                      </a:r>
                      <a:r>
                        <a:rPr lang="en-GB" sz="1400" b="1" dirty="0">
                          <a:solidFill>
                            <a:srgbClr val="000000"/>
                          </a:solidFill>
                          <a:latin typeface="Helvetica"/>
                          <a:ea typeface="Times New Roman"/>
                          <a:cs typeface="Helvetica"/>
                        </a:rPr>
                        <a:t>denial of service attacks or server failure</a:t>
                      </a:r>
                      <a:r>
                        <a:rPr lang="en-GB" sz="1400" dirty="0">
                          <a:solidFill>
                            <a:srgbClr val="000000"/>
                          </a:solidFill>
                          <a:latin typeface="Helvetica"/>
                          <a:ea typeface="Times New Roman"/>
                          <a:cs typeface="Helvetica"/>
                        </a:rPr>
                        <a:t>. </a:t>
                      </a: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Performance may be unpredictable</a:t>
                      </a:r>
                      <a:r>
                        <a:rPr lang="en-GB" sz="1400" dirty="0">
                          <a:solidFill>
                            <a:srgbClr val="000000"/>
                          </a:solidFill>
                          <a:latin typeface="Helvetica"/>
                          <a:ea typeface="Times New Roman"/>
                          <a:cs typeface="Helvetica"/>
                        </a:rPr>
                        <a:t> because it depends on the network as well as the system.</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May be management problems if servers are owned by different organizations.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17</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95A6D15D-8AA5-4A4B-B05E-3BDBC331A8F1}"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client–server architecture for a film library</a:t>
            </a:r>
            <a:r>
              <a:rPr lang="en-GB" dirty="0"/>
              <a:t> </a:t>
            </a:r>
            <a:endParaRPr lang="en-US" dirty="0"/>
          </a:p>
        </p:txBody>
      </p:sp>
      <p:pic>
        <p:nvPicPr>
          <p:cNvPr id="4" name="Content Placeholder 3" descr="6.11 ClientServerFilmPhoto.eps"/>
          <p:cNvPicPr>
            <a:picLocks noGrp="1" noChangeAspect="1"/>
          </p:cNvPicPr>
          <p:nvPr>
            <p:ph idx="1"/>
          </p:nvPr>
        </p:nvPicPr>
        <p:blipFill>
          <a:blip r:embed="rId2"/>
          <a:srcRect l="-1062" r="-1062"/>
          <a:stretch>
            <a:fillRect/>
          </a:stretch>
        </p:blipFill>
        <p:spPr>
          <a:xfrm>
            <a:off x="2346014" y="1775831"/>
            <a:ext cx="7203898" cy="3961866"/>
          </a:xfrm>
        </p:spPr>
      </p:pic>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18</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2B6C6FFA-7C78-4696-8A4D-2D20A1FE223C}"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Pipe and filter architecture</a:t>
            </a:r>
          </a:p>
        </p:txBody>
      </p:sp>
      <p:sp>
        <p:nvSpPr>
          <p:cNvPr id="33795" name="Rectangle 3"/>
          <p:cNvSpPr>
            <a:spLocks noGrp="1" noChangeArrowheads="1"/>
          </p:cNvSpPr>
          <p:nvPr>
            <p:ph idx="1"/>
          </p:nvPr>
        </p:nvSpPr>
        <p:spPr>
          <a:noFill/>
          <a:ln/>
        </p:spPr>
        <p:txBody>
          <a:bodyPr lIns="90487" tIns="44450" rIns="90487" bIns="44450"/>
          <a:lstStyle/>
          <a:p>
            <a:pPr algn="just">
              <a:lnSpc>
                <a:spcPct val="90000"/>
              </a:lnSpc>
            </a:pPr>
            <a:r>
              <a:rPr lang="en-GB" dirty="0"/>
              <a:t>Functional transformations process their inputs to produce outputs (that’s why its called as filter).</a:t>
            </a:r>
          </a:p>
          <a:p>
            <a:pPr algn="just">
              <a:lnSpc>
                <a:spcPct val="90000"/>
              </a:lnSpc>
            </a:pPr>
            <a:r>
              <a:rPr lang="en-GB" dirty="0"/>
              <a:t>May be referred to as a pipe and filter model (as in UNIX shell).</a:t>
            </a:r>
          </a:p>
          <a:p>
            <a:pPr algn="just">
              <a:lnSpc>
                <a:spcPct val="90000"/>
              </a:lnSpc>
            </a:pPr>
            <a:r>
              <a:rPr lang="en-GB" dirty="0"/>
              <a:t>Variants of this approach are very common. When transformations are sequential, this is </a:t>
            </a:r>
            <a:r>
              <a:rPr lang="en-GB" b="1" dirty="0"/>
              <a:t>a batch sequential model which is extensively used in data processing systems.</a:t>
            </a:r>
          </a:p>
          <a:p>
            <a:pPr algn="just">
              <a:lnSpc>
                <a:spcPct val="90000"/>
              </a:lnSpc>
            </a:pPr>
            <a:r>
              <a:rPr lang="en-GB" b="1" dirty="0"/>
              <a:t>Best for batch processing, embedded systems or systems with limited user interactions.</a:t>
            </a:r>
          </a:p>
          <a:p>
            <a:pPr algn="just">
              <a:lnSpc>
                <a:spcPct val="90000"/>
              </a:lnSpc>
            </a:pPr>
            <a:r>
              <a:rPr lang="en-GB" b="1" dirty="0"/>
              <a:t>Not really suitable for interactive systems </a:t>
            </a:r>
            <a:r>
              <a:rPr lang="en-GB" dirty="0"/>
              <a:t>because the input data stream needs to be pre-processed. GUI based I/O systems have complex input streams like mouse click events, for which converting into sequential in out stream is challenging.</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19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fld id="{6938B912-BFAF-411C-BA04-D528ABFD8ED6}"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patterns</a:t>
            </a:r>
          </a:p>
        </p:txBody>
      </p:sp>
      <p:sp>
        <p:nvSpPr>
          <p:cNvPr id="3" name="Content Placeholder 2"/>
          <p:cNvSpPr>
            <a:spLocks noGrp="1"/>
          </p:cNvSpPr>
          <p:nvPr>
            <p:ph idx="1"/>
          </p:nvPr>
        </p:nvSpPr>
        <p:spPr>
          <a:xfrm>
            <a:off x="448234" y="1388270"/>
            <a:ext cx="11134165" cy="4999877"/>
          </a:xfrm>
        </p:spPr>
        <p:txBody>
          <a:bodyPr/>
          <a:lstStyle/>
          <a:p>
            <a:r>
              <a:rPr lang="en-US" b="1" dirty="0"/>
              <a:t>Patterns:</a:t>
            </a:r>
            <a:r>
              <a:rPr lang="en-US" dirty="0"/>
              <a:t> </a:t>
            </a:r>
          </a:p>
          <a:p>
            <a:pPr lvl="1"/>
            <a:r>
              <a:rPr lang="en-US" b="1" dirty="0"/>
              <a:t>a way of representing, sharing and reusing knowledge about software systems</a:t>
            </a:r>
            <a:r>
              <a:rPr lang="en-US" dirty="0"/>
              <a:t>.</a:t>
            </a:r>
          </a:p>
          <a:p>
            <a:pPr lvl="1"/>
            <a:r>
              <a:rPr lang="en-US" dirty="0"/>
              <a:t>described using narrative descriptions or diagrams.</a:t>
            </a:r>
          </a:p>
          <a:p>
            <a:pPr lvl="1"/>
            <a:r>
              <a:rPr lang="en-US" dirty="0"/>
              <a:t>Must include the </a:t>
            </a:r>
            <a:r>
              <a:rPr lang="en-US" b="1" dirty="0"/>
              <a:t>pattern’s strength and weaknesses.</a:t>
            </a:r>
          </a:p>
          <a:p>
            <a:pPr lvl="1"/>
            <a:r>
              <a:rPr lang="en-US" b="1" dirty="0"/>
              <a:t>Pattern description </a:t>
            </a:r>
            <a:r>
              <a:rPr lang="en-US" dirty="0"/>
              <a:t>include:</a:t>
            </a:r>
          </a:p>
          <a:p>
            <a:pPr lvl="2"/>
            <a:r>
              <a:rPr lang="en-US" b="1" dirty="0"/>
              <a:t>Pattern name</a:t>
            </a:r>
          </a:p>
          <a:p>
            <a:pPr lvl="2"/>
            <a:r>
              <a:rPr lang="en-US" b="1" dirty="0"/>
              <a:t>Brief description</a:t>
            </a:r>
          </a:p>
          <a:p>
            <a:pPr lvl="2"/>
            <a:r>
              <a:rPr lang="en-US" b="1" dirty="0"/>
              <a:t>Graphical model</a:t>
            </a:r>
          </a:p>
          <a:p>
            <a:pPr lvl="2"/>
            <a:r>
              <a:rPr lang="en-US" b="1" dirty="0"/>
              <a:t>Example of a relevant system </a:t>
            </a:r>
            <a:r>
              <a:rPr lang="en-US" dirty="0"/>
              <a:t>where that pattern have already been used.</a:t>
            </a:r>
          </a:p>
          <a:p>
            <a:pPr lvl="2"/>
            <a:r>
              <a:rPr lang="en-US" dirty="0"/>
              <a:t>When to use that pattern , </a:t>
            </a:r>
            <a:r>
              <a:rPr lang="en-US" b="1" dirty="0"/>
              <a:t>pros &amp; cons of the pattern</a:t>
            </a:r>
            <a:r>
              <a:rPr lang="en-US" dirty="0"/>
              <a:t>.</a:t>
            </a:r>
          </a:p>
          <a:p>
            <a:r>
              <a:rPr lang="en-US" dirty="0"/>
              <a:t>The fundamental idea behind arch. is separation and independence. Because it is beneficial for incorporating the localized changes only.</a:t>
            </a:r>
          </a:p>
          <a:p>
            <a:r>
              <a:rPr lang="en-US" dirty="0"/>
              <a:t>We will discuss some widely used architectural patterns.</a:t>
            </a:r>
          </a:p>
          <a:p>
            <a:pPr marL="0" indent="0">
              <a:buNone/>
            </a:pPr>
            <a:endParaRPr lang="en-US"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2</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fld id="{1D462C7A-5DA8-4DAB-9593-0B6CC0894B1A}"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66093330"/>
              </p:ext>
            </p:extLst>
          </p:nvPr>
        </p:nvGraphicFramePr>
        <p:xfrm>
          <a:off x="609600" y="1600199"/>
          <a:ext cx="10972800" cy="4567093"/>
        </p:xfrm>
        <a:graphic>
          <a:graphicData uri="http://schemas.openxmlformats.org/drawingml/2006/table">
            <a:tbl>
              <a:tblPr firstRow="1" bandRow="1">
                <a:tableStyleId>{5C22544A-7EE6-4342-B048-85BDC9FD1C3A}</a:tableStyleId>
              </a:tblPr>
              <a:tblGrid>
                <a:gridCol w="2254867">
                  <a:extLst>
                    <a:ext uri="{9D8B030D-6E8A-4147-A177-3AD203B41FA5}">
                      <a16:colId xmlns:a16="http://schemas.microsoft.com/office/drawing/2014/main" val="20000"/>
                    </a:ext>
                  </a:extLst>
                </a:gridCol>
                <a:gridCol w="8717933">
                  <a:extLst>
                    <a:ext uri="{9D8B030D-6E8A-4147-A177-3AD203B41FA5}">
                      <a16:colId xmlns:a16="http://schemas.microsoft.com/office/drawing/2014/main" val="20001"/>
                    </a:ext>
                  </a:extLst>
                </a:gridCol>
              </a:tblGrid>
              <a:tr h="385628">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887473">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endParaRPr lang="en-GB" sz="1400" dirty="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processing of the data in a system is organized so that each processing component (filter) is discrete and carries out one type of data transformation. The data flows (as in a pipe) from one component to another for processing. </a:t>
                      </a:r>
                    </a:p>
                  </a:txBody>
                  <a:tcPr marL="68580" marR="68580" marT="0" marB="0"/>
                </a:tc>
                <a:extLst>
                  <a:ext uri="{0D108BD9-81ED-4DB2-BD59-A6C34878D82A}">
                    <a16:rowId xmlns:a16="http://schemas.microsoft.com/office/drawing/2014/main" val="10001"/>
                  </a:ext>
                </a:extLst>
              </a:tr>
              <a:tr h="443737">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Example</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Coming figure is an example of a pipe and filter system used for processing invoices.</a:t>
                      </a:r>
                    </a:p>
                  </a:txBody>
                  <a:tcPr marL="68580" marR="68580" marT="0" marB="0"/>
                </a:tc>
                <a:extLst>
                  <a:ext uri="{0D108BD9-81ED-4DB2-BD59-A6C34878D82A}">
                    <a16:rowId xmlns:a16="http://schemas.microsoft.com/office/drawing/2014/main" val="10002"/>
                  </a:ext>
                </a:extLst>
              </a:tr>
              <a:tr h="681646">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endParaRPr lang="en-GB" sz="1400">
                        <a:solidFill>
                          <a:srgbClr val="000000"/>
                        </a:solidFill>
                        <a:latin typeface="Helvetica"/>
                        <a:ea typeface="Times New Roman"/>
                        <a:cs typeface="Helvetica"/>
                      </a:endParaRPr>
                    </a:p>
                  </a:txBody>
                  <a:tcPr marL="68580" marR="68580" marT="0" marB="0"/>
                </a:tc>
                <a:tc>
                  <a:txBody>
                    <a:bodyPr/>
                    <a:lstStyle/>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p>
                      <a:pPr marL="285750" indent="-285750" algn="just">
                        <a:spcAft>
                          <a:spcPts val="0"/>
                        </a:spcAft>
                        <a:buFont typeface="Arial" panose="020B0604020202020204" pitchFamily="34" charset="0"/>
                        <a:buChar char="•"/>
                        <a:tabLst>
                          <a:tab pos="342900" algn="l"/>
                          <a:tab pos="685800" algn="l"/>
                          <a:tab pos="1028700" algn="l"/>
                        </a:tabLst>
                      </a:pPr>
                      <a:r>
                        <a:rPr lang="en-US" sz="1400" kern="1200" dirty="0">
                          <a:solidFill>
                            <a:srgbClr val="000000"/>
                          </a:solidFill>
                          <a:latin typeface="Helvetica"/>
                          <a:ea typeface="+mn-ea"/>
                          <a:cs typeface="Helvetica"/>
                        </a:rPr>
                        <a:t>Compilers. The consecutive filters perform lexical analysis, parsing, semantic analysis, and code generation</a:t>
                      </a:r>
                      <a:endParaRPr lang="en-GB" sz="1400" kern="1200" dirty="0">
                        <a:solidFill>
                          <a:srgbClr val="000000"/>
                        </a:solidFill>
                        <a:latin typeface="Helvetica"/>
                        <a:ea typeface="Times New Roman"/>
                        <a:cs typeface="Helvetica"/>
                      </a:endParaRPr>
                    </a:p>
                  </a:txBody>
                  <a:tcPr marL="68580" marR="68580" marT="0" marB="0"/>
                </a:tc>
                <a:extLst>
                  <a:ext uri="{0D108BD9-81ED-4DB2-BD59-A6C34878D82A}">
                    <a16:rowId xmlns:a16="http://schemas.microsoft.com/office/drawing/2014/main" val="10003"/>
                  </a:ext>
                </a:extLst>
              </a:tr>
              <a:tr h="887473">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110934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endParaRPr lang="en-GB" sz="1400">
                        <a:solidFill>
                          <a:srgbClr val="000000"/>
                        </a:solidFill>
                        <a:latin typeface="Helvetica"/>
                        <a:ea typeface="Times New Roman"/>
                        <a:cs typeface="Helvetica"/>
                      </a:endParaRP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The format for data transfer has to be agreed upon between communicating transformations. Each transformation must parse its input and unparsed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20</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D3A828F1-5810-401B-A5A7-406B75E1323B}"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pipe and filter architecture</a:t>
            </a:r>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21</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D2A1D021-A8FD-4B57-868A-1F54A7F6EA73}"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pic>
        <p:nvPicPr>
          <p:cNvPr id="7" name="Picture 6">
            <a:extLst>
              <a:ext uri="{FF2B5EF4-FFF2-40B4-BE49-F238E27FC236}">
                <a16:creationId xmlns:a16="http://schemas.microsoft.com/office/drawing/2014/main" id="{D4B4D6CF-B148-4245-B53A-1B8DE7FE2A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0" y="2742791"/>
            <a:ext cx="8059275" cy="1838582"/>
          </a:xfrm>
          <a:prstGeom prst="rect">
            <a:avLst/>
          </a:prstGeom>
        </p:spPr>
      </p:pic>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pipe and filter architecture used in a payments system</a:t>
            </a:r>
            <a:r>
              <a:rPr lang="en-GB" dirty="0"/>
              <a:t> </a:t>
            </a:r>
            <a:endParaRPr lang="en-US" dirty="0"/>
          </a:p>
        </p:txBody>
      </p:sp>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22</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D2A1D021-A8FD-4B57-868A-1F54A7F6EA73}"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pic>
        <p:nvPicPr>
          <p:cNvPr id="1026" name="Picture 2" descr="pipe and filter architecture example">
            <a:extLst>
              <a:ext uri="{FF2B5EF4-FFF2-40B4-BE49-F238E27FC236}">
                <a16:creationId xmlns:a16="http://schemas.microsoft.com/office/drawing/2014/main" id="{6AC633F1-C166-4FD8-B42A-624114AA7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201115"/>
            <a:ext cx="10972800" cy="3190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9605886"/>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46744"/>
            <a:ext cx="8229600" cy="1143000"/>
          </a:xfrm>
        </p:spPr>
        <p:txBody>
          <a:bodyPr/>
          <a:lstStyle/>
          <a:p>
            <a:pPr algn="ctr"/>
            <a:r>
              <a:rPr lang="en-US" dirty="0"/>
              <a:t>Application architectures</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0B5AB03B-3D69-433A-9E4D-6DE1458F3B36}"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30688648"/>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Previous review</a:t>
            </a:r>
          </a:p>
        </p:txBody>
      </p:sp>
      <p:sp>
        <p:nvSpPr>
          <p:cNvPr id="137219" name="Rectangle 3"/>
          <p:cNvSpPr>
            <a:spLocks noGrp="1" noChangeArrowheads="1"/>
          </p:cNvSpPr>
          <p:nvPr>
            <p:ph idx="1"/>
          </p:nvPr>
        </p:nvSpPr>
        <p:spPr>
          <a:xfrm>
            <a:off x="71718" y="1777441"/>
            <a:ext cx="11761694" cy="2211853"/>
          </a:xfrm>
        </p:spPr>
        <p:txBody>
          <a:bodyPr lIns="91797" tIns="45898" rIns="91797" bIns="45898"/>
          <a:lstStyle/>
          <a:p>
            <a:pPr lvl="1" algn="just"/>
            <a:r>
              <a:rPr lang="en-US" sz="2400" b="1" dirty="0"/>
              <a:t>describes the patterns and techniques used to design and build an application</a:t>
            </a:r>
          </a:p>
          <a:p>
            <a:pPr lvl="1" algn="just"/>
            <a:r>
              <a:rPr lang="en-US" sz="2400" dirty="0"/>
              <a:t>The architecture </a:t>
            </a:r>
            <a:r>
              <a:rPr lang="en-US" sz="2400" b="1" dirty="0"/>
              <a:t>gives you a roadmap and best practices to follow </a:t>
            </a:r>
            <a:r>
              <a:rPr lang="en-US" sz="2400" dirty="0"/>
              <a:t>when building an application, so that you </a:t>
            </a:r>
            <a:r>
              <a:rPr lang="en-US" sz="2400" b="1" dirty="0"/>
              <a:t>end up with a well-structured application</a:t>
            </a:r>
            <a:r>
              <a:rPr lang="en-US" sz="2400" dirty="0"/>
              <a:t>.</a:t>
            </a:r>
          </a:p>
          <a:p>
            <a:pPr lvl="1" algn="just"/>
            <a:r>
              <a:rPr lang="en-US" sz="2400" dirty="0"/>
              <a:t>Software design patterns can help you to </a:t>
            </a:r>
            <a:r>
              <a:rPr lang="en-US" sz="2400" b="1" dirty="0"/>
              <a:t>build an effective application</a:t>
            </a:r>
            <a:r>
              <a:rPr lang="en-US" sz="2400" dirty="0"/>
              <a:t>.</a:t>
            </a: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2713B3F-8F33-4562-A5C3-47D2480C0DCB}"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dirty="0"/>
              <a:t>Application architectures</a:t>
            </a:r>
          </a:p>
        </p:txBody>
      </p:sp>
      <p:sp>
        <p:nvSpPr>
          <p:cNvPr id="137219" name="Rectangle 3"/>
          <p:cNvSpPr>
            <a:spLocks noGrp="1" noChangeArrowheads="1"/>
          </p:cNvSpPr>
          <p:nvPr>
            <p:ph idx="1"/>
          </p:nvPr>
        </p:nvSpPr>
        <p:spPr>
          <a:xfrm>
            <a:off x="89647" y="1417638"/>
            <a:ext cx="11761694" cy="5063844"/>
          </a:xfrm>
        </p:spPr>
        <p:txBody>
          <a:bodyPr lIns="91797" tIns="45898" rIns="91797" bIns="45898"/>
          <a:lstStyle/>
          <a:p>
            <a:pPr algn="just"/>
            <a:r>
              <a:rPr lang="en-US" b="1" dirty="0"/>
              <a:t>Application systems are designed to meet an organizational need.</a:t>
            </a:r>
          </a:p>
          <a:p>
            <a:pPr lvl="1" algn="just"/>
            <a:r>
              <a:rPr lang="en-US" dirty="0"/>
              <a:t>Somethings are common in all  business like hiring people, invoice issuance, keep accounts etc.</a:t>
            </a:r>
          </a:p>
          <a:p>
            <a:pPr lvl="1" algn="just"/>
            <a:r>
              <a:rPr lang="en-US" dirty="0"/>
              <a:t>That’s why their system have much requirements in common</a:t>
            </a:r>
          </a:p>
          <a:p>
            <a:pPr algn="just"/>
            <a:r>
              <a:rPr lang="en-US" dirty="0"/>
              <a:t>For example, </a:t>
            </a:r>
            <a:r>
              <a:rPr lang="en-US" b="1" dirty="0"/>
              <a:t>all phone companies</a:t>
            </a:r>
            <a:r>
              <a:rPr lang="en-US" dirty="0"/>
              <a:t> need systems to connect &amp; meter calls, manage network, issue bills to customers.</a:t>
            </a:r>
          </a:p>
          <a:p>
            <a:pPr lvl="1" algn="just"/>
            <a:r>
              <a:rPr lang="en-US" dirty="0"/>
              <a:t>That’s why </a:t>
            </a:r>
            <a:r>
              <a:rPr lang="en-US" b="1" dirty="0"/>
              <a:t>multiple phone companies tend to have a generic architecture</a:t>
            </a:r>
            <a:r>
              <a:rPr lang="en-US" dirty="0"/>
              <a:t> on which they add their customized requirements to make their product. </a:t>
            </a:r>
          </a:p>
          <a:p>
            <a:pPr algn="just"/>
            <a:r>
              <a:rPr lang="en-US" dirty="0"/>
              <a:t>A </a:t>
            </a:r>
            <a:r>
              <a:rPr lang="en-US" b="1" dirty="0"/>
              <a:t>generic application architecture</a:t>
            </a:r>
            <a:r>
              <a:rPr lang="en-US" dirty="0"/>
              <a:t> is an architecture for a type of software system that</a:t>
            </a:r>
            <a:r>
              <a:rPr lang="en-US" b="1" dirty="0"/>
              <a:t> includes principle characteristics of a class of systems</a:t>
            </a:r>
            <a:r>
              <a:rPr lang="en-US" dirty="0"/>
              <a:t>.</a:t>
            </a:r>
          </a:p>
          <a:p>
            <a:pPr lvl="1" algn="just"/>
            <a:r>
              <a:rPr lang="en-US" dirty="0"/>
              <a:t>For e.g., real time systems might have generic arch. Models of different systems like data collection system, data monitoring system etc.</a:t>
            </a:r>
          </a:p>
          <a:p>
            <a:pPr lvl="1" algn="just"/>
            <a:r>
              <a:rPr lang="en-US" dirty="0"/>
              <a:t>A system for supply chain management can be adapted for different suppliers, different goods, and contracts.</a:t>
            </a:r>
          </a:p>
          <a:p>
            <a:pPr lvl="1" algn="just"/>
            <a:endParaRPr lang="en-US"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2713B3F-8F33-4562-A5C3-47D2480C0DCB}"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306849094"/>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dirty="0"/>
              <a:t>Use of application architectures</a:t>
            </a:r>
          </a:p>
        </p:txBody>
      </p:sp>
      <p:sp>
        <p:nvSpPr>
          <p:cNvPr id="138243" name="Rectangle 3"/>
          <p:cNvSpPr>
            <a:spLocks noGrp="1" noChangeArrowheads="1"/>
          </p:cNvSpPr>
          <p:nvPr>
            <p:ph idx="1"/>
          </p:nvPr>
        </p:nvSpPr>
        <p:spPr>
          <a:xfrm>
            <a:off x="609600" y="1483659"/>
            <a:ext cx="10972800" cy="4525963"/>
          </a:xfrm>
        </p:spPr>
        <p:txBody>
          <a:bodyPr lIns="91797" tIns="45898" rIns="91797" bIns="45898"/>
          <a:lstStyle/>
          <a:p>
            <a:pPr>
              <a:lnSpc>
                <a:spcPct val="90000"/>
              </a:lnSpc>
            </a:pPr>
            <a:r>
              <a:rPr lang="en-US" dirty="0"/>
              <a:t>As a starting point for architectural design.</a:t>
            </a:r>
          </a:p>
          <a:p>
            <a:pPr lvl="1">
              <a:lnSpc>
                <a:spcPct val="90000"/>
              </a:lnSpc>
            </a:pPr>
            <a:r>
              <a:rPr lang="en-US" dirty="0"/>
              <a:t>If you are unfamiliar with the type of application you are developing then chose a baseline generic architecture and add your features into that to take it to final design.</a:t>
            </a:r>
          </a:p>
          <a:p>
            <a:pPr>
              <a:lnSpc>
                <a:spcPct val="90000"/>
              </a:lnSpc>
            </a:pPr>
            <a:r>
              <a:rPr lang="en-US" dirty="0"/>
              <a:t>As a design checklist.</a:t>
            </a:r>
          </a:p>
          <a:p>
            <a:pPr lvl="1">
              <a:lnSpc>
                <a:spcPct val="90000"/>
              </a:lnSpc>
            </a:pPr>
            <a:endParaRPr lang="en-US" dirty="0"/>
          </a:p>
          <a:p>
            <a:pPr>
              <a:lnSpc>
                <a:spcPct val="90000"/>
              </a:lnSpc>
            </a:pPr>
            <a:r>
              <a:rPr lang="en-US" dirty="0"/>
              <a:t>As a way of organizing the work of the development team.</a:t>
            </a:r>
          </a:p>
          <a:p>
            <a:pPr>
              <a:lnSpc>
                <a:spcPct val="90000"/>
              </a:lnSpc>
            </a:pPr>
            <a:r>
              <a:rPr lang="en-US" dirty="0"/>
              <a:t>As a means of assessing components for reuse.</a:t>
            </a:r>
          </a:p>
          <a:p>
            <a:pPr>
              <a:lnSpc>
                <a:spcPct val="90000"/>
              </a:lnSpc>
            </a:pPr>
            <a:r>
              <a:rPr lang="en-US" dirty="0"/>
              <a:t>As a vocabulary for talking about application types.</a:t>
            </a:r>
          </a:p>
          <a:p>
            <a:pPr>
              <a:lnSpc>
                <a:spcPct val="90000"/>
              </a:lnSpc>
              <a:buFont typeface="Zapf Dingbats" charset="2"/>
              <a:buNone/>
            </a:pPr>
            <a:endParaRPr lang="en-US"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A43F124-D836-40A7-BE31-E4614D7E8598}"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t>Examples of application types</a:t>
            </a:r>
            <a:endParaRPr lang="en-US" dirty="0"/>
          </a:p>
        </p:txBody>
      </p:sp>
      <p:sp>
        <p:nvSpPr>
          <p:cNvPr id="139267" name="Rectangle 3"/>
          <p:cNvSpPr>
            <a:spLocks noGrp="1" noChangeArrowheads="1"/>
          </p:cNvSpPr>
          <p:nvPr>
            <p:ph idx="1"/>
          </p:nvPr>
        </p:nvSpPr>
        <p:spPr>
          <a:xfrm>
            <a:off x="0" y="1417638"/>
            <a:ext cx="12075459" cy="4525963"/>
          </a:xfrm>
        </p:spPr>
        <p:txBody>
          <a:bodyPr/>
          <a:lstStyle/>
          <a:p>
            <a:pPr algn="just"/>
            <a:r>
              <a:rPr lang="en-US" b="1" dirty="0"/>
              <a:t>Data processing applications</a:t>
            </a:r>
          </a:p>
          <a:p>
            <a:pPr lvl="1" algn="just"/>
            <a:r>
              <a:rPr lang="en-US" b="1" dirty="0"/>
              <a:t>Data driven applications </a:t>
            </a:r>
            <a:r>
              <a:rPr lang="en-US" dirty="0"/>
              <a:t>that </a:t>
            </a:r>
            <a:r>
              <a:rPr lang="en-US" b="1" dirty="0"/>
              <a:t>process data in batches</a:t>
            </a:r>
            <a:r>
              <a:rPr lang="en-US" dirty="0"/>
              <a:t> </a:t>
            </a:r>
            <a:r>
              <a:rPr lang="en-US" b="1" dirty="0"/>
              <a:t>without</a:t>
            </a:r>
            <a:r>
              <a:rPr lang="en-US" dirty="0"/>
              <a:t> explicit </a:t>
            </a:r>
            <a:r>
              <a:rPr lang="en-US" b="1" dirty="0"/>
              <a:t>user intervention </a:t>
            </a:r>
            <a:r>
              <a:rPr lang="en-US" dirty="0"/>
              <a:t>during the processing.</a:t>
            </a:r>
          </a:p>
          <a:p>
            <a:pPr algn="just"/>
            <a:r>
              <a:rPr lang="en-US" b="1" dirty="0"/>
              <a:t>Transaction processing applications</a:t>
            </a:r>
          </a:p>
          <a:p>
            <a:pPr lvl="1" algn="just"/>
            <a:r>
              <a:rPr lang="en-US" b="1" dirty="0"/>
              <a:t>Data-centered applications </a:t>
            </a:r>
            <a:r>
              <a:rPr lang="en-US" dirty="0"/>
              <a:t>that </a:t>
            </a:r>
            <a:r>
              <a:rPr lang="en-US" b="1" dirty="0"/>
              <a:t>process user requests</a:t>
            </a:r>
            <a:r>
              <a:rPr lang="en-US" dirty="0"/>
              <a:t> and </a:t>
            </a:r>
            <a:r>
              <a:rPr lang="en-US" b="1" dirty="0"/>
              <a:t>update information in</a:t>
            </a:r>
            <a:r>
              <a:rPr lang="en-US" dirty="0"/>
              <a:t> a system </a:t>
            </a:r>
            <a:r>
              <a:rPr lang="en-US" b="1" dirty="0"/>
              <a:t>database.</a:t>
            </a:r>
          </a:p>
          <a:p>
            <a:pPr algn="just"/>
            <a:r>
              <a:rPr lang="en-US" b="1" dirty="0"/>
              <a:t>Event processing systems</a:t>
            </a:r>
          </a:p>
          <a:p>
            <a:pPr lvl="1" algn="just"/>
            <a:r>
              <a:rPr lang="en-US" dirty="0"/>
              <a:t>Applications where system actions depend on interpreting events from the system’s environment.</a:t>
            </a:r>
          </a:p>
          <a:p>
            <a:pPr lvl="1" algn="just"/>
            <a:r>
              <a:rPr lang="en-US" dirty="0"/>
              <a:t>E.g., trigger an alarm in system on some sensor input etc.</a:t>
            </a:r>
          </a:p>
          <a:p>
            <a:pPr algn="just"/>
            <a:r>
              <a:rPr lang="en-US" b="1" dirty="0"/>
              <a:t>Language processing systems</a:t>
            </a:r>
          </a:p>
          <a:p>
            <a:pPr lvl="1" algn="just"/>
            <a:r>
              <a:rPr lang="en-US" dirty="0"/>
              <a:t>Applications where the </a:t>
            </a:r>
            <a:r>
              <a:rPr lang="en-US" b="1" dirty="0"/>
              <a:t>users’ intentions are specified in a formal language </a:t>
            </a:r>
            <a:r>
              <a:rPr lang="en-US" dirty="0"/>
              <a:t>that is </a:t>
            </a:r>
            <a:r>
              <a:rPr lang="en-US" b="1" dirty="0"/>
              <a:t>processed</a:t>
            </a:r>
            <a:r>
              <a:rPr lang="en-US" dirty="0"/>
              <a:t> and </a:t>
            </a:r>
            <a:r>
              <a:rPr lang="en-US" b="1" dirty="0"/>
              <a:t>interpreted by the system</a:t>
            </a:r>
            <a:r>
              <a:rPr lang="en-US" dirty="0"/>
              <a:t>.</a:t>
            </a: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4FA110F-BD98-462D-B613-8A81A9E30070}"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Application type examples</a:t>
            </a:r>
          </a:p>
        </p:txBody>
      </p:sp>
      <p:sp>
        <p:nvSpPr>
          <p:cNvPr id="140291" name="Rectangle 3"/>
          <p:cNvSpPr>
            <a:spLocks noGrp="1" noChangeArrowheads="1"/>
          </p:cNvSpPr>
          <p:nvPr>
            <p:ph idx="1"/>
          </p:nvPr>
        </p:nvSpPr>
        <p:spPr>
          <a:xfrm>
            <a:off x="80682" y="1624013"/>
            <a:ext cx="12111318" cy="4525963"/>
          </a:xfrm>
        </p:spPr>
        <p:txBody>
          <a:bodyPr lIns="91797" tIns="45898" rIns="91797" bIns="45898"/>
          <a:lstStyle/>
          <a:p>
            <a:pPr>
              <a:lnSpc>
                <a:spcPct val="90000"/>
              </a:lnSpc>
            </a:pPr>
            <a:r>
              <a:rPr lang="en-US" sz="2300" dirty="0"/>
              <a:t>Two very widely used generic application architectures </a:t>
            </a:r>
            <a:r>
              <a:rPr lang="en-US" sz="2300" b="1" dirty="0"/>
              <a:t>are transaction processing systems</a:t>
            </a:r>
            <a:r>
              <a:rPr lang="en-US" sz="2300" dirty="0"/>
              <a:t> and </a:t>
            </a:r>
            <a:r>
              <a:rPr lang="en-US" sz="2300" b="1" dirty="0"/>
              <a:t>language processing systems.</a:t>
            </a:r>
          </a:p>
          <a:p>
            <a:pPr>
              <a:lnSpc>
                <a:spcPct val="90000"/>
              </a:lnSpc>
            </a:pPr>
            <a:r>
              <a:rPr lang="en-US" sz="2300" dirty="0"/>
              <a:t>Transaction processing systems (web based business systems)</a:t>
            </a:r>
          </a:p>
          <a:p>
            <a:pPr lvl="1">
              <a:lnSpc>
                <a:spcPct val="90000"/>
              </a:lnSpc>
            </a:pPr>
            <a:r>
              <a:rPr lang="en-US" sz="1900" dirty="0"/>
              <a:t>E.g., interactive banking systems, </a:t>
            </a:r>
            <a:r>
              <a:rPr lang="en-US" sz="2100" dirty="0"/>
              <a:t>E-commerce systems, information systems &amp; booking systems.</a:t>
            </a:r>
          </a:p>
          <a:p>
            <a:pPr>
              <a:lnSpc>
                <a:spcPct val="90000"/>
              </a:lnSpc>
            </a:pPr>
            <a:r>
              <a:rPr lang="en-US" sz="2300" dirty="0"/>
              <a:t>Language processing systems (software development rely on these systems)</a:t>
            </a:r>
          </a:p>
          <a:p>
            <a:pPr lvl="1">
              <a:lnSpc>
                <a:spcPct val="90000"/>
              </a:lnSpc>
            </a:pPr>
            <a:r>
              <a:rPr lang="en-US" sz="1900" dirty="0"/>
              <a:t>Users’ intentions fed in as a formal language like any Programing Language.</a:t>
            </a:r>
          </a:p>
          <a:p>
            <a:pPr lvl="1">
              <a:lnSpc>
                <a:spcPct val="90000"/>
              </a:lnSpc>
            </a:pPr>
            <a:r>
              <a:rPr lang="en-US" sz="1900" dirty="0"/>
              <a:t>They process the language into internal format and depicts as internal representation.</a:t>
            </a:r>
          </a:p>
          <a:p>
            <a:pPr lvl="1">
              <a:lnSpc>
                <a:spcPct val="90000"/>
              </a:lnSpc>
            </a:pPr>
            <a:r>
              <a:rPr lang="en-US" sz="1900" dirty="0"/>
              <a:t>They are also used to interpret command languages like XML</a:t>
            </a:r>
          </a:p>
          <a:p>
            <a:pPr lvl="1">
              <a:lnSpc>
                <a:spcPct val="90000"/>
              </a:lnSpc>
            </a:pPr>
            <a:r>
              <a:rPr lang="en-US" sz="2100" dirty="0"/>
              <a:t>E.g., Compilers (HLL to machine code)</a:t>
            </a:r>
          </a:p>
          <a:p>
            <a:pPr marL="457200" lvl="1" indent="0">
              <a:lnSpc>
                <a:spcPct val="90000"/>
              </a:lnSpc>
              <a:buNone/>
            </a:pPr>
            <a:endParaRPr lang="en-US" sz="2100"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9D80C63-7CAF-4909-8BDE-15494F3C5BD0}"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dirty="0"/>
              <a:t>Transaction processing systems</a:t>
            </a:r>
          </a:p>
        </p:txBody>
      </p:sp>
      <p:sp>
        <p:nvSpPr>
          <p:cNvPr id="144387" name="Rectangle 3"/>
          <p:cNvSpPr>
            <a:spLocks noGrp="1" noChangeArrowheads="1"/>
          </p:cNvSpPr>
          <p:nvPr>
            <p:ph idx="1"/>
          </p:nvPr>
        </p:nvSpPr>
        <p:spPr>
          <a:xfrm>
            <a:off x="188259" y="1417638"/>
            <a:ext cx="11815482" cy="4525963"/>
          </a:xfrm>
        </p:spPr>
        <p:txBody>
          <a:bodyPr lIns="91797" tIns="45898" rIns="91797" bIns="45898"/>
          <a:lstStyle/>
          <a:p>
            <a:pPr algn="just">
              <a:lnSpc>
                <a:spcPct val="90000"/>
              </a:lnSpc>
            </a:pPr>
            <a:r>
              <a:rPr lang="en-US" b="1" dirty="0"/>
              <a:t>Database centered applications</a:t>
            </a:r>
          </a:p>
          <a:p>
            <a:pPr algn="just">
              <a:lnSpc>
                <a:spcPct val="90000"/>
              </a:lnSpc>
            </a:pPr>
            <a:r>
              <a:rPr lang="en-US" dirty="0"/>
              <a:t>Process user requests for information from a database or to update the database.</a:t>
            </a:r>
          </a:p>
          <a:p>
            <a:pPr algn="just">
              <a:lnSpc>
                <a:spcPct val="90000"/>
              </a:lnSpc>
            </a:pPr>
            <a:r>
              <a:rPr lang="en-US" dirty="0"/>
              <a:t>It’s the </a:t>
            </a:r>
            <a:r>
              <a:rPr lang="en-US" b="1" dirty="0"/>
              <a:t>most common type of interactive business systems</a:t>
            </a:r>
          </a:p>
          <a:p>
            <a:pPr algn="just">
              <a:lnSpc>
                <a:spcPct val="90000"/>
              </a:lnSpc>
            </a:pPr>
            <a:r>
              <a:rPr lang="en-US" dirty="0"/>
              <a:t>Technically, </a:t>
            </a:r>
            <a:r>
              <a:rPr lang="en-US" b="1" dirty="0"/>
              <a:t>transaction is a sequence of operation treated as atomic operation</a:t>
            </a:r>
            <a:r>
              <a:rPr lang="en-US" dirty="0"/>
              <a:t> to ensure consistency in case of failure of a transaction. </a:t>
            </a:r>
          </a:p>
          <a:p>
            <a:pPr algn="just">
              <a:lnSpc>
                <a:spcPct val="90000"/>
              </a:lnSpc>
            </a:pPr>
            <a:r>
              <a:rPr lang="en-US" dirty="0"/>
              <a:t>All operations in a transaction must be completed before database changes are made permanent.</a:t>
            </a:r>
          </a:p>
          <a:p>
            <a:pPr algn="just">
              <a:lnSpc>
                <a:spcPct val="90000"/>
              </a:lnSpc>
            </a:pPr>
            <a:r>
              <a:rPr lang="en-US" dirty="0"/>
              <a:t>From a </a:t>
            </a:r>
            <a:r>
              <a:rPr lang="en-US" b="1" dirty="0"/>
              <a:t>user perspective </a:t>
            </a:r>
            <a:r>
              <a:rPr lang="en-US" dirty="0"/>
              <a:t>a </a:t>
            </a:r>
            <a:r>
              <a:rPr lang="en-US" b="1" dirty="0"/>
              <a:t>transaction is</a:t>
            </a:r>
            <a:r>
              <a:rPr lang="en-US" dirty="0"/>
              <a:t>:</a:t>
            </a:r>
          </a:p>
          <a:p>
            <a:pPr lvl="1" algn="just">
              <a:lnSpc>
                <a:spcPct val="90000"/>
              </a:lnSpc>
            </a:pPr>
            <a:r>
              <a:rPr lang="en-US" b="1" dirty="0"/>
              <a:t>Any coherent sequence of operations that satisfies a goal</a:t>
            </a:r>
            <a:r>
              <a:rPr lang="en-US" dirty="0"/>
              <a:t>;</a:t>
            </a:r>
          </a:p>
          <a:p>
            <a:pPr lvl="1" algn="just">
              <a:lnSpc>
                <a:spcPct val="90000"/>
              </a:lnSpc>
            </a:pPr>
            <a:r>
              <a:rPr lang="en-US" dirty="0"/>
              <a:t>For example - find the times of flights from Karachi to Dubai.</a:t>
            </a:r>
          </a:p>
          <a:p>
            <a:pPr algn="just">
              <a:lnSpc>
                <a:spcPct val="90000"/>
              </a:lnSpc>
            </a:pPr>
            <a:r>
              <a:rPr lang="en-US" dirty="0"/>
              <a:t>Users make asynchronous requests for service which are then processed by a transaction manager.</a:t>
            </a: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E19D157-66BA-4EF6-AAFD-64303C51A145}"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a:t>
            </a:r>
          </a:p>
        </p:txBody>
      </p:sp>
      <p:sp>
        <p:nvSpPr>
          <p:cNvPr id="3" name="Content Placeholder 2"/>
          <p:cNvSpPr>
            <a:spLocks noGrp="1"/>
          </p:cNvSpPr>
          <p:nvPr>
            <p:ph idx="1"/>
          </p:nvPr>
        </p:nvSpPr>
        <p:spPr>
          <a:xfrm>
            <a:off x="251011" y="1417638"/>
            <a:ext cx="11519647" cy="4525963"/>
          </a:xfrm>
        </p:spPr>
        <p:txBody>
          <a:bodyPr/>
          <a:lstStyle/>
          <a:p>
            <a:pPr algn="just"/>
            <a:r>
              <a:rPr lang="en-US" b="1" dirty="0"/>
              <a:t>Split application into multiple sections </a:t>
            </a:r>
            <a:r>
              <a:rPr lang="en-US" dirty="0"/>
              <a:t>all have own purpose</a:t>
            </a:r>
          </a:p>
          <a:p>
            <a:pPr algn="just"/>
            <a:r>
              <a:rPr lang="en-US" dirty="0"/>
              <a:t>User sent request to controller</a:t>
            </a:r>
          </a:p>
          <a:p>
            <a:pPr algn="just"/>
            <a:r>
              <a:rPr lang="en-US" dirty="0"/>
              <a:t>Controller being the middle man between model and view, process the client request and sent to Model</a:t>
            </a:r>
          </a:p>
          <a:p>
            <a:pPr algn="just"/>
            <a:r>
              <a:rPr lang="en-US" dirty="0"/>
              <a:t>Model handles data logic, access database and do authentication/update/delete or whatever is needed to perform on data.</a:t>
            </a:r>
          </a:p>
          <a:p>
            <a:pPr algn="just"/>
            <a:r>
              <a:rPr lang="en-US" dirty="0"/>
              <a:t>Controller pass the raw information received from model to view</a:t>
            </a:r>
          </a:p>
          <a:p>
            <a:pPr algn="just"/>
            <a:r>
              <a:rPr lang="en-US" dirty="0"/>
              <a:t>View presents the data  </a:t>
            </a:r>
          </a:p>
          <a:p>
            <a:pPr algn="just"/>
            <a:r>
              <a:rPr lang="en-US" dirty="0"/>
              <a:t>Return to controller and controller send response to client</a:t>
            </a:r>
          </a:p>
          <a:p>
            <a:pPr algn="just"/>
            <a:r>
              <a:rPr lang="en-US" dirty="0"/>
              <a:t>This is a way to segregate data presentation from data logic.</a:t>
            </a:r>
          </a:p>
          <a:p>
            <a:pPr marL="0" indent="0" algn="just">
              <a:buNone/>
            </a:pPr>
            <a:endParaRPr lang="en-US" dirty="0"/>
          </a:p>
          <a:p>
            <a:pPr marL="0" indent="0" algn="just">
              <a:buNone/>
            </a:pPr>
            <a:r>
              <a:rPr lang="en-US" dirty="0"/>
              <a:t> </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3</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fld id="{1D462C7A-5DA8-4DAB-9593-0B6CC0894B1A}"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extLst>
      <p:ext uri="{BB962C8B-B14F-4D97-AF65-F5344CB8AC3E}">
        <p14:creationId xmlns:p14="http://schemas.microsoft.com/office/powerpoint/2010/main" val="3901539983"/>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transaction processing applications</a:t>
            </a:r>
            <a:r>
              <a:rPr lang="en-GB" dirty="0"/>
              <a:t> </a:t>
            </a:r>
            <a:endParaRPr lang="en-US" dirty="0"/>
          </a:p>
        </p:txBody>
      </p:sp>
      <p:pic>
        <p:nvPicPr>
          <p:cNvPr id="4" name="Content Placeholder 3" descr="6.14 TransactionProcSys.eps"/>
          <p:cNvPicPr>
            <a:picLocks noGrp="1" noChangeAspect="1"/>
          </p:cNvPicPr>
          <p:nvPr>
            <p:ph idx="1"/>
          </p:nvPr>
        </p:nvPicPr>
        <p:blipFill>
          <a:blip r:embed="rId2"/>
          <a:srcRect t="-253395" b="-253395"/>
          <a:stretch>
            <a:fillRect/>
          </a:stretch>
        </p:blipFill>
        <p:spPr>
          <a:xfrm>
            <a:off x="1680013" y="3296561"/>
            <a:ext cx="7786715" cy="3242352"/>
          </a:xfrm>
        </p:spPr>
      </p:pic>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2D6F804A-BF7C-4C53-935A-970EFA784007}"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extBox 6">
            <a:extLst>
              <a:ext uri="{FF2B5EF4-FFF2-40B4-BE49-F238E27FC236}">
                <a16:creationId xmlns:a16="http://schemas.microsoft.com/office/drawing/2014/main" id="{4655F605-8007-4C6E-8423-879E97FD74C4}"/>
              </a:ext>
            </a:extLst>
          </p:cNvPr>
          <p:cNvSpPr txBox="1"/>
          <p:nvPr/>
        </p:nvSpPr>
        <p:spPr>
          <a:xfrm>
            <a:off x="1510553" y="1799772"/>
            <a:ext cx="9170894" cy="2677656"/>
          </a:xfrm>
          <a:prstGeom prst="rect">
            <a:avLst/>
          </a:prstGeom>
          <a:noFill/>
        </p:spPr>
        <p:txBody>
          <a:bodyPr wrap="square" rtlCol="0">
            <a:spAutoFit/>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User makes request using I/O component</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Request process by some application specific logic</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 transaction created and passed to transaction manager for processing.</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After successful transaction completion, a message is passed to application logic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pipe and filter architecture of an ATM system</a:t>
            </a:r>
            <a:r>
              <a:rPr lang="en-GB" dirty="0"/>
              <a:t> </a:t>
            </a:r>
            <a:endParaRPr lang="en-US" dirty="0"/>
          </a:p>
        </p:txBody>
      </p:sp>
      <p:pic>
        <p:nvPicPr>
          <p:cNvPr id="4" name="Content Placeholder 3" descr="6.15 ATMSystemArch.eps"/>
          <p:cNvPicPr>
            <a:picLocks noGrp="1" noChangeAspect="1"/>
          </p:cNvPicPr>
          <p:nvPr>
            <p:ph idx="1"/>
          </p:nvPr>
        </p:nvPicPr>
        <p:blipFill>
          <a:blip r:embed="rId2"/>
          <a:srcRect t="-13074" b="-13074"/>
          <a:stretch>
            <a:fillRect/>
          </a:stretch>
        </p:blipFill>
        <p:spPr>
          <a:xfrm>
            <a:off x="1627258" y="2643925"/>
            <a:ext cx="8532742" cy="3894988"/>
          </a:xfrm>
        </p:spPr>
      </p:pic>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0E68468-5E85-4529-A47B-55550D1888FB}"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extBox 6">
            <a:extLst>
              <a:ext uri="{FF2B5EF4-FFF2-40B4-BE49-F238E27FC236}">
                <a16:creationId xmlns:a16="http://schemas.microsoft.com/office/drawing/2014/main" id="{CFA7B4FE-3403-4855-A452-CC481B489F4E}"/>
              </a:ext>
            </a:extLst>
          </p:cNvPr>
          <p:cNvSpPr txBox="1"/>
          <p:nvPr/>
        </p:nvSpPr>
        <p:spPr>
          <a:xfrm>
            <a:off x="215153" y="1498136"/>
            <a:ext cx="11914094"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Transaction processing system could be modelled as pipe &amp; filter architecture with system components responsible for input, processing &amp; output.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System composed of two cooperating software components: ATM and Processing logic</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Input output components are the installed software components in ATM whereas Process is the software component in Bank’s database server.</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t>Information systems architecture</a:t>
            </a:r>
          </a:p>
        </p:txBody>
      </p:sp>
      <p:sp>
        <p:nvSpPr>
          <p:cNvPr id="146435" name="Rectangle 3"/>
          <p:cNvSpPr>
            <a:spLocks noGrp="1" noChangeArrowheads="1"/>
          </p:cNvSpPr>
          <p:nvPr>
            <p:ph idx="1"/>
          </p:nvPr>
        </p:nvSpPr>
        <p:spPr>
          <a:xfrm>
            <a:off x="0" y="1624013"/>
            <a:ext cx="12039600" cy="4525963"/>
          </a:xfrm>
        </p:spPr>
        <p:txBody>
          <a:bodyPr lIns="91797" tIns="45898" rIns="91797" bIns="45898"/>
          <a:lstStyle/>
          <a:p>
            <a:r>
              <a:rPr lang="en-US" dirty="0"/>
              <a:t>Transaction processing systems provide information to Information systems for decision making. IS usually generate reports </a:t>
            </a:r>
          </a:p>
          <a:p>
            <a:r>
              <a:rPr lang="en-US" b="1" dirty="0"/>
              <a:t>These include transaction processing systems, </a:t>
            </a:r>
            <a:r>
              <a:rPr lang="en-US" dirty="0"/>
              <a:t>as interaction with these systems generally </a:t>
            </a:r>
            <a:r>
              <a:rPr lang="en-US" b="1" dirty="0"/>
              <a:t>involves database transactions.</a:t>
            </a:r>
          </a:p>
          <a:p>
            <a:r>
              <a:rPr lang="en-US" dirty="0"/>
              <a:t>Layers include:</a:t>
            </a:r>
          </a:p>
          <a:p>
            <a:pPr lvl="1"/>
            <a:r>
              <a:rPr lang="en-US" dirty="0"/>
              <a:t>The user interface</a:t>
            </a:r>
          </a:p>
          <a:p>
            <a:pPr lvl="1"/>
            <a:r>
              <a:rPr lang="en-US" dirty="0"/>
              <a:t>User communications , Authentication &amp; Authorization ~ pass all user queries &amp; check validations</a:t>
            </a:r>
          </a:p>
          <a:p>
            <a:pPr lvl="1"/>
            <a:r>
              <a:rPr lang="en-US" dirty="0"/>
              <a:t>Information retrieval ~ application logic for accessing &amp; updating data</a:t>
            </a:r>
          </a:p>
          <a:p>
            <a:pPr lvl="1"/>
            <a:r>
              <a:rPr lang="en-US" dirty="0"/>
              <a:t>System database</a:t>
            </a:r>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19908072-3B67-4871-A8CA-13330C0389BE}"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Generic Architecture of information system</a:t>
            </a:r>
          </a:p>
        </p:txBody>
      </p:sp>
      <p:pic>
        <p:nvPicPr>
          <p:cNvPr id="4" name="Content Placeholder 3" descr="6.16 InfoSysArch.eps"/>
          <p:cNvPicPr>
            <a:picLocks noGrp="1" noChangeAspect="1"/>
          </p:cNvPicPr>
          <p:nvPr>
            <p:ph idx="1"/>
          </p:nvPr>
        </p:nvPicPr>
        <p:blipFill>
          <a:blip r:embed="rId2"/>
          <a:srcRect l="-15661" r="-15661"/>
          <a:stretch>
            <a:fillRect/>
          </a:stretch>
        </p:blipFill>
        <p:spPr>
          <a:xfrm>
            <a:off x="4645011" y="1872622"/>
            <a:ext cx="7325503" cy="4028744"/>
          </a:xfrm>
        </p:spPr>
      </p:pic>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949A3547-E199-404F-8AAD-11675AA5827D}"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extBox 6">
            <a:extLst>
              <a:ext uri="{FF2B5EF4-FFF2-40B4-BE49-F238E27FC236}">
                <a16:creationId xmlns:a16="http://schemas.microsoft.com/office/drawing/2014/main" id="{7AC4F1AF-E28E-46C0-B395-968BB29DDBB5}"/>
              </a:ext>
            </a:extLst>
          </p:cNvPr>
          <p:cNvSpPr txBox="1"/>
          <p:nvPr/>
        </p:nvSpPr>
        <p:spPr>
          <a:xfrm>
            <a:off x="609600" y="2205318"/>
            <a:ext cx="4482353" cy="2031325"/>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Generic architecture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Often implemented using a  distributed with  multi tier client-server architecture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Segregated to web server (top most layer), application server (mid 2 layers) and the Database server (for bottom layer)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the </a:t>
            </a:r>
            <a:r>
              <a:rPr lang="en-GB" dirty="0"/>
              <a:t>a </a:t>
            </a:r>
            <a:r>
              <a:rPr lang="en-GB" dirty="0" err="1"/>
              <a:t>Mentcare</a:t>
            </a:r>
            <a:r>
              <a:rPr lang="en-GB" dirty="0"/>
              <a:t> application</a:t>
            </a:r>
            <a:endParaRPr lang="en-US" dirty="0"/>
          </a:p>
        </p:txBody>
      </p:sp>
      <p:pic>
        <p:nvPicPr>
          <p:cNvPr id="5" name="Content Placeholder 4" descr="6.17 MHC-PMSArch.eps"/>
          <p:cNvPicPr>
            <a:picLocks noGrp="1" noChangeAspect="1"/>
          </p:cNvPicPr>
          <p:nvPr>
            <p:ph idx="1"/>
          </p:nvPr>
        </p:nvPicPr>
        <p:blipFill>
          <a:blip r:embed="rId2"/>
          <a:srcRect l="-14940" r="-14940"/>
          <a:stretch>
            <a:fillRect/>
          </a:stretch>
        </p:blipFill>
        <p:spPr>
          <a:xfrm>
            <a:off x="4491928" y="1745275"/>
            <a:ext cx="7780145" cy="4612715"/>
          </a:xfrm>
        </p:spPr>
      </p:pic>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37CFF3AE-A200-46FB-9ADD-EA33BF199DBE}"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extBox 6">
            <a:extLst>
              <a:ext uri="{FF2B5EF4-FFF2-40B4-BE49-F238E27FC236}">
                <a16:creationId xmlns:a16="http://schemas.microsoft.com/office/drawing/2014/main" id="{CBA4D129-09F3-4283-B866-B41E14F8C7A5}"/>
              </a:ext>
            </a:extLst>
          </p:cNvPr>
          <p:cNvSpPr txBox="1"/>
          <p:nvPr/>
        </p:nvSpPr>
        <p:spPr>
          <a:xfrm>
            <a:off x="3621740" y="2047983"/>
            <a:ext cx="32631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Browser based UI</a:t>
            </a:r>
          </a:p>
        </p:txBody>
      </p:sp>
      <p:sp>
        <p:nvSpPr>
          <p:cNvPr id="8" name="TextBox 7">
            <a:extLst>
              <a:ext uri="{FF2B5EF4-FFF2-40B4-BE49-F238E27FC236}">
                <a16:creationId xmlns:a16="http://schemas.microsoft.com/office/drawing/2014/main" id="{EB018A06-5AF9-4AD8-B202-586270999BDF}"/>
              </a:ext>
            </a:extLst>
          </p:cNvPr>
          <p:cNvSpPr txBox="1"/>
          <p:nvPr/>
        </p:nvSpPr>
        <p:spPr>
          <a:xfrm>
            <a:off x="1171744" y="2787336"/>
            <a:ext cx="4300010"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Components that allow login, authorization, form to present data to user, validation to check data consistency</a:t>
            </a:r>
          </a:p>
        </p:txBody>
      </p:sp>
      <p:sp>
        <p:nvSpPr>
          <p:cNvPr id="9" name="TextBox 8">
            <a:extLst>
              <a:ext uri="{FF2B5EF4-FFF2-40B4-BE49-F238E27FC236}">
                <a16:creationId xmlns:a16="http://schemas.microsoft.com/office/drawing/2014/main" id="{11D38E2A-467C-4D64-82A9-D34DE7F4153C}"/>
              </a:ext>
            </a:extLst>
          </p:cNvPr>
          <p:cNvSpPr txBox="1"/>
          <p:nvPr/>
        </p:nvSpPr>
        <p:spPr>
          <a:xfrm>
            <a:off x="1694746" y="4334070"/>
            <a:ext cx="377700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Implement core system functionalities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TextBox 9">
            <a:extLst>
              <a:ext uri="{FF2B5EF4-FFF2-40B4-BE49-F238E27FC236}">
                <a16:creationId xmlns:a16="http://schemas.microsoft.com/office/drawing/2014/main" id="{7ED46816-EE2A-4CE4-9B35-2FDF35BE0673}"/>
              </a:ext>
            </a:extLst>
          </p:cNvPr>
          <p:cNvSpPr txBox="1"/>
          <p:nvPr/>
        </p:nvSpPr>
        <p:spPr>
          <a:xfrm>
            <a:off x="4074784" y="5483710"/>
            <a:ext cx="148509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Data storage</a:t>
            </a:r>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information systems</a:t>
            </a:r>
          </a:p>
        </p:txBody>
      </p:sp>
      <p:sp>
        <p:nvSpPr>
          <p:cNvPr id="3" name="Content Placeholder 2"/>
          <p:cNvSpPr>
            <a:spLocks noGrp="1"/>
          </p:cNvSpPr>
          <p:nvPr>
            <p:ph idx="1"/>
          </p:nvPr>
        </p:nvSpPr>
        <p:spPr/>
        <p:txBody>
          <a:bodyPr/>
          <a:lstStyle/>
          <a:p>
            <a:pPr algn="just"/>
            <a:r>
              <a:rPr lang="en-US" b="1" dirty="0"/>
              <a:t>Information and resource management systems are now usually web-based systems </a:t>
            </a:r>
            <a:r>
              <a:rPr lang="en-US" dirty="0"/>
              <a:t>where the UIs are implemented using a web browser. </a:t>
            </a:r>
          </a:p>
          <a:p>
            <a:pPr algn="just"/>
            <a:r>
              <a:rPr lang="en-US" dirty="0"/>
              <a:t>For example, </a:t>
            </a:r>
            <a:r>
              <a:rPr lang="en-US" b="1" dirty="0"/>
              <a:t>E-commerce systems are Internet-based resource management systems</a:t>
            </a:r>
            <a:r>
              <a:rPr lang="en-US" dirty="0"/>
              <a:t> that accept electronic orders for goods or services and then arrange delivery of these goods or services to the customer</a:t>
            </a:r>
            <a:r>
              <a:rPr lang="en-US" i="1" dirty="0"/>
              <a:t>. </a:t>
            </a:r>
          </a:p>
          <a:p>
            <a:pPr lvl="1" algn="just"/>
            <a:r>
              <a:rPr lang="en-US" dirty="0"/>
              <a:t>In an e-commerce system, the </a:t>
            </a:r>
            <a:r>
              <a:rPr lang="en-US" b="1" dirty="0"/>
              <a:t>application-specific layer includes </a:t>
            </a:r>
          </a:p>
          <a:p>
            <a:pPr lvl="2" algn="just"/>
            <a:r>
              <a:rPr lang="en-US" dirty="0"/>
              <a:t>additional functionality supporting a ‘</a:t>
            </a:r>
            <a:r>
              <a:rPr lang="en-US" b="1" dirty="0"/>
              <a:t>shopping cart</a:t>
            </a:r>
            <a:r>
              <a:rPr lang="en-US" dirty="0"/>
              <a:t>’, add multiple items in separate transactions but pay using 1 transaction at end.</a:t>
            </a: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B9990C50-03D6-4FDD-940A-5857EDFD7333}"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p:txBody>
          <a:bodyPr/>
          <a:lstStyle/>
          <a:p>
            <a:r>
              <a:rPr lang="en-US"/>
              <a:t>Language processing systems</a:t>
            </a:r>
          </a:p>
        </p:txBody>
      </p:sp>
      <p:sp>
        <p:nvSpPr>
          <p:cNvPr id="160771" name="Rectangle 3"/>
          <p:cNvSpPr>
            <a:spLocks noGrp="1" noChangeArrowheads="1"/>
          </p:cNvSpPr>
          <p:nvPr>
            <p:ph idx="1"/>
          </p:nvPr>
        </p:nvSpPr>
        <p:spPr/>
        <p:txBody>
          <a:bodyPr lIns="91797" tIns="45898" rIns="91797" bIns="45898"/>
          <a:lstStyle/>
          <a:p>
            <a:pPr algn="just"/>
            <a:r>
              <a:rPr lang="en-US" sz="2400" dirty="0"/>
              <a:t>Language processing systems are used to translate texts from one language into another and to carry out the instructions specified in the input language.</a:t>
            </a:r>
          </a:p>
          <a:p>
            <a:pPr algn="just"/>
            <a:r>
              <a:rPr lang="en-US" sz="2400" dirty="0"/>
              <a:t>They include a translator and an abstract machine that executes the generated language.</a:t>
            </a:r>
            <a:endParaRPr lang="en-GB" sz="2400" dirty="0"/>
          </a:p>
          <a:p>
            <a:pPr algn="just"/>
            <a:r>
              <a:rPr lang="en-US" sz="2300" dirty="0"/>
              <a:t>Used: in systems where the easiest way to solve a problem is to describe an algorithm or describe the system data</a:t>
            </a:r>
            <a:endParaRPr lang="en-US" sz="2500" dirty="0"/>
          </a:p>
        </p:txBody>
      </p:sp>
      <p:sp>
        <p:nvSpPr>
          <p:cNvPr id="5" name="Footer Placeholder 4"/>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4" name="Slide Number Placeholder 3"/>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2" name="Date Placeholder 1"/>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4950BC1-A5C9-434D-81B8-F25093A4AAD4}"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architecture of a language processing system </a:t>
            </a:r>
          </a:p>
        </p:txBody>
      </p:sp>
      <p:pic>
        <p:nvPicPr>
          <p:cNvPr id="4" name="Content Placeholder 3" descr="6.18 LangProcSys.eps"/>
          <p:cNvPicPr>
            <a:picLocks noGrp="1" noChangeAspect="1"/>
          </p:cNvPicPr>
          <p:nvPr>
            <p:ph idx="1"/>
          </p:nvPr>
        </p:nvPicPr>
        <p:blipFill>
          <a:blip r:embed="rId2"/>
          <a:srcRect l="-10387" r="-10387"/>
          <a:stretch>
            <a:fillRect/>
          </a:stretch>
        </p:blipFill>
        <p:spPr>
          <a:xfrm>
            <a:off x="2440597" y="1600200"/>
            <a:ext cx="7014735" cy="4540623"/>
          </a:xfrm>
        </p:spPr>
      </p:pic>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7169A768-E002-4A46-9275-C89FFF2F00B1}"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Compiler components</a:t>
            </a:r>
          </a:p>
        </p:txBody>
      </p:sp>
      <p:graphicFrame>
        <p:nvGraphicFramePr>
          <p:cNvPr id="7" name="Content Placeholder 6">
            <a:extLst>
              <a:ext uri="{FF2B5EF4-FFF2-40B4-BE49-F238E27FC236}">
                <a16:creationId xmlns:a16="http://schemas.microsoft.com/office/drawing/2014/main" id="{0A0EA9C5-4880-4CAA-93AE-373B567B634D}"/>
              </a:ext>
            </a:extLst>
          </p:cNvPr>
          <p:cNvGraphicFramePr>
            <a:graphicFrameLocks noGrp="1"/>
          </p:cNvGraphicFramePr>
          <p:nvPr>
            <p:ph idx="1"/>
          </p:nvPr>
        </p:nvGraphicFramePr>
        <p:xfrm>
          <a:off x="609599" y="1600201"/>
          <a:ext cx="11116235"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Date Placeholder 5"/>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4C5C74CD-7E41-449D-89FA-AEED3845FA94}"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repository architecture for a language processing system</a:t>
            </a:r>
            <a:br>
              <a:rPr lang="en-US" dirty="0"/>
            </a:br>
            <a:r>
              <a:rPr lang="en-US" dirty="0"/>
              <a:t>(integrated set of programming support tools)</a:t>
            </a:r>
          </a:p>
        </p:txBody>
      </p:sp>
      <p:pic>
        <p:nvPicPr>
          <p:cNvPr id="4" name="Content Placeholder 3" descr="6.20 RepositoryLPS.eps"/>
          <p:cNvPicPr>
            <a:picLocks noGrp="1" noChangeAspect="1"/>
          </p:cNvPicPr>
          <p:nvPr>
            <p:ph idx="1"/>
          </p:nvPr>
        </p:nvPicPr>
        <p:blipFill>
          <a:blip r:embed="rId2"/>
          <a:srcRect t="-1471" b="-1471"/>
          <a:stretch>
            <a:fillRect/>
          </a:stretch>
        </p:blipFill>
        <p:spPr>
          <a:xfrm>
            <a:off x="2562200" y="1937951"/>
            <a:ext cx="6676944" cy="3672062"/>
          </a:xfrm>
        </p:spPr>
      </p:pic>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46C06B4-5D6D-4154-B8B0-2339B596DA36}"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extBox 6">
            <a:extLst>
              <a:ext uri="{FF2B5EF4-FFF2-40B4-BE49-F238E27FC236}">
                <a16:creationId xmlns:a16="http://schemas.microsoft.com/office/drawing/2014/main" id="{6932ACD6-F25D-470B-B319-F9CAD29E54E1}"/>
              </a:ext>
            </a:extLst>
          </p:cNvPr>
          <p:cNvSpPr txBox="1"/>
          <p:nvPr/>
        </p:nvSpPr>
        <p:spPr>
          <a:xfrm>
            <a:off x="609599" y="5809129"/>
            <a:ext cx="102735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Grammar definition &amp; output definition might be sometimes embedded in tools.</a:t>
            </a: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Model-View-Controller (MVC)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62135478"/>
              </p:ext>
            </p:extLst>
          </p:nvPr>
        </p:nvGraphicFramePr>
        <p:xfrm>
          <a:off x="609600" y="1693404"/>
          <a:ext cx="10972800" cy="4345859"/>
        </p:xfrm>
        <a:graphic>
          <a:graphicData uri="http://schemas.openxmlformats.org/drawingml/2006/table">
            <a:tbl>
              <a:tblPr firstRow="1" bandRow="1">
                <a:tableStyleId>{5C22544A-7EE6-4342-B048-85BDC9FD1C3A}</a:tableStyleId>
              </a:tblPr>
              <a:tblGrid>
                <a:gridCol w="2669223">
                  <a:extLst>
                    <a:ext uri="{9D8B030D-6E8A-4147-A177-3AD203B41FA5}">
                      <a16:colId xmlns:a16="http://schemas.microsoft.com/office/drawing/2014/main" val="20000"/>
                    </a:ext>
                  </a:extLst>
                </a:gridCol>
                <a:gridCol w="8303577">
                  <a:extLst>
                    <a:ext uri="{9D8B030D-6E8A-4147-A177-3AD203B41FA5}">
                      <a16:colId xmlns:a16="http://schemas.microsoft.com/office/drawing/2014/main" val="20001"/>
                    </a:ext>
                  </a:extLst>
                </a:gridCol>
              </a:tblGrid>
              <a:tr h="52006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MVC (Model-View-Controller)</a:t>
                      </a:r>
                    </a:p>
                  </a:txBody>
                  <a:tcPr marL="68580" marR="68580" marT="0" marB="0"/>
                </a:tc>
                <a:extLst>
                  <a:ext uri="{0D108BD9-81ED-4DB2-BD59-A6C34878D82A}">
                    <a16:rowId xmlns:a16="http://schemas.microsoft.com/office/drawing/2014/main" val="10000"/>
                  </a:ext>
                </a:extLst>
              </a:tr>
              <a:tr h="1336555">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Separates presentation and interaction from the system data.</a:t>
                      </a:r>
                    </a:p>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MVC divides application into 3 parts. (Separation of concerns)</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 The Model component manages the system data and associated operations on that data.</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 The View component defines and manages how the data is presented to the user.</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 The Controller component manages user interaction (e.g., key presses, mouse clicks, etc.) and passes these interactions to the View and the Model. </a:t>
                      </a:r>
                    </a:p>
                  </a:txBody>
                  <a:tcPr marL="68580" marR="68580" marT="0" marB="0"/>
                </a:tc>
                <a:extLst>
                  <a:ext uri="{0D108BD9-81ED-4DB2-BD59-A6C34878D82A}">
                    <a16:rowId xmlns:a16="http://schemas.microsoft.com/office/drawing/2014/main" val="10001"/>
                  </a:ext>
                </a:extLst>
              </a:tr>
              <a:tr h="470132">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A figure in successive slides shows the architecture of a </a:t>
                      </a:r>
                      <a:r>
                        <a:rPr lang="en-GB" sz="1400" b="1" dirty="0">
                          <a:solidFill>
                            <a:srgbClr val="000000"/>
                          </a:solidFill>
                          <a:latin typeface="Helvetica"/>
                          <a:ea typeface="Times New Roman"/>
                          <a:cs typeface="Helvetica"/>
                        </a:rPr>
                        <a:t>web-based application system </a:t>
                      </a:r>
                      <a:r>
                        <a:rPr lang="en-GB" sz="1400" dirty="0">
                          <a:solidFill>
                            <a:srgbClr val="000000"/>
                          </a:solidFill>
                          <a:latin typeface="Helvetica"/>
                          <a:ea typeface="Times New Roman"/>
                          <a:cs typeface="Helvetica"/>
                        </a:rPr>
                        <a:t>organized using the MVC pattern.</a:t>
                      </a:r>
                    </a:p>
                  </a:txBody>
                  <a:tcPr marL="68580" marR="68580" marT="0" marB="0"/>
                </a:tc>
                <a:extLst>
                  <a:ext uri="{0D108BD9-81ED-4DB2-BD59-A6C34878D82A}">
                    <a16:rowId xmlns:a16="http://schemas.microsoft.com/office/drawing/2014/main" val="10002"/>
                  </a:ext>
                </a:extLst>
              </a:tr>
              <a:tr h="69553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400" dirty="0">
                          <a:solidFill>
                            <a:srgbClr val="000000"/>
                          </a:solidFill>
                          <a:latin typeface="Helvetica"/>
                          <a:ea typeface="Times New Roman"/>
                          <a:cs typeface="Helvetica"/>
                        </a:rPr>
                        <a:t>Used </a:t>
                      </a:r>
                      <a:r>
                        <a:rPr lang="en-GB" sz="1400" b="1" dirty="0">
                          <a:solidFill>
                            <a:srgbClr val="000000"/>
                          </a:solidFill>
                          <a:latin typeface="Helvetica"/>
                          <a:ea typeface="Times New Roman"/>
                          <a:cs typeface="Helvetica"/>
                        </a:rPr>
                        <a:t>when:</a:t>
                      </a: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there are multiple ways to view and interact with data. </a:t>
                      </a:r>
                      <a:endParaRPr lang="en-GB" sz="1400" dirty="0">
                        <a:solidFill>
                          <a:srgbClr val="000000"/>
                        </a:solidFill>
                        <a:latin typeface="Helvetica"/>
                        <a:ea typeface="Times New Roman"/>
                        <a:cs typeface="Helvetica"/>
                      </a:endParaRPr>
                    </a:p>
                    <a:p>
                      <a:pPr marL="285750" indent="-285750" algn="just">
                        <a:spcAft>
                          <a:spcPts val="0"/>
                        </a:spcAft>
                        <a:buFont typeface="Arial" panose="020B0604020202020204" pitchFamily="34" charset="0"/>
                        <a:buChar char="•"/>
                        <a:tabLst>
                          <a:tab pos="342900" algn="l"/>
                          <a:tab pos="685800" algn="l"/>
                          <a:tab pos="1028700" algn="l"/>
                        </a:tabLst>
                      </a:pPr>
                      <a:r>
                        <a:rPr lang="en-GB" sz="1400" b="1" dirty="0">
                          <a:solidFill>
                            <a:srgbClr val="000000"/>
                          </a:solidFill>
                          <a:latin typeface="Helvetica"/>
                          <a:ea typeface="Times New Roman"/>
                          <a:cs typeface="Helvetica"/>
                        </a:rPr>
                        <a:t>the future requirements for interaction and presentation of data are unknown.</a:t>
                      </a:r>
                      <a:r>
                        <a:rPr lang="en-GB" sz="1400" dirty="0">
                          <a:solidFill>
                            <a:srgbClr val="000000"/>
                          </a:solidFill>
                          <a:latin typeface="Helvetica"/>
                          <a:ea typeface="Times New Roman"/>
                          <a:cs typeface="Helvetica"/>
                        </a:rPr>
                        <a:t> </a:t>
                      </a:r>
                    </a:p>
                  </a:txBody>
                  <a:tcPr marL="68580" marR="68580" marT="0" marB="0"/>
                </a:tc>
                <a:extLst>
                  <a:ext uri="{0D108BD9-81ED-4DB2-BD59-A6C34878D82A}">
                    <a16:rowId xmlns:a16="http://schemas.microsoft.com/office/drawing/2014/main" val="10003"/>
                  </a:ext>
                </a:extLst>
              </a:tr>
              <a:tr h="695535">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Advantages</a:t>
                      </a:r>
                    </a:p>
                  </a:txBody>
                  <a:tcPr marL="68580" marR="68580" marT="0" marB="0"/>
                </a:tc>
                <a:tc>
                  <a:txBody>
                    <a:bodyPr/>
                    <a:lstStyle/>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Allows the data to change independently of its representation and vice versa. (</a:t>
                      </a:r>
                      <a:r>
                        <a:rPr lang="en-GB" sz="1400" b="1" dirty="0">
                          <a:solidFill>
                            <a:srgbClr val="000000"/>
                          </a:solidFill>
                          <a:latin typeface="Helvetica"/>
                          <a:ea typeface="Times New Roman"/>
                          <a:cs typeface="Helvetica"/>
                        </a:rPr>
                        <a:t>adding a new view or changing an existing one might not affect the underlying data in model</a:t>
                      </a:r>
                      <a:r>
                        <a:rPr lang="en-GB" sz="1400" dirty="0">
                          <a:solidFill>
                            <a:srgbClr val="000000"/>
                          </a:solidFill>
                          <a:latin typeface="Helvetica"/>
                          <a:ea typeface="Times New Roman"/>
                          <a:cs typeface="Helvetica"/>
                        </a:rPr>
                        <a:t>)</a:t>
                      </a:r>
                    </a:p>
                    <a:p>
                      <a:pPr marL="285750" indent="-285750" algn="just">
                        <a:spcAft>
                          <a:spcPts val="0"/>
                        </a:spcAft>
                        <a:buFont typeface="Arial" panose="020B0604020202020204" pitchFamily="34" charset="0"/>
                        <a:buChar char="•"/>
                        <a:tabLst>
                          <a:tab pos="342900" algn="l"/>
                          <a:tab pos="685800" algn="l"/>
                          <a:tab pos="1028700" algn="l"/>
                        </a:tabLst>
                      </a:pPr>
                      <a:r>
                        <a:rPr lang="en-GB" sz="1400" dirty="0">
                          <a:solidFill>
                            <a:srgbClr val="000000"/>
                          </a:solidFill>
                          <a:latin typeface="Helvetica"/>
                          <a:ea typeface="Times New Roman"/>
                          <a:cs typeface="Helvetica"/>
                        </a:rPr>
                        <a:t>Supports multiple presentation of the same data (changes made in one representation reflected in all of them.)</a:t>
                      </a:r>
                    </a:p>
                  </a:txBody>
                  <a:tcPr marL="68580" marR="68580" marT="0" marB="0"/>
                </a:tc>
                <a:extLst>
                  <a:ext uri="{0D108BD9-81ED-4DB2-BD59-A6C34878D82A}">
                    <a16:rowId xmlns:a16="http://schemas.microsoft.com/office/drawing/2014/main" val="10004"/>
                  </a:ext>
                </a:extLst>
              </a:tr>
              <a:tr h="470132">
                <a:tc>
                  <a:txBody>
                    <a:bodyPr/>
                    <a:lstStyle/>
                    <a:p>
                      <a:pPr algn="just">
                        <a:spcAft>
                          <a:spcPts val="0"/>
                        </a:spcAft>
                        <a:tabLst>
                          <a:tab pos="342900" algn="l"/>
                          <a:tab pos="685800" algn="l"/>
                          <a:tab pos="1028700" algn="l"/>
                        </a:tabLst>
                      </a:pPr>
                      <a:r>
                        <a:rPr lang="en-GB" sz="1400" b="1">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400" b="1" dirty="0">
                          <a:solidFill>
                            <a:srgbClr val="000000"/>
                          </a:solidFill>
                          <a:latin typeface="Helvetica"/>
                          <a:ea typeface="Times New Roman"/>
                          <a:cs typeface="Helvetica"/>
                        </a:rPr>
                        <a:t>Can involve additional code and increase code complexity.</a:t>
                      </a:r>
                    </a:p>
                  </a:txBody>
                  <a:tcPr marL="68580" marR="68580" marT="0" marB="0"/>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5" name="Slide Number Placeholder 4"/>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4</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44654E4C-4722-4CF2-81BD-7EDEC1E0C642}"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pipe and filter compiler architecture</a:t>
            </a:r>
            <a:r>
              <a:rPr lang="en-GB" dirty="0"/>
              <a:t> with composite repository</a:t>
            </a:r>
            <a:endParaRPr lang="en-US" dirty="0"/>
          </a:p>
        </p:txBody>
      </p:sp>
      <p:pic>
        <p:nvPicPr>
          <p:cNvPr id="4" name="Content Placeholder 3" descr="6.19 PipeFilterCompModel.eps"/>
          <p:cNvPicPr>
            <a:picLocks noGrp="1" noChangeAspect="1"/>
          </p:cNvPicPr>
          <p:nvPr>
            <p:ph idx="1"/>
          </p:nvPr>
        </p:nvPicPr>
        <p:blipFill>
          <a:blip r:embed="rId2"/>
          <a:srcRect t="-42181" b="-42181"/>
          <a:stretch>
            <a:fillRect/>
          </a:stretch>
        </p:blipFill>
        <p:spPr>
          <a:xfrm>
            <a:off x="2338063" y="1600201"/>
            <a:ext cx="7591362" cy="4174957"/>
          </a:xfrm>
        </p:spPr>
      </p:pic>
      <p:sp>
        <p:nvSpPr>
          <p:cNvPr id="6" name="Footer Placeholder 5"/>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t>Chapter 6 Architectural Design</a:t>
            </a: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C33B370-F672-B743-B3AF-248A63C17270}" type="slidenum">
              <a:rPr kumimoji="0" lang="en-US"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C7B74B9C-FDB7-4163-AD46-94D35E939907}" type="datetime1">
              <a:rPr kumimoji="0" lang="en-GB" sz="12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16/03/2023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organization of the Model-View-Controller</a:t>
            </a:r>
            <a:r>
              <a:rPr lang="en-GB" dirty="0"/>
              <a:t> </a:t>
            </a:r>
            <a:endParaRPr lang="en-US"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5</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23A2F9D6-E893-4F66-A288-35A9A30E8FBA}"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pic>
        <p:nvPicPr>
          <p:cNvPr id="7" name="Picture 6">
            <a:extLst>
              <a:ext uri="{FF2B5EF4-FFF2-40B4-BE49-F238E27FC236}">
                <a16:creationId xmlns:a16="http://schemas.microsoft.com/office/drawing/2014/main" id="{1D2BDABC-7F09-4A85-B119-74F78E3C3C6A}"/>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735" t="15425" r="28970" b="20392"/>
          <a:stretch/>
        </p:blipFill>
        <p:spPr>
          <a:xfrm>
            <a:off x="1828799" y="1595717"/>
            <a:ext cx="7960659" cy="4401672"/>
          </a:xfrm>
          <a:prstGeom prst="rect">
            <a:avLst/>
          </a:prstGeom>
        </p:spPr>
      </p:pic>
    </p:spTree>
    <p:extLst>
      <p:ext uri="{BB962C8B-B14F-4D97-AF65-F5344CB8AC3E}">
        <p14:creationId xmlns:p14="http://schemas.microsoft.com/office/powerpoint/2010/main" val="2591617900"/>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MVC based web application</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6</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23A2F9D6-E893-4F66-A288-35A9A30E8FBA}"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pic>
        <p:nvPicPr>
          <p:cNvPr id="7" name="Picture 6">
            <a:extLst>
              <a:ext uri="{FF2B5EF4-FFF2-40B4-BE49-F238E27FC236}">
                <a16:creationId xmlns:a16="http://schemas.microsoft.com/office/drawing/2014/main" id="{4D910705-DFBC-4CC7-B3F7-446F94C754A0}"/>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6030" t="15163" r="29338" b="20915"/>
          <a:stretch/>
        </p:blipFill>
        <p:spPr>
          <a:xfrm>
            <a:off x="1604682" y="1695124"/>
            <a:ext cx="9143999" cy="4383741"/>
          </a:xfrm>
          <a:prstGeom prst="rect">
            <a:avLst/>
          </a:prstGeom>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MVC based web application</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7</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fld id="{23A2F9D6-E893-4F66-A288-35A9A30E8FBA}" type="datetime1">
              <a:rPr lang="en-GB">
                <a:solidFill>
                  <a:prstClr val="black">
                    <a:tint val="75000"/>
                  </a:prstClr>
                </a:solidFill>
                <a:latin typeface="Calibri"/>
              </a:rPr>
              <a:pPr defTabSz="457200"/>
              <a:t>16/03/2023</a:t>
            </a:fld>
            <a:endParaRPr lang="en-US">
              <a:solidFill>
                <a:prstClr val="black">
                  <a:tint val="75000"/>
                </a:prstClr>
              </a:solidFill>
              <a:latin typeface="Calibri"/>
            </a:endParaRPr>
          </a:p>
        </p:txBody>
      </p:sp>
      <p:pic>
        <p:nvPicPr>
          <p:cNvPr id="8" name="Picture 7">
            <a:extLst>
              <a:ext uri="{FF2B5EF4-FFF2-40B4-BE49-F238E27FC236}">
                <a16:creationId xmlns:a16="http://schemas.microsoft.com/office/drawing/2014/main" id="{27BA0218-9F31-408F-8ABE-DFF19E4AA6C9}"/>
              </a:ext>
            </a:extLst>
          </p:cNvPr>
          <p:cNvPicPr>
            <a:picLocks noChangeAspect="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5735" t="14509" r="28333" b="20784"/>
          <a:stretch/>
        </p:blipFill>
        <p:spPr>
          <a:xfrm>
            <a:off x="1524000" y="1837765"/>
            <a:ext cx="9398922" cy="3801035"/>
          </a:xfrm>
          <a:prstGeom prst="rect">
            <a:avLst/>
          </a:prstGeom>
        </p:spPr>
      </p:pic>
    </p:spTree>
    <p:extLst>
      <p:ext uri="{BB962C8B-B14F-4D97-AF65-F5344CB8AC3E}">
        <p14:creationId xmlns:p14="http://schemas.microsoft.com/office/powerpoint/2010/main" val="88858637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Layered architecture</a:t>
            </a:r>
          </a:p>
        </p:txBody>
      </p:sp>
      <p:sp>
        <p:nvSpPr>
          <p:cNvPr id="19459" name="Rectangle 3"/>
          <p:cNvSpPr>
            <a:spLocks noGrp="1" noChangeArrowheads="1"/>
          </p:cNvSpPr>
          <p:nvPr>
            <p:ph idx="1"/>
          </p:nvPr>
        </p:nvSpPr>
        <p:spPr>
          <a:xfrm>
            <a:off x="421341" y="1417638"/>
            <a:ext cx="11161059" cy="5027986"/>
          </a:xfrm>
          <a:noFill/>
          <a:ln/>
        </p:spPr>
        <p:txBody>
          <a:bodyPr lIns="90487" tIns="44450" rIns="90487" bIns="44450"/>
          <a:lstStyle/>
          <a:p>
            <a:pPr algn="just"/>
            <a:r>
              <a:rPr lang="en-GB" b="1" dirty="0"/>
              <a:t>Organises the system functionality into a set of layers each of which provide a set of services.</a:t>
            </a:r>
          </a:p>
          <a:p>
            <a:pPr algn="just"/>
            <a:r>
              <a:rPr lang="en-GB" dirty="0"/>
              <a:t>Typically </a:t>
            </a:r>
            <a:r>
              <a:rPr lang="en-GB" b="1" dirty="0"/>
              <a:t>layers are UI, Auth &amp; Authorization, Business logic, OS / DB</a:t>
            </a:r>
          </a:p>
          <a:p>
            <a:pPr algn="just"/>
            <a:r>
              <a:rPr lang="en-GB" b="1" dirty="0"/>
              <a:t>Every layer relies on </a:t>
            </a:r>
            <a:r>
              <a:rPr lang="en-GB" dirty="0"/>
              <a:t>facilities and services offered </a:t>
            </a:r>
            <a:r>
              <a:rPr lang="en-GB" b="1" dirty="0"/>
              <a:t>by the layer immediately beneath it.</a:t>
            </a:r>
          </a:p>
          <a:p>
            <a:pPr algn="just"/>
            <a:r>
              <a:rPr lang="en-GB" dirty="0"/>
              <a:t>Upper layer talk to layer below that, </a:t>
            </a:r>
            <a:r>
              <a:rPr lang="en-GB" b="1" dirty="0"/>
              <a:t>no jumping between layers is allowed</a:t>
            </a:r>
          </a:p>
          <a:p>
            <a:pPr algn="just"/>
            <a:r>
              <a:rPr lang="en-GB" b="1" dirty="0"/>
              <a:t>Lower layers never called to upper layer </a:t>
            </a:r>
            <a:r>
              <a:rPr lang="en-GB" dirty="0"/>
              <a:t>they just replied to the inputs from upper layer</a:t>
            </a:r>
          </a:p>
          <a:p>
            <a:pPr algn="just"/>
            <a:r>
              <a:rPr lang="en-GB" dirty="0"/>
              <a:t>Requesting something from a layer means </a:t>
            </a:r>
            <a:r>
              <a:rPr lang="en-GB" b="1" dirty="0"/>
              <a:t>iterating down to multiple layers</a:t>
            </a:r>
          </a:p>
          <a:p>
            <a:pPr algn="just"/>
            <a:r>
              <a:rPr lang="en-GB" b="1" dirty="0"/>
              <a:t>Structuring tasks into teams is easy</a:t>
            </a:r>
            <a:r>
              <a:rPr lang="en-GB" dirty="0"/>
              <a:t> as multiple teams may work for different layers. </a:t>
            </a:r>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8</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fld id="{24485DDA-ED76-4BF9-9197-4F24B18A813B}" type="datetime1">
              <a:rPr lang="en-GB">
                <a:solidFill>
                  <a:prstClr val="black">
                    <a:tint val="75000"/>
                  </a:prstClr>
                </a:solidFill>
                <a:latin typeface="Calibri"/>
              </a:rPr>
              <a:pPr defTabSz="457200"/>
              <a:t>16/03/2023</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3217719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Layered architecture</a:t>
            </a:r>
          </a:p>
        </p:txBody>
      </p:sp>
      <p:sp>
        <p:nvSpPr>
          <p:cNvPr id="19459" name="Rectangle 3"/>
          <p:cNvSpPr>
            <a:spLocks noGrp="1" noChangeArrowheads="1"/>
          </p:cNvSpPr>
          <p:nvPr>
            <p:ph idx="1"/>
          </p:nvPr>
        </p:nvSpPr>
        <p:spPr>
          <a:xfrm>
            <a:off x="609600" y="1584703"/>
            <a:ext cx="10972800" cy="4525963"/>
          </a:xfrm>
          <a:noFill/>
          <a:ln/>
        </p:spPr>
        <p:txBody>
          <a:bodyPr lIns="90487" tIns="44450" rIns="90487" bIns="44450"/>
          <a:lstStyle/>
          <a:p>
            <a:r>
              <a:rPr lang="en-GB" dirty="0"/>
              <a:t>Advantages:</a:t>
            </a:r>
          </a:p>
          <a:p>
            <a:pPr lvl="1"/>
            <a:r>
              <a:rPr lang="en-GB" dirty="0"/>
              <a:t>Easy to embed NFRs like security by inserting a layer without disrupting the whole system i.e., </a:t>
            </a:r>
            <a:r>
              <a:rPr lang="en-GB" b="1" dirty="0"/>
              <a:t>build on top approach</a:t>
            </a:r>
          </a:p>
          <a:p>
            <a:pPr lvl="1"/>
            <a:r>
              <a:rPr lang="en-GB" dirty="0"/>
              <a:t>When a </a:t>
            </a:r>
            <a:r>
              <a:rPr lang="en-GB" b="1" dirty="0"/>
              <a:t>layer is updated</a:t>
            </a:r>
            <a:r>
              <a:rPr lang="en-GB" dirty="0"/>
              <a:t>, then only the </a:t>
            </a:r>
            <a:r>
              <a:rPr lang="en-GB" b="1" dirty="0"/>
              <a:t>adjacent layer is affected.</a:t>
            </a:r>
          </a:p>
          <a:p>
            <a:pPr lvl="1"/>
            <a:r>
              <a:rPr lang="en-GB" b="1" dirty="0"/>
              <a:t>Easy to support multi platform applications as only the machine dependent layers need some changes to support multi OS or databases.</a:t>
            </a:r>
          </a:p>
          <a:p>
            <a:pPr lvl="1"/>
            <a:r>
              <a:rPr lang="en-GB" b="1" dirty="0"/>
              <a:t>Module replacement or upgradation is easy</a:t>
            </a:r>
          </a:p>
          <a:p>
            <a:r>
              <a:rPr lang="en-GB" dirty="0"/>
              <a:t>Disadvantages:</a:t>
            </a:r>
          </a:p>
          <a:p>
            <a:pPr lvl="1"/>
            <a:r>
              <a:rPr lang="en-GB" b="1" dirty="0"/>
              <a:t>performance is an issue as a request has to go over multiple layers for a reply</a:t>
            </a:r>
          </a:p>
          <a:p>
            <a:pPr lvl="1"/>
            <a:r>
              <a:rPr lang="en-GB" dirty="0"/>
              <a:t>Its really </a:t>
            </a:r>
            <a:r>
              <a:rPr lang="en-GB" b="1" dirty="0"/>
              <a:t>difficult to code, like avoid going to specific layers </a:t>
            </a:r>
          </a:p>
          <a:p>
            <a:pPr lvl="2"/>
            <a:r>
              <a:rPr lang="en-GB" b="1" dirty="0"/>
              <a:t>(creating this level of independence between layers)</a:t>
            </a:r>
            <a:r>
              <a:rPr lang="en-GB" dirty="0"/>
              <a:t>.</a:t>
            </a:r>
          </a:p>
          <a:p>
            <a:pPr lvl="1"/>
            <a:endParaRPr lang="en-GB" dirty="0"/>
          </a:p>
          <a:p>
            <a:pPr lvl="1"/>
            <a:endParaRPr lang="en-GB" dirty="0"/>
          </a:p>
          <a:p>
            <a:pPr marL="0" indent="0">
              <a:buNone/>
            </a:pPr>
            <a:endParaRPr lang="en-GB" dirty="0"/>
          </a:p>
        </p:txBody>
      </p:sp>
      <p:sp>
        <p:nvSpPr>
          <p:cNvPr id="5" name="Footer Placeholder 4"/>
          <p:cNvSpPr>
            <a:spLocks noGrp="1"/>
          </p:cNvSpPr>
          <p:nvPr>
            <p:ph type="ftr" sz="quarter" idx="11"/>
          </p:nvPr>
        </p:nvSpPr>
        <p:spPr/>
        <p:txBody>
          <a:bodyPr/>
          <a:lstStyle/>
          <a:p>
            <a:pPr defTabSz="457200"/>
            <a:r>
              <a:rPr lang="en-US">
                <a:solidFill>
                  <a:prstClr val="black">
                    <a:tint val="75000"/>
                  </a:prstClr>
                </a:solidFill>
                <a:latin typeface="Calibri"/>
              </a:rPr>
              <a:t>Chapter 6 Architectural Design</a:t>
            </a:r>
          </a:p>
        </p:txBody>
      </p:sp>
      <p:sp>
        <p:nvSpPr>
          <p:cNvPr id="4" name="Slide Number Placeholder 3"/>
          <p:cNvSpPr>
            <a:spLocks noGrp="1"/>
          </p:cNvSpPr>
          <p:nvPr>
            <p:ph type="sldNum" sz="quarter" idx="12"/>
          </p:nvPr>
        </p:nvSpPr>
        <p:spPr/>
        <p:txBody>
          <a:bodyPr/>
          <a:lstStyle/>
          <a:p>
            <a:pPr defTabSz="457200"/>
            <a:fld id="{EC33B370-F672-B743-B3AF-248A63C17270}" type="slidenum">
              <a:rPr lang="en-US">
                <a:solidFill>
                  <a:prstClr val="black">
                    <a:tint val="75000"/>
                  </a:prstClr>
                </a:solidFill>
                <a:latin typeface="Calibri"/>
              </a:rPr>
              <a:pPr defTabSz="457200"/>
              <a:t>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fld id="{24485DDA-ED76-4BF9-9197-4F24B18A813B}" type="datetime1">
              <a:rPr lang="en-GB">
                <a:solidFill>
                  <a:prstClr val="black">
                    <a:tint val="75000"/>
                  </a:prstClr>
                </a:solidFill>
                <a:latin typeface="Calibri"/>
              </a:rPr>
              <a:pPr defTabSz="457200"/>
              <a:t>16/03/2023</a:t>
            </a:fld>
            <a:endParaRPr lang="en-US" dirty="0">
              <a:solidFill>
                <a:prstClr val="black">
                  <a:tint val="75000"/>
                </a:prstClr>
              </a:solidFill>
              <a:latin typeface="Calibri"/>
            </a:endParaRPr>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729</TotalTime>
  <Words>3086</Words>
  <Application>Microsoft Office PowerPoint</Application>
  <PresentationFormat>Widescreen</PresentationFormat>
  <Paragraphs>389</Paragraphs>
  <Slides>40</Slides>
  <Notes>0</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Helvetica</vt:lpstr>
      <vt:lpstr>Wingdings</vt:lpstr>
      <vt:lpstr>Zapf Dingbats</vt:lpstr>
      <vt:lpstr>SE10 slides</vt:lpstr>
      <vt:lpstr>Architectural patterns</vt:lpstr>
      <vt:lpstr>Architectural patterns</vt:lpstr>
      <vt:lpstr>MVC</vt:lpstr>
      <vt:lpstr>The Model-View-Controller (MVC) pattern </vt:lpstr>
      <vt:lpstr>The organization of the Model-View-Controller </vt:lpstr>
      <vt:lpstr>Example of MVC based web application</vt:lpstr>
      <vt:lpstr>Example of MVC based web application</vt:lpstr>
      <vt:lpstr>Layered architecture</vt:lpstr>
      <vt:lpstr>Layered architecture</vt:lpstr>
      <vt:lpstr>The Layered architecture pattern </vt:lpstr>
      <vt:lpstr>A generic layered architecture </vt:lpstr>
      <vt:lpstr>The architecture of the iLearn system case study</vt:lpstr>
      <vt:lpstr>Repository architecture</vt:lpstr>
      <vt:lpstr>The Repository pattern </vt:lpstr>
      <vt:lpstr>A repository architecture for an IDE </vt:lpstr>
      <vt:lpstr>Client-server architecture</vt:lpstr>
      <vt:lpstr>The Client–server pattern </vt:lpstr>
      <vt:lpstr>A client–server architecture for a film library </vt:lpstr>
      <vt:lpstr>Pipe and filter architecture</vt:lpstr>
      <vt:lpstr>The pipe and filter pattern </vt:lpstr>
      <vt:lpstr>pipe and filter architecture</vt:lpstr>
      <vt:lpstr>An example of the pipe and filter architecture used in a payments system </vt:lpstr>
      <vt:lpstr>Application architectures</vt:lpstr>
      <vt:lpstr>Previous review</vt:lpstr>
      <vt:lpstr>Application architectures</vt:lpstr>
      <vt:lpstr>Use of application architectures</vt:lpstr>
      <vt:lpstr>Examples of application types</vt:lpstr>
      <vt:lpstr>Application type examples</vt:lpstr>
      <vt:lpstr>Transaction processing systems</vt:lpstr>
      <vt:lpstr>The structure of transaction processing applications </vt:lpstr>
      <vt:lpstr>The pipe and filter architecture of an ATM system </vt:lpstr>
      <vt:lpstr>Information systems architecture</vt:lpstr>
      <vt:lpstr>Generic Architecture of information system</vt:lpstr>
      <vt:lpstr>The architecture of the a Mentcare application</vt:lpstr>
      <vt:lpstr>Web-based information systems</vt:lpstr>
      <vt:lpstr>Language processing systems</vt:lpstr>
      <vt:lpstr>The architecture of a language processing system </vt:lpstr>
      <vt:lpstr>Compiler components</vt:lpstr>
      <vt:lpstr>A repository architecture for a language processing system (integrated set of programming support tools)</vt:lpstr>
      <vt:lpstr>A pipe and filter compiler architecture with composite repository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views</dc:title>
  <dc:creator>Fast</dc:creator>
  <cp:lastModifiedBy>Hajra Ahmed</cp:lastModifiedBy>
  <cp:revision>31</cp:revision>
  <dcterms:created xsi:type="dcterms:W3CDTF">2022-03-25T03:24:30Z</dcterms:created>
  <dcterms:modified xsi:type="dcterms:W3CDTF">2023-03-16T09:52:30Z</dcterms:modified>
</cp:coreProperties>
</file>