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8" r:id="rId3"/>
    <p:sldId id="299" r:id="rId4"/>
    <p:sldId id="303" r:id="rId5"/>
    <p:sldId id="304" r:id="rId6"/>
    <p:sldId id="305" r:id="rId7"/>
    <p:sldId id="331" r:id="rId8"/>
    <p:sldId id="300" r:id="rId9"/>
    <p:sldId id="306" r:id="rId10"/>
    <p:sldId id="307" r:id="rId11"/>
    <p:sldId id="308" r:id="rId12"/>
    <p:sldId id="309" r:id="rId13"/>
    <p:sldId id="301" r:id="rId14"/>
    <p:sldId id="311" r:id="rId15"/>
    <p:sldId id="310" r:id="rId16"/>
    <p:sldId id="333" r:id="rId17"/>
    <p:sldId id="335" r:id="rId18"/>
    <p:sldId id="284" r:id="rId19"/>
    <p:sldId id="285" r:id="rId20"/>
    <p:sldId id="286" r:id="rId21"/>
    <p:sldId id="287" r:id="rId22"/>
    <p:sldId id="315" r:id="rId23"/>
    <p:sldId id="259" r:id="rId24"/>
    <p:sldId id="316" r:id="rId25"/>
    <p:sldId id="292" r:id="rId26"/>
    <p:sldId id="334" r:id="rId27"/>
    <p:sldId id="30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3856653452"/>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extLst>
      <p:ext uri="{BB962C8B-B14F-4D97-AF65-F5344CB8AC3E}">
        <p14:creationId xmlns:p14="http://schemas.microsoft.com/office/powerpoint/2010/main" val="3725216218"/>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r>
              <a:rPr lang="en-GB"/>
              <a:t>Presentation title - </a:t>
            </a:r>
            <a:fld id="{DA4E4A1D-F72B-1945-8E69-DB5636470060}" type="slidenum">
              <a:rPr lang="en-GB" smtClean="0"/>
              <a:pPr>
                <a:defRPr/>
              </a:pPr>
              <a:t>‹#›</a:t>
            </a:fld>
            <a:endParaRPr lang="en-GB"/>
          </a:p>
        </p:txBody>
      </p:sp>
    </p:spTree>
    <p:extLst>
      <p:ext uri="{BB962C8B-B14F-4D97-AF65-F5344CB8AC3E}">
        <p14:creationId xmlns:p14="http://schemas.microsoft.com/office/powerpoint/2010/main" val="3152989553"/>
      </p:ext>
    </p:extLst>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fld id="{DA38495D-52E8-449D-B0CB-7613FA9DD5C1}" type="datetime1">
              <a:rPr lang="en-US" smtClean="0"/>
              <a:t>2/1/2023</a:t>
            </a:fld>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661005714"/>
      </p:ext>
    </p:extLst>
  </p:cSld>
  <p:clrMapOvr>
    <a:masterClrMapping/>
  </p:clrMapOvr>
  <p:transition spd="med">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609600" y="1600201"/>
            <a:ext cx="109728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fld id="{EF992078-AA15-41CC-BBFA-C92CC6D23B12}" type="datetime1">
              <a:rPr lang="en-US" smtClean="0"/>
              <a:t>2/1/2023</a:t>
            </a:fld>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2019894510"/>
      </p:ext>
    </p:extLst>
  </p:cSld>
  <p:clrMapOvr>
    <a:masterClrMapping/>
  </p:clrMapOvr>
  <p:transition spd="med">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4B802DFA-E779-4185-91B6-24222B2F42AB}" type="datetime1">
              <a:rPr lang="en-US" smtClean="0"/>
              <a:t>2/1/2023</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extLst>
      <p:ext uri="{BB962C8B-B14F-4D97-AF65-F5344CB8AC3E}">
        <p14:creationId xmlns:p14="http://schemas.microsoft.com/office/powerpoint/2010/main" val="2825958927"/>
      </p:ext>
    </p:extLst>
  </p:cSld>
  <p:clrMapOvr>
    <a:masterClrMapping/>
  </p:clrMapOvr>
  <p:transition spd="med">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18BAAD34-CC2F-4190-97C4-C8950723EDFF}" type="datetime1">
              <a:rPr lang="en-US" smtClean="0"/>
              <a:t>2/1/2023</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extLst>
      <p:ext uri="{BB962C8B-B14F-4D97-AF65-F5344CB8AC3E}">
        <p14:creationId xmlns:p14="http://schemas.microsoft.com/office/powerpoint/2010/main" val="3168697978"/>
      </p:ext>
    </p:extLst>
  </p:cSld>
  <p:clrMapOvr>
    <a:masterClrMapping/>
  </p:clrMapOvr>
  <p:transition spd="med">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C75EFA1-DAE9-4F7B-80E0-0F07F81E95D9}" type="datetime1">
              <a:rPr lang="en-US" smtClean="0"/>
              <a:t>2/1/2023</a:t>
            </a:fld>
            <a:endParaRPr lang="en-US"/>
          </a:p>
        </p:txBody>
      </p:sp>
      <p:sp>
        <p:nvSpPr>
          <p:cNvPr id="8"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9"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extLst>
      <p:ext uri="{BB962C8B-B14F-4D97-AF65-F5344CB8AC3E}">
        <p14:creationId xmlns:p14="http://schemas.microsoft.com/office/powerpoint/2010/main" val="3686179196"/>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02C59544-2776-4CAB-BD19-D79595237D9D}" type="datetime1">
              <a:rPr lang="en-US" smtClean="0"/>
              <a:t>2/1/2023</a:t>
            </a:fld>
            <a:endParaRPr lang="en-US"/>
          </a:p>
        </p:txBody>
      </p:sp>
      <p:sp>
        <p:nvSpPr>
          <p:cNvPr id="4"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5"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extLst>
      <p:ext uri="{BB962C8B-B14F-4D97-AF65-F5344CB8AC3E}">
        <p14:creationId xmlns:p14="http://schemas.microsoft.com/office/powerpoint/2010/main" val="1618314700"/>
      </p:ext>
    </p:extLst>
  </p:cSld>
  <p:clrMapOvr>
    <a:masterClrMapping/>
  </p:clrMapOvr>
  <p:transition spd="med">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D1089189-327C-4E20-891D-F0BB155D91F7}" type="datetime1">
              <a:rPr lang="en-US" smtClean="0"/>
              <a:t>2/1/2023</a:t>
            </a:fld>
            <a:endParaRPr lang="en-US"/>
          </a:p>
        </p:txBody>
      </p:sp>
      <p:sp>
        <p:nvSpPr>
          <p:cNvPr id="3"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4"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extLst>
      <p:ext uri="{BB962C8B-B14F-4D97-AF65-F5344CB8AC3E}">
        <p14:creationId xmlns:p14="http://schemas.microsoft.com/office/powerpoint/2010/main" val="1426945740"/>
      </p:ext>
    </p:extLst>
  </p:cSld>
  <p:clrMapOvr>
    <a:masterClrMapping/>
  </p:clrMapOvr>
  <p:transition spd="med">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FC1CB4D2-B891-4C34-9228-306AC92723CF}" type="datetime1">
              <a:rPr lang="en-US" smtClean="0"/>
              <a:t>2/1/2023</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extLst>
      <p:ext uri="{BB962C8B-B14F-4D97-AF65-F5344CB8AC3E}">
        <p14:creationId xmlns:p14="http://schemas.microsoft.com/office/powerpoint/2010/main" val="3443401927"/>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609600" y="1600201"/>
            <a:ext cx="109728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4282685890"/>
      </p:ext>
    </p:extLst>
  </p:cSld>
  <p:clrMapOvr>
    <a:masterClrMapping/>
  </p:clrMapOvr>
  <p:transition spd="med">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A02F6B5-83AA-442F-B753-96CA0914C159}" type="datetime1">
              <a:rPr lang="en-US" smtClean="0"/>
              <a:t>2/1/2023</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extLst>
      <p:ext uri="{BB962C8B-B14F-4D97-AF65-F5344CB8AC3E}">
        <p14:creationId xmlns:p14="http://schemas.microsoft.com/office/powerpoint/2010/main" val="2219966736"/>
      </p:ext>
    </p:extLst>
  </p:cSld>
  <p:clrMapOvr>
    <a:masterClrMapping/>
  </p:clrMapOvr>
  <p:transition spd="med">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D5689D01-E04C-4783-A685-3A3B3D8859C5}" type="datetime1">
              <a:rPr lang="en-US" smtClean="0"/>
              <a:t>2/1/2023</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extLst>
      <p:ext uri="{BB962C8B-B14F-4D97-AF65-F5344CB8AC3E}">
        <p14:creationId xmlns:p14="http://schemas.microsoft.com/office/powerpoint/2010/main" val="3311395975"/>
      </p:ext>
    </p:extLst>
  </p:cSld>
  <p:clrMapOvr>
    <a:masterClrMapping/>
  </p:clrMapOvr>
  <p:transition spd="med">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6E6F576-2A84-49EA-BDFB-FC197978C53C}" type="datetime1">
              <a:rPr lang="en-US" smtClean="0"/>
              <a:t>2/1/2023</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r>
              <a:rPr lang="en-GB"/>
              <a:t>Presentation title - </a:t>
            </a:r>
            <a:fld id="{DA4E4A1D-F72B-1945-8E69-DB5636470060}" type="slidenum">
              <a:rPr lang="en-GB" smtClean="0"/>
              <a:pPr>
                <a:defRPr/>
              </a:pPr>
              <a:t>‹#›</a:t>
            </a:fld>
            <a:endParaRPr lang="en-GB"/>
          </a:p>
        </p:txBody>
      </p:sp>
    </p:spTree>
    <p:extLst>
      <p:ext uri="{BB962C8B-B14F-4D97-AF65-F5344CB8AC3E}">
        <p14:creationId xmlns:p14="http://schemas.microsoft.com/office/powerpoint/2010/main" val="677603478"/>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extLst>
      <p:ext uri="{BB962C8B-B14F-4D97-AF65-F5344CB8AC3E}">
        <p14:creationId xmlns:p14="http://schemas.microsoft.com/office/powerpoint/2010/main" val="2797066408"/>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extLst>
      <p:ext uri="{BB962C8B-B14F-4D97-AF65-F5344CB8AC3E}">
        <p14:creationId xmlns:p14="http://schemas.microsoft.com/office/powerpoint/2010/main" val="3102039676"/>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9"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extLst>
      <p:ext uri="{BB962C8B-B14F-4D97-AF65-F5344CB8AC3E}">
        <p14:creationId xmlns:p14="http://schemas.microsoft.com/office/powerpoint/2010/main" val="2479415232"/>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5"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extLst>
      <p:ext uri="{BB962C8B-B14F-4D97-AF65-F5344CB8AC3E}">
        <p14:creationId xmlns:p14="http://schemas.microsoft.com/office/powerpoint/2010/main" val="2812472893"/>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4"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extLst>
      <p:ext uri="{BB962C8B-B14F-4D97-AF65-F5344CB8AC3E}">
        <p14:creationId xmlns:p14="http://schemas.microsoft.com/office/powerpoint/2010/main" val="2681537920"/>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extLst>
      <p:ext uri="{BB962C8B-B14F-4D97-AF65-F5344CB8AC3E}">
        <p14:creationId xmlns:p14="http://schemas.microsoft.com/office/powerpoint/2010/main" val="3017142289"/>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extLst>
      <p:ext uri="{BB962C8B-B14F-4D97-AF65-F5344CB8AC3E}">
        <p14:creationId xmlns:p14="http://schemas.microsoft.com/office/powerpoint/2010/main" val="238100908"/>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cxnSp>
        <p:nvCxnSpPr>
          <p:cNvPr id="9" name="Straight Connector 8"/>
          <p:cNvCxnSpPr/>
          <p:nvPr/>
        </p:nvCxnSpPr>
        <p:spPr>
          <a:xfrm>
            <a:off x="609601" y="1419226"/>
            <a:ext cx="9741073"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333910" y="213186"/>
            <a:ext cx="1231725" cy="1219356"/>
          </a:xfrm>
          <a:prstGeom prst="rect">
            <a:avLst/>
          </a:prstGeom>
        </p:spPr>
      </p:pic>
      <p:cxnSp>
        <p:nvCxnSpPr>
          <p:cNvPr id="11" name="Straight Connector 10"/>
          <p:cNvCxnSpPr/>
          <p:nvPr/>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Chapter 1 Introduction</a:t>
            </a:r>
            <a:endParaRPr lang="en-US" dirty="0"/>
          </a:p>
        </p:txBody>
      </p:sp>
      <p:sp>
        <p:nvSpPr>
          <p:cNvPr id="12" name="Date Placeholder 11"/>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30/10/2014</a:t>
            </a:r>
            <a:endParaRPr lang="en-US"/>
          </a:p>
        </p:txBody>
      </p:sp>
      <p:sp>
        <p:nvSpPr>
          <p:cNvPr id="14" name="Slide Number Placeholder 13"/>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spTree>
    <p:extLst>
      <p:ext uri="{BB962C8B-B14F-4D97-AF65-F5344CB8AC3E}">
        <p14:creationId xmlns:p14="http://schemas.microsoft.com/office/powerpoint/2010/main" val="38063419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cxnSp>
        <p:nvCxnSpPr>
          <p:cNvPr id="9" name="Straight Connector 8"/>
          <p:cNvCxnSpPr/>
          <p:nvPr/>
        </p:nvCxnSpPr>
        <p:spPr>
          <a:xfrm>
            <a:off x="609601" y="1419226"/>
            <a:ext cx="9741073"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333910" y="213186"/>
            <a:ext cx="1231725" cy="1219356"/>
          </a:xfrm>
          <a:prstGeom prst="rect">
            <a:avLst/>
          </a:prstGeom>
        </p:spPr>
      </p:pic>
      <p:cxnSp>
        <p:nvCxnSpPr>
          <p:cNvPr id="11" name="Straight Connector 10"/>
          <p:cNvCxnSpPr/>
          <p:nvPr/>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Chapter 1 Introduction</a:t>
            </a:r>
            <a:endParaRPr lang="en-US" dirty="0"/>
          </a:p>
        </p:txBody>
      </p:sp>
      <p:sp>
        <p:nvSpPr>
          <p:cNvPr id="12" name="Date Placeholder 11"/>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E21B93-A295-4EA6-A706-455C2815321E}" type="datetime1">
              <a:rPr lang="en-US" smtClean="0"/>
              <a:t>2/1/2023</a:t>
            </a:fld>
            <a:endParaRPr lang="en-US"/>
          </a:p>
        </p:txBody>
      </p:sp>
      <p:sp>
        <p:nvSpPr>
          <p:cNvPr id="14" name="Slide Number Placeholder 13"/>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spTree>
    <p:extLst>
      <p:ext uri="{BB962C8B-B14F-4D97-AF65-F5344CB8AC3E}">
        <p14:creationId xmlns:p14="http://schemas.microsoft.com/office/powerpoint/2010/main" val="591887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a:t>Essential attributes of good software</a:t>
            </a:r>
            <a:endParaRPr lang="en-US" dirty="0"/>
          </a:p>
        </p:txBody>
      </p:sp>
      <p:graphicFrame>
        <p:nvGraphicFramePr>
          <p:cNvPr id="4" name="Table 3"/>
          <p:cNvGraphicFramePr>
            <a:graphicFrameLocks noGrp="1"/>
          </p:cNvGraphicFramePr>
          <p:nvPr/>
        </p:nvGraphicFramePr>
        <p:xfrm>
          <a:off x="609600" y="1782764"/>
          <a:ext cx="10972800" cy="3931403"/>
        </p:xfrm>
        <a:graphic>
          <a:graphicData uri="http://schemas.openxmlformats.org/drawingml/2006/table">
            <a:tbl>
              <a:tblPr firstRow="1" bandRow="1">
                <a:tableStyleId>{B301B821-A1FF-4177-AEE7-76D212191A09}</a:tableStyleId>
              </a:tblPr>
              <a:tblGrid>
                <a:gridCol w="3125590">
                  <a:extLst>
                    <a:ext uri="{9D8B030D-6E8A-4147-A177-3AD203B41FA5}">
                      <a16:colId xmlns:a16="http://schemas.microsoft.com/office/drawing/2014/main" val="20000"/>
                    </a:ext>
                  </a:extLst>
                </a:gridCol>
                <a:gridCol w="7847210">
                  <a:extLst>
                    <a:ext uri="{9D8B030D-6E8A-4147-A177-3AD203B41FA5}">
                      <a16:colId xmlns:a16="http://schemas.microsoft.com/office/drawing/2014/main" val="20001"/>
                    </a:ext>
                  </a:extLst>
                </a:gridCol>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a:t>
                      </a:r>
                      <a:r>
                        <a:rPr lang="en-GB" sz="1400" b="1" dirty="0">
                          <a:latin typeface="Arial"/>
                          <a:cs typeface="Arial"/>
                        </a:rPr>
                        <a:t>can evolve to meet the changing needs of customers</a:t>
                      </a:r>
                      <a:r>
                        <a:rPr lang="en-GB" sz="1400" dirty="0">
                          <a:latin typeface="Arial"/>
                          <a:cs typeface="Arial"/>
                        </a:rPr>
                        <a:t>. </a:t>
                      </a:r>
                    </a:p>
                    <a:p>
                      <a:pPr algn="just">
                        <a:spcAft>
                          <a:spcPts val="0"/>
                        </a:spcAft>
                      </a:pPr>
                      <a:r>
                        <a:rPr lang="en-GB" sz="1400" dirty="0">
                          <a:latin typeface="Arial"/>
                          <a:cs typeface="Arial"/>
                        </a:rPr>
                        <a:t>Changes are inevitable, so it’s a critical requirement</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a:t>
                      </a:r>
                      <a:r>
                        <a:rPr lang="en-GB" sz="1400" b="1" dirty="0">
                          <a:latin typeface="Arial"/>
                          <a:cs typeface="Arial"/>
                        </a:rPr>
                        <a:t>should ensure reliability, security and safety</a:t>
                      </a:r>
                      <a:r>
                        <a:rPr lang="en-GB" sz="1400" dirty="0">
                          <a:latin typeface="Arial"/>
                          <a:cs typeface="Arial"/>
                        </a:rPr>
                        <a:t>. </a:t>
                      </a:r>
                    </a:p>
                    <a:p>
                      <a:pPr algn="just">
                        <a:spcAft>
                          <a:spcPts val="0"/>
                        </a:spcAft>
                      </a:pPr>
                      <a:r>
                        <a:rPr lang="en-GB" sz="1400" dirty="0">
                          <a:latin typeface="Arial"/>
                          <a:cs typeface="Arial"/>
                        </a:rPr>
                        <a:t>Dependable software should not cause physical or economic damage in the event of system failure. </a:t>
                      </a:r>
                    </a:p>
                    <a:p>
                      <a:pPr algn="just">
                        <a:spcAft>
                          <a:spcPts val="0"/>
                        </a:spcAft>
                      </a:pPr>
                      <a:r>
                        <a:rPr lang="en-GB" sz="1400" dirty="0">
                          <a:latin typeface="Arial"/>
                          <a:cs typeface="Arial"/>
                        </a:rPr>
                        <a:t>Malicious users should not be  able to access or damage the system.</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needs to be responsive, taking minimum processing time, memory utilisation, etc.</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en-GB" sz="1400" dirty="0">
                          <a:latin typeface="Arial"/>
                          <a:cs typeface="Arial"/>
                        </a:rPr>
                        <a:t>Acceptability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a:t>
                      </a:r>
                      <a:r>
                        <a:rPr lang="en-GB" sz="1400" b="1" dirty="0">
                          <a:latin typeface="Arial"/>
                          <a:cs typeface="Arial"/>
                        </a:rPr>
                        <a:t>understandable, usable and compatible with other systems that they use. </a:t>
                      </a:r>
                      <a:endParaRPr lang="en-GB" sz="1400" b="1"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10"/>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t>Chapter 1 Introduction</a:t>
            </a:r>
            <a:endParaRPr kumimoji="0" lang="en-US" sz="1200" b="0" i="0" u="none" strike="noStrike" kern="1200" cap="none" spc="0" normalizeH="0" baseline="0" noProof="0" dirty="0">
              <a:ln>
                <a:noFill/>
              </a:ln>
              <a:solidFill>
                <a:prstClr val="black">
                  <a:tint val="75000"/>
                </a:prstClr>
              </a:solidFill>
              <a:effectLst/>
              <a:uLnTx/>
              <a:uFillTx/>
              <a:latin typeface="Arial" charset="0"/>
              <a:ea typeface="ＭＳ Ｐゴシック" charset="-128"/>
              <a:cs typeface="+mn-cs"/>
            </a:endParaRPr>
          </a:p>
        </p:txBody>
      </p:sp>
      <p:sp>
        <p:nvSpPr>
          <p:cNvPr id="7" name="Date Placeholder 6"/>
          <p:cNvSpPr>
            <a:spLocks noGrp="1"/>
          </p:cNvSpPr>
          <p:nvPr>
            <p:ph type="dt" sz="half" idx="11"/>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t>30/10/2014</a:t>
            </a:r>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
        <p:nvSpPr>
          <p:cNvPr id="8" name="Slide Number Placeholder 7"/>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1D5CD492-2BC6-F348-9965-EC1D86DF57A8}" type="slidenum">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Data collection systems </a:t>
            </a:r>
            <a:r>
              <a:rPr lang="en-GB" i="1" dirty="0"/>
              <a:t>	</a:t>
            </a:r>
          </a:p>
          <a:p>
            <a:pPr lvl="1"/>
            <a:r>
              <a:rPr lang="en-GB" dirty="0"/>
              <a:t>These are systems that </a:t>
            </a:r>
            <a:r>
              <a:rPr lang="en-GB" b="1" dirty="0"/>
              <a:t>collect data from their environment using a set of sensor</a:t>
            </a:r>
            <a:r>
              <a:rPr lang="en-GB" dirty="0"/>
              <a:t>s and send that data to other systems for processing. </a:t>
            </a:r>
          </a:p>
          <a:p>
            <a:pPr marL="0" indent="0">
              <a:buNone/>
            </a:pPr>
            <a:endParaRPr lang="en-US" dirty="0"/>
          </a:p>
        </p:txBody>
      </p:sp>
      <p:sp>
        <p:nvSpPr>
          <p:cNvPr id="7" name="Footer Placeholder 6"/>
          <p:cNvSpPr>
            <a:spLocks noGrp="1"/>
          </p:cNvSpPr>
          <p:nvPr>
            <p:ph type="ftr" sz="quarter" idx="10"/>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t>Chapter 1 Introduction</a:t>
            </a:r>
            <a:endParaRPr kumimoji="0" lang="en-US" sz="1200" b="0" i="0" u="none" strike="noStrike" kern="1200" cap="none" spc="0" normalizeH="0" baseline="0" noProof="0" dirty="0">
              <a:ln>
                <a:noFill/>
              </a:ln>
              <a:solidFill>
                <a:prstClr val="black">
                  <a:tint val="75000"/>
                </a:prstClr>
              </a:solidFill>
              <a:effectLst/>
              <a:uLnTx/>
              <a:uFillTx/>
              <a:latin typeface="Arial" charset="0"/>
              <a:ea typeface="ＭＳ Ｐゴシック" charset="-128"/>
              <a:cs typeface="+mn-cs"/>
            </a:endParaRPr>
          </a:p>
        </p:txBody>
      </p:sp>
      <p:sp>
        <p:nvSpPr>
          <p:cNvPr id="8" name="Date Placeholder 7"/>
          <p:cNvSpPr>
            <a:spLocks noGrp="1"/>
          </p:cNvSpPr>
          <p:nvPr>
            <p:ph type="dt" sz="half" idx="11"/>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fld id="{D66CD03B-AD6E-485A-A56D-F334CC7DD3B9}" type="datetime1">
              <a:rPr kumimoji="0" lang="en-US" sz="1200" b="0" i="0" u="none" strike="noStrike" kern="1200" cap="none" spc="0" normalizeH="0" baseline="0" noProof="0" smtClean="0">
                <a:ln>
                  <a:noFill/>
                </a:ln>
                <a:solidFill>
                  <a:prstClr val="black">
                    <a:tint val="75000"/>
                  </a:prstClr>
                </a:solidFill>
                <a:effectLst/>
                <a:uLnTx/>
                <a:uFillTx/>
                <a:latin typeface="Arial" charset="0"/>
                <a:ea typeface="ＭＳ Ｐゴシック" charset="-128"/>
                <a:cs typeface="+mn-cs"/>
              </a:rPr>
              <a:pPr marL="0" marR="0" lvl="0" indent="0" algn="l" defTabSz="457200" rtl="0" eaLnBrk="1" fontAlgn="base" latinLnBrk="0" hangingPunct="1">
                <a:lnSpc>
                  <a:spcPct val="100000"/>
                </a:lnSpc>
                <a:spcBef>
                  <a:spcPct val="0"/>
                </a:spcBef>
                <a:spcAft>
                  <a:spcPct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1D5CD492-2BC6-F348-9965-EC1D86DF57A8}" type="slidenum">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fundamentals</a:t>
            </a:r>
          </a:p>
        </p:txBody>
      </p:sp>
      <p:sp>
        <p:nvSpPr>
          <p:cNvPr id="3" name="Content Placeholder 2"/>
          <p:cNvSpPr>
            <a:spLocks noGrp="1"/>
          </p:cNvSpPr>
          <p:nvPr>
            <p:ph idx="1"/>
          </p:nvPr>
        </p:nvSpPr>
        <p:spPr/>
        <p:txBody>
          <a:bodyPr/>
          <a:lstStyle/>
          <a:p>
            <a:pPr algn="just"/>
            <a:r>
              <a:rPr lang="en-US" dirty="0"/>
              <a:t>Some fundamental principles apply to all types of software system, irrespective of the development techniques used:</a:t>
            </a:r>
          </a:p>
          <a:p>
            <a:pPr lvl="1" algn="just"/>
            <a:r>
              <a:rPr lang="en-GB" b="1" dirty="0"/>
              <a:t>Systems</a:t>
            </a:r>
            <a:r>
              <a:rPr lang="en-GB" dirty="0"/>
              <a:t> should be </a:t>
            </a:r>
            <a:r>
              <a:rPr lang="en-GB" b="1" dirty="0"/>
              <a:t>developed using software engineering methodologies.</a:t>
            </a:r>
          </a:p>
          <a:p>
            <a:pPr lvl="1" algn="just"/>
            <a:r>
              <a:rPr lang="en-GB" dirty="0"/>
              <a:t>The system should </a:t>
            </a:r>
            <a:r>
              <a:rPr lang="en-GB" b="1" dirty="0"/>
              <a:t>perform efficiently.</a:t>
            </a:r>
            <a:endParaRPr lang="en-GB" dirty="0"/>
          </a:p>
          <a:p>
            <a:pPr lvl="1" algn="just"/>
            <a:r>
              <a:rPr lang="en-GB" b="1" dirty="0"/>
              <a:t>Understand &amp; implement requirements clearly. </a:t>
            </a:r>
          </a:p>
          <a:p>
            <a:pPr lvl="1" algn="just"/>
            <a:r>
              <a:rPr lang="en-GB" b="1" dirty="0"/>
              <a:t>Reuse software</a:t>
            </a:r>
            <a:r>
              <a:rPr lang="en-GB" dirty="0"/>
              <a:t> rather than creating from scratch.</a:t>
            </a:r>
          </a:p>
          <a:p>
            <a:pPr marL="457200" lvl="1" indent="0" algn="just">
              <a:buNone/>
            </a:pPr>
            <a:endParaRPr lang="en-US" dirty="0"/>
          </a:p>
        </p:txBody>
      </p:sp>
      <p:sp>
        <p:nvSpPr>
          <p:cNvPr id="7" name="Footer Placeholder 6"/>
          <p:cNvSpPr>
            <a:spLocks noGrp="1"/>
          </p:cNvSpPr>
          <p:nvPr>
            <p:ph type="ftr" sz="quarter" idx="10"/>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t>Chapter 1 Introduction</a:t>
            </a:r>
            <a:endParaRPr kumimoji="0" lang="en-US" sz="1200" b="0" i="0" u="none" strike="noStrike" kern="1200" cap="none" spc="0" normalizeH="0" baseline="0" noProof="0" dirty="0">
              <a:ln>
                <a:noFill/>
              </a:ln>
              <a:solidFill>
                <a:prstClr val="black">
                  <a:tint val="75000"/>
                </a:prstClr>
              </a:solidFill>
              <a:effectLst/>
              <a:uLnTx/>
              <a:uFillTx/>
              <a:latin typeface="Arial" charset="0"/>
              <a:ea typeface="ＭＳ Ｐゴシック" charset="-128"/>
              <a:cs typeface="+mn-cs"/>
            </a:endParaRPr>
          </a:p>
        </p:txBody>
      </p:sp>
      <p:sp>
        <p:nvSpPr>
          <p:cNvPr id="8" name="Date Placeholder 7"/>
          <p:cNvSpPr>
            <a:spLocks noGrp="1"/>
          </p:cNvSpPr>
          <p:nvPr>
            <p:ph type="dt" sz="half" idx="11"/>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fld id="{724537BC-1440-4F3F-82C1-CF82A4E15761}" type="datetime1">
              <a:rPr kumimoji="0" lang="en-US" sz="1200" b="0" i="0" u="none" strike="noStrike" kern="1200" cap="none" spc="0" normalizeH="0" baseline="0" noProof="0" smtClean="0">
                <a:ln>
                  <a:noFill/>
                </a:ln>
                <a:solidFill>
                  <a:prstClr val="black">
                    <a:tint val="75000"/>
                  </a:prstClr>
                </a:solidFill>
                <a:effectLst/>
                <a:uLnTx/>
                <a:uFillTx/>
                <a:latin typeface="Arial" charset="0"/>
                <a:ea typeface="ＭＳ Ｐゴシック" charset="-128"/>
                <a:cs typeface="+mn-cs"/>
              </a:rPr>
              <a:pPr marL="0" marR="0" lvl="0" indent="0" algn="l" defTabSz="457200" rtl="0" eaLnBrk="1" fontAlgn="base" latinLnBrk="0" hangingPunct="1">
                <a:lnSpc>
                  <a:spcPct val="100000"/>
                </a:lnSpc>
                <a:spcBef>
                  <a:spcPct val="0"/>
                </a:spcBef>
                <a:spcAft>
                  <a:spcPct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1D5CD492-2BC6-F348-9965-EC1D86DF57A8}" type="slidenum">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software engineering</a:t>
            </a:r>
          </a:p>
        </p:txBody>
      </p:sp>
      <p:sp>
        <p:nvSpPr>
          <p:cNvPr id="3" name="Content Placeholder 2"/>
          <p:cNvSpPr>
            <a:spLocks noGrp="1"/>
          </p:cNvSpPr>
          <p:nvPr>
            <p:ph idx="1"/>
          </p:nvPr>
        </p:nvSpPr>
        <p:spPr/>
        <p:txBody>
          <a:bodyPr/>
          <a:lstStyle/>
          <a:p>
            <a:pPr algn="just"/>
            <a:r>
              <a:rPr lang="en-US" b="1" dirty="0"/>
              <a:t>The Web is now a platform for running applications</a:t>
            </a:r>
            <a:r>
              <a:rPr lang="en-US" dirty="0"/>
              <a:t> and organizations are increasingly developing web-based systems rather than local systems.</a:t>
            </a:r>
          </a:p>
          <a:p>
            <a:pPr algn="just"/>
            <a:r>
              <a:rPr lang="en-US" dirty="0"/>
              <a:t>Web services allow application functionality to be accessed over the web.</a:t>
            </a:r>
          </a:p>
          <a:p>
            <a:pPr algn="just"/>
            <a:r>
              <a:rPr lang="en-US" b="1" dirty="0"/>
              <a:t>Cloud computing </a:t>
            </a:r>
            <a:r>
              <a:rPr lang="en-US" dirty="0"/>
              <a:t>is an approach to the provision of computer services where applications run remotely on the ‘cloud’. </a:t>
            </a:r>
          </a:p>
        </p:txBody>
      </p:sp>
      <p:sp>
        <p:nvSpPr>
          <p:cNvPr id="7" name="Footer Placeholder 6"/>
          <p:cNvSpPr>
            <a:spLocks noGrp="1"/>
          </p:cNvSpPr>
          <p:nvPr>
            <p:ph type="ftr" sz="quarter" idx="10"/>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t>Chapter 1 Introduction</a:t>
            </a:r>
            <a:endParaRPr kumimoji="0" lang="en-US" sz="1200" b="0" i="0" u="none" strike="noStrike" kern="1200" cap="none" spc="0" normalizeH="0" baseline="0" noProof="0" dirty="0">
              <a:ln>
                <a:noFill/>
              </a:ln>
              <a:solidFill>
                <a:prstClr val="black">
                  <a:tint val="75000"/>
                </a:prstClr>
              </a:solidFill>
              <a:effectLst/>
              <a:uLnTx/>
              <a:uFillTx/>
              <a:latin typeface="Arial" charset="0"/>
              <a:ea typeface="ＭＳ Ｐゴシック" charset="-128"/>
              <a:cs typeface="+mn-cs"/>
            </a:endParaRPr>
          </a:p>
        </p:txBody>
      </p:sp>
      <p:sp>
        <p:nvSpPr>
          <p:cNvPr id="8" name="Date Placeholder 7"/>
          <p:cNvSpPr>
            <a:spLocks noGrp="1"/>
          </p:cNvSpPr>
          <p:nvPr>
            <p:ph type="dt" sz="half" idx="11"/>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fld id="{E9D8F159-20AB-455A-A8A7-6EE9D64D1BE6}" type="datetime1">
              <a:rPr kumimoji="0" lang="en-US" sz="1200" b="0" i="0" u="none" strike="noStrike" kern="1200" cap="none" spc="0" normalizeH="0" baseline="0" noProof="0" smtClean="0">
                <a:ln>
                  <a:noFill/>
                </a:ln>
                <a:solidFill>
                  <a:prstClr val="black">
                    <a:tint val="75000"/>
                  </a:prstClr>
                </a:solidFill>
                <a:effectLst/>
                <a:uLnTx/>
                <a:uFillTx/>
                <a:latin typeface="Arial" charset="0"/>
                <a:ea typeface="ＭＳ Ｐゴシック" charset="-128"/>
                <a:cs typeface="+mn-cs"/>
              </a:rPr>
              <a:pPr marL="0" marR="0" lvl="0" indent="0" algn="l" defTabSz="457200" rtl="0" eaLnBrk="1" fontAlgn="base" latinLnBrk="0" hangingPunct="1">
                <a:lnSpc>
                  <a:spcPct val="100000"/>
                </a:lnSpc>
                <a:spcBef>
                  <a:spcPct val="0"/>
                </a:spcBef>
                <a:spcAft>
                  <a:spcPct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1D5CD492-2BC6-F348-9965-EC1D86DF57A8}" type="slidenum">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software engineering</a:t>
            </a:r>
          </a:p>
        </p:txBody>
      </p:sp>
      <p:sp>
        <p:nvSpPr>
          <p:cNvPr id="3" name="Content Placeholder 2"/>
          <p:cNvSpPr>
            <a:spLocks noGrp="1"/>
          </p:cNvSpPr>
          <p:nvPr>
            <p:ph idx="1"/>
          </p:nvPr>
        </p:nvSpPr>
        <p:spPr/>
        <p:txBody>
          <a:bodyPr/>
          <a:lstStyle/>
          <a:p>
            <a:pPr algn="just"/>
            <a:r>
              <a:rPr lang="en-US" dirty="0"/>
              <a:t>Web-based systems are </a:t>
            </a:r>
            <a:r>
              <a:rPr lang="en-US" u="sng" dirty="0"/>
              <a:t>complex distributed systems</a:t>
            </a:r>
            <a:r>
              <a:rPr lang="en-US" dirty="0"/>
              <a:t>.</a:t>
            </a:r>
          </a:p>
          <a:p>
            <a:pPr algn="just"/>
            <a:r>
              <a:rPr lang="en-US" u="sng" dirty="0"/>
              <a:t>All fundamental principles </a:t>
            </a:r>
            <a:r>
              <a:rPr lang="en-US" dirty="0"/>
              <a:t>discussed earlier are </a:t>
            </a:r>
            <a:r>
              <a:rPr lang="en-US" u="sng" dirty="0"/>
              <a:t>followed by web based systems as well.</a:t>
            </a:r>
          </a:p>
        </p:txBody>
      </p:sp>
      <p:sp>
        <p:nvSpPr>
          <p:cNvPr id="7" name="Footer Placeholder 6"/>
          <p:cNvSpPr>
            <a:spLocks noGrp="1"/>
          </p:cNvSpPr>
          <p:nvPr>
            <p:ph type="ftr" sz="quarter" idx="10"/>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t>Chapter 1 Introduction</a:t>
            </a:r>
            <a:endParaRPr kumimoji="0" lang="en-US" sz="1200" b="0" i="0" u="none" strike="noStrike" kern="1200" cap="none" spc="0" normalizeH="0" baseline="0" noProof="0" dirty="0">
              <a:ln>
                <a:noFill/>
              </a:ln>
              <a:solidFill>
                <a:prstClr val="black">
                  <a:tint val="75000"/>
                </a:prstClr>
              </a:solidFill>
              <a:effectLst/>
              <a:uLnTx/>
              <a:uFillTx/>
              <a:latin typeface="Arial" charset="0"/>
              <a:ea typeface="ＭＳ Ｐゴシック" charset="-128"/>
              <a:cs typeface="+mn-cs"/>
            </a:endParaRPr>
          </a:p>
        </p:txBody>
      </p:sp>
      <p:sp>
        <p:nvSpPr>
          <p:cNvPr id="8" name="Date Placeholder 7"/>
          <p:cNvSpPr>
            <a:spLocks noGrp="1"/>
          </p:cNvSpPr>
          <p:nvPr>
            <p:ph type="dt" sz="half" idx="11"/>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fld id="{094F47EB-7233-4345-B7B8-93876D0FB852}" type="datetime1">
              <a:rPr kumimoji="0" lang="en-US" sz="1200" b="0" i="0" u="none" strike="noStrike" kern="1200" cap="none" spc="0" normalizeH="0" baseline="0" noProof="0" smtClean="0">
                <a:ln>
                  <a:noFill/>
                </a:ln>
                <a:solidFill>
                  <a:prstClr val="black">
                    <a:tint val="75000"/>
                  </a:prstClr>
                </a:solidFill>
                <a:effectLst/>
                <a:uLnTx/>
                <a:uFillTx/>
                <a:latin typeface="Arial" charset="0"/>
                <a:ea typeface="ＭＳ Ｐゴシック" charset="-128"/>
                <a:cs typeface="+mn-cs"/>
              </a:rPr>
              <a:pPr marL="0" marR="0" lvl="0" indent="0" algn="l" defTabSz="457200" rtl="0" eaLnBrk="1" fontAlgn="base" latinLnBrk="0" hangingPunct="1">
                <a:lnSpc>
                  <a:spcPct val="100000"/>
                </a:lnSpc>
                <a:spcBef>
                  <a:spcPct val="0"/>
                </a:spcBef>
                <a:spcAft>
                  <a:spcPct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1D5CD492-2BC6-F348-9965-EC1D86DF57A8}" type="slidenum">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a:xfrm>
            <a:off x="609600" y="1417638"/>
            <a:ext cx="10877909" cy="4525963"/>
          </a:xfrm>
        </p:spPr>
        <p:txBody>
          <a:bodyPr/>
          <a:lstStyle/>
          <a:p>
            <a:r>
              <a:rPr lang="en-GB" dirty="0"/>
              <a:t>Software reuse</a:t>
            </a:r>
          </a:p>
          <a:p>
            <a:pPr lvl="1" algn="just"/>
            <a:r>
              <a:rPr lang="en-GB" dirty="0"/>
              <a:t>Mostly preferred approach for constructing web-based systems.</a:t>
            </a:r>
          </a:p>
          <a:p>
            <a:pPr lvl="1" algn="just"/>
            <a:r>
              <a:rPr lang="en-GB" b="1" dirty="0"/>
              <a:t>When building these systems, </a:t>
            </a:r>
          </a:p>
          <a:p>
            <a:pPr lvl="2" algn="just"/>
            <a:r>
              <a:rPr lang="en-GB" b="1" dirty="0"/>
              <a:t>Think of assembling from pre-existing software components and systems.</a:t>
            </a:r>
          </a:p>
          <a:p>
            <a:pPr algn="just"/>
            <a:endParaRPr lang="en-GB" dirty="0"/>
          </a:p>
          <a:p>
            <a:pPr algn="just"/>
            <a:r>
              <a:rPr lang="en-GB" dirty="0"/>
              <a:t>Incremental and agile development</a:t>
            </a:r>
          </a:p>
          <a:p>
            <a:pPr lvl="1" algn="just"/>
            <a:r>
              <a:rPr lang="en-GB" dirty="0"/>
              <a:t>Web-based systems should be </a:t>
            </a:r>
            <a:r>
              <a:rPr lang="en-GB" b="1" dirty="0"/>
              <a:t>developed and delivered incrementally.</a:t>
            </a:r>
            <a:r>
              <a:rPr lang="en-GB" dirty="0"/>
              <a:t> </a:t>
            </a:r>
          </a:p>
          <a:p>
            <a:pPr lvl="1" algn="just"/>
            <a:r>
              <a:rPr lang="en-GB" dirty="0"/>
              <a:t>Because its impractical to specify all the requirements for such systems in advance. </a:t>
            </a:r>
          </a:p>
          <a:p>
            <a:endParaRPr lang="en-US" dirty="0"/>
          </a:p>
        </p:txBody>
      </p:sp>
      <p:sp>
        <p:nvSpPr>
          <p:cNvPr id="7" name="Footer Placeholder 6"/>
          <p:cNvSpPr>
            <a:spLocks noGrp="1"/>
          </p:cNvSpPr>
          <p:nvPr>
            <p:ph type="ftr" sz="quarter" idx="10"/>
          </p:nvPr>
        </p:nvSpPr>
        <p:spPr>
          <a:xfrm>
            <a:off x="1379268" y="6356351"/>
            <a:ext cx="3860800" cy="365125"/>
          </a:xfrm>
        </p:spPr>
        <p: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Arial" charset="0"/>
                <a:ea typeface="ＭＳ Ｐゴシック" charset="-128"/>
                <a:cs typeface="+mn-cs"/>
              </a:rPr>
              <a:t>Chapter 1 Introduction</a:t>
            </a:r>
          </a:p>
        </p:txBody>
      </p:sp>
      <p:sp>
        <p:nvSpPr>
          <p:cNvPr id="8" name="Date Placeholder 7"/>
          <p:cNvSpPr>
            <a:spLocks noGrp="1"/>
          </p:cNvSpPr>
          <p:nvPr>
            <p:ph type="dt" sz="half" idx="11"/>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fld id="{A5358B21-65DC-4E94-832D-1713AEC5E37D}" type="datetime1">
              <a:rPr kumimoji="0" lang="en-US" sz="1200" b="0" i="0" u="none" strike="noStrike" kern="1200" cap="none" spc="0" normalizeH="0" baseline="0" noProof="0" smtClean="0">
                <a:ln>
                  <a:noFill/>
                </a:ln>
                <a:solidFill>
                  <a:prstClr val="black">
                    <a:tint val="75000"/>
                  </a:prstClr>
                </a:solidFill>
                <a:effectLst/>
                <a:uLnTx/>
                <a:uFillTx/>
                <a:latin typeface="Arial" charset="0"/>
                <a:ea typeface="ＭＳ Ｐゴシック" charset="-128"/>
                <a:cs typeface="+mn-cs"/>
              </a:rPr>
              <a:pPr marL="0" marR="0" lvl="0" indent="0" algn="l" defTabSz="457200" rtl="0" eaLnBrk="1" fontAlgn="base" latinLnBrk="0" hangingPunct="1">
                <a:lnSpc>
                  <a:spcPct val="100000"/>
                </a:lnSpc>
                <a:spcBef>
                  <a:spcPct val="0"/>
                </a:spcBef>
                <a:spcAft>
                  <a:spcPct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1D5CD492-2BC6-F348-9965-EC1D86DF57A8}" type="slidenum">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pic>
        <p:nvPicPr>
          <p:cNvPr id="1026" name="Picture 2" descr="Incremental Model, advantages, examples, Case study | T4Tutorials.com">
            <a:extLst>
              <a:ext uri="{FF2B5EF4-FFF2-40B4-BE49-F238E27FC236}">
                <a16:creationId xmlns:a16="http://schemas.microsoft.com/office/drawing/2014/main" id="{3C7046FF-A785-C389-5CD7-D84B230535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6025" y="4911726"/>
            <a:ext cx="5286375" cy="1809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p:txBody>
          <a:bodyPr/>
          <a:lstStyle/>
          <a:p>
            <a:pPr algn="just"/>
            <a:r>
              <a:rPr lang="en-GB" dirty="0"/>
              <a:t>Service-oriented systems</a:t>
            </a:r>
          </a:p>
          <a:p>
            <a:pPr lvl="1" algn="just"/>
            <a:r>
              <a:rPr lang="en-GB" dirty="0"/>
              <a:t>Build software components using web services rather than building it from scratch.  </a:t>
            </a:r>
          </a:p>
          <a:p>
            <a:pPr lvl="1" algn="just"/>
            <a:r>
              <a:rPr lang="en-GB" dirty="0"/>
              <a:t>For example,</a:t>
            </a:r>
          </a:p>
          <a:p>
            <a:pPr lvl="2" algn="just"/>
            <a:r>
              <a:rPr lang="en-GB" dirty="0"/>
              <a:t>Design a real-world parking application with all components from the scratch like one for login or signup another containing the map, and many more.</a:t>
            </a:r>
          </a:p>
          <a:p>
            <a:pPr lvl="2" algn="just"/>
            <a:r>
              <a:rPr lang="en-GB" dirty="0"/>
              <a:t>Or I can use google maps for parking availability, pay using </a:t>
            </a:r>
            <a:r>
              <a:rPr lang="en-GB" dirty="0" err="1"/>
              <a:t>payPal</a:t>
            </a:r>
            <a:r>
              <a:rPr lang="en-GB" dirty="0"/>
              <a:t> or login using Facebook etc. These all are independent web service.</a:t>
            </a:r>
          </a:p>
          <a:p>
            <a:pPr algn="just"/>
            <a:r>
              <a:rPr lang="en-GB" dirty="0"/>
              <a:t>Rich interfaces</a:t>
            </a:r>
          </a:p>
          <a:p>
            <a:pPr lvl="1" algn="just"/>
            <a:r>
              <a:rPr lang="en-GB" dirty="0"/>
              <a:t>Interface development technologies such as AJAX and HTML5 have emerged that support the creation of rich interfaces within a web browser.   </a:t>
            </a:r>
          </a:p>
          <a:p>
            <a:pPr marL="0" indent="0" algn="just">
              <a:buNone/>
            </a:pPr>
            <a:endParaRPr lang="en-US" dirty="0"/>
          </a:p>
        </p:txBody>
      </p:sp>
      <p:sp>
        <p:nvSpPr>
          <p:cNvPr id="7" name="Footer Placeholder 6"/>
          <p:cNvSpPr>
            <a:spLocks noGrp="1"/>
          </p:cNvSpPr>
          <p:nvPr>
            <p:ph type="ftr" sz="quarter" idx="10"/>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t>Chapter 1 Introduction</a:t>
            </a:r>
            <a:endParaRPr kumimoji="0" lang="en-US" sz="1200" b="0" i="0" u="none" strike="noStrike" kern="1200" cap="none" spc="0" normalizeH="0" baseline="0" noProof="0" dirty="0">
              <a:ln>
                <a:noFill/>
              </a:ln>
              <a:solidFill>
                <a:prstClr val="black">
                  <a:tint val="75000"/>
                </a:prstClr>
              </a:solidFill>
              <a:effectLst/>
              <a:uLnTx/>
              <a:uFillTx/>
              <a:latin typeface="Arial" charset="0"/>
              <a:ea typeface="ＭＳ Ｐゴシック" charset="-128"/>
              <a:cs typeface="+mn-cs"/>
            </a:endParaRPr>
          </a:p>
        </p:txBody>
      </p:sp>
      <p:sp>
        <p:nvSpPr>
          <p:cNvPr id="8" name="Date Placeholder 7"/>
          <p:cNvSpPr>
            <a:spLocks noGrp="1"/>
          </p:cNvSpPr>
          <p:nvPr>
            <p:ph type="dt" sz="half" idx="11"/>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fld id="{E4EF03FB-E6F8-4ED3-9F3C-890FBAA648A2}" type="datetime1">
              <a:rPr kumimoji="0" lang="en-US" sz="1200" b="0" i="0" u="none" strike="noStrike" kern="1200" cap="none" spc="0" normalizeH="0" baseline="0" noProof="0" smtClean="0">
                <a:ln>
                  <a:noFill/>
                </a:ln>
                <a:solidFill>
                  <a:prstClr val="black">
                    <a:tint val="75000"/>
                  </a:prstClr>
                </a:solidFill>
                <a:effectLst/>
                <a:uLnTx/>
                <a:uFillTx/>
                <a:latin typeface="Arial" charset="0"/>
                <a:ea typeface="ＭＳ Ｐゴシック" charset="-128"/>
                <a:cs typeface="+mn-cs"/>
              </a:rPr>
              <a:pPr marL="0" marR="0" lvl="0" indent="0" algn="l" defTabSz="457200" rtl="0" eaLnBrk="1" fontAlgn="base" latinLnBrk="0" hangingPunct="1">
                <a:lnSpc>
                  <a:spcPct val="100000"/>
                </a:lnSpc>
                <a:spcBef>
                  <a:spcPct val="0"/>
                </a:spcBef>
                <a:spcAft>
                  <a:spcPct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1D5CD492-2BC6-F348-9965-EC1D86DF57A8}" type="slidenum">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Tree>
    <p:extLst>
      <p:ext uri="{BB962C8B-B14F-4D97-AF65-F5344CB8AC3E}">
        <p14:creationId xmlns:p14="http://schemas.microsoft.com/office/powerpoint/2010/main" val="3090485339"/>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306638"/>
            <a:ext cx="8229600" cy="1143000"/>
          </a:xfrm>
        </p:spPr>
        <p:txBody>
          <a:bodyPr/>
          <a:lstStyle/>
          <a:p>
            <a:pPr algn="ctr"/>
            <a:r>
              <a:rPr lang="en-US" dirty="0"/>
              <a:t>Software engineering ethics</a:t>
            </a:r>
          </a:p>
        </p:txBody>
      </p:sp>
      <p:sp>
        <p:nvSpPr>
          <p:cNvPr id="6" name="Footer Placeholder 5"/>
          <p:cNvSpPr>
            <a:spLocks noGrp="1"/>
          </p:cNvSpPr>
          <p:nvPr>
            <p:ph type="ftr" sz="quarter" idx="10"/>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t>Chapter 1 Introduction</a:t>
            </a:r>
            <a:endParaRPr kumimoji="0" lang="en-US" sz="1200" b="0" i="0" u="none" strike="noStrike" kern="1200" cap="none" spc="0" normalizeH="0" baseline="0" noProof="0" dirty="0">
              <a:ln>
                <a:noFill/>
              </a:ln>
              <a:solidFill>
                <a:prstClr val="black">
                  <a:tint val="75000"/>
                </a:prstClr>
              </a:solidFill>
              <a:effectLst/>
              <a:uLnTx/>
              <a:uFillTx/>
              <a:latin typeface="Arial" charset="0"/>
              <a:ea typeface="ＭＳ Ｐゴシック" charset="-128"/>
              <a:cs typeface="+mn-cs"/>
            </a:endParaRPr>
          </a:p>
        </p:txBody>
      </p:sp>
      <p:sp>
        <p:nvSpPr>
          <p:cNvPr id="7" name="Date Placeholder 6"/>
          <p:cNvSpPr>
            <a:spLocks noGrp="1"/>
          </p:cNvSpPr>
          <p:nvPr>
            <p:ph type="dt" sz="half" idx="11"/>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fld id="{45B3BF71-1868-422F-B9DC-FECD63F28B75}" type="datetime1">
              <a:rPr kumimoji="0" lang="en-US" sz="1200" b="0" i="0" u="none" strike="noStrike" kern="1200" cap="none" spc="0" normalizeH="0" baseline="0" noProof="0" smtClean="0">
                <a:ln>
                  <a:noFill/>
                </a:ln>
                <a:solidFill>
                  <a:prstClr val="black">
                    <a:tint val="75000"/>
                  </a:prstClr>
                </a:solidFill>
                <a:effectLst/>
                <a:uLnTx/>
                <a:uFillTx/>
                <a:latin typeface="Arial" charset="0"/>
                <a:ea typeface="ＭＳ Ｐゴシック" charset="-128"/>
                <a:cs typeface="+mn-cs"/>
              </a:rPr>
              <a:pPr marL="0" marR="0" lvl="0" indent="0" algn="l" defTabSz="457200" rtl="0" eaLnBrk="1" fontAlgn="base" latinLnBrk="0" hangingPunct="1">
                <a:lnSpc>
                  <a:spcPct val="100000"/>
                </a:lnSpc>
                <a:spcBef>
                  <a:spcPct val="0"/>
                </a:spcBef>
                <a:spcAft>
                  <a:spcPct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
        <p:nvSpPr>
          <p:cNvPr id="8" name="Slide Number Placeholder 7"/>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1D5CD492-2BC6-F348-9965-EC1D86DF57A8}" type="slidenum">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Tree>
    <p:extLst>
      <p:ext uri="{BB962C8B-B14F-4D97-AF65-F5344CB8AC3E}">
        <p14:creationId xmlns:p14="http://schemas.microsoft.com/office/powerpoint/2010/main" val="1636161276"/>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1998785" y="304802"/>
            <a:ext cx="8192966" cy="917575"/>
          </a:xfrm>
          <a:noFill/>
        </p:spPr>
        <p:txBody>
          <a:bodyPr anchor="ctr"/>
          <a:lstStyle/>
          <a:p>
            <a:r>
              <a:rPr lang="en-GB" dirty="0"/>
              <a:t>Software engineering ethics</a:t>
            </a:r>
          </a:p>
        </p:txBody>
      </p:sp>
      <p:sp>
        <p:nvSpPr>
          <p:cNvPr id="80901" name="Rectangle 5"/>
          <p:cNvSpPr>
            <a:spLocks noGrp="1" noChangeArrowheads="1"/>
          </p:cNvSpPr>
          <p:nvPr>
            <p:ph idx="1"/>
          </p:nvPr>
        </p:nvSpPr>
        <p:spPr/>
        <p:txBody>
          <a:bodyPr/>
          <a:lstStyle/>
          <a:p>
            <a:pPr algn="just"/>
            <a:r>
              <a:rPr lang="en-GB" dirty="0"/>
              <a:t>Software engineering involves wider responsibilities than simply the application of technical skills.</a:t>
            </a:r>
          </a:p>
          <a:p>
            <a:pPr algn="just"/>
            <a:r>
              <a:rPr lang="en-GB" b="1" dirty="0"/>
              <a:t>Software engineers must behave in an honest and ethically responsible way</a:t>
            </a:r>
            <a:r>
              <a:rPr lang="en-GB" dirty="0"/>
              <a:t> if they are to be respected as professionals.</a:t>
            </a:r>
          </a:p>
          <a:p>
            <a:pPr algn="just"/>
            <a:r>
              <a:rPr lang="en-GB" dirty="0"/>
              <a:t>Ethical behaviour is more than simply upholding the law but involves following a set of principles that are morally correct.</a:t>
            </a:r>
          </a:p>
        </p:txBody>
      </p:sp>
      <p:sp>
        <p:nvSpPr>
          <p:cNvPr id="5" name="Footer Placeholder 4"/>
          <p:cNvSpPr>
            <a:spLocks noGrp="1"/>
          </p:cNvSpPr>
          <p:nvPr>
            <p:ph type="ftr" sz="quarter" idx="10"/>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t>Chapter 1 Introduction</a:t>
            </a:r>
            <a:endParaRPr kumimoji="0" lang="en-US" sz="1200" b="0" i="0" u="none" strike="noStrike" kern="1200" cap="none" spc="0" normalizeH="0" baseline="0" noProof="0" dirty="0">
              <a:ln>
                <a:noFill/>
              </a:ln>
              <a:solidFill>
                <a:prstClr val="black">
                  <a:tint val="75000"/>
                </a:prstClr>
              </a:solidFill>
              <a:effectLst/>
              <a:uLnTx/>
              <a:uFillTx/>
              <a:latin typeface="Arial" charset="0"/>
              <a:ea typeface="ＭＳ Ｐゴシック" charset="-128"/>
              <a:cs typeface="+mn-cs"/>
            </a:endParaRPr>
          </a:p>
        </p:txBody>
      </p:sp>
      <p:sp>
        <p:nvSpPr>
          <p:cNvPr id="6" name="Date Placeholder 5"/>
          <p:cNvSpPr>
            <a:spLocks noGrp="1"/>
          </p:cNvSpPr>
          <p:nvPr>
            <p:ph type="dt" sz="half" idx="11"/>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fld id="{48D3D28C-A416-4395-911B-A64D96284F98}" type="datetime1">
              <a:rPr kumimoji="0" lang="en-US" sz="1200" b="0" i="0" u="none" strike="noStrike" kern="1200" cap="none" spc="0" normalizeH="0" baseline="0" noProof="0" smtClean="0">
                <a:ln>
                  <a:noFill/>
                </a:ln>
                <a:solidFill>
                  <a:prstClr val="black">
                    <a:tint val="75000"/>
                  </a:prstClr>
                </a:solidFill>
                <a:effectLst/>
                <a:uLnTx/>
                <a:uFillTx/>
                <a:latin typeface="Arial" charset="0"/>
                <a:ea typeface="ＭＳ Ｐゴシック" charset="-128"/>
                <a:cs typeface="+mn-cs"/>
              </a:rPr>
              <a:pPr marL="0" marR="0" lvl="0" indent="0" algn="l" defTabSz="457200" rtl="0" eaLnBrk="1" fontAlgn="base" latinLnBrk="0" hangingPunct="1">
                <a:lnSpc>
                  <a:spcPct val="100000"/>
                </a:lnSpc>
                <a:spcBef>
                  <a:spcPct val="0"/>
                </a:spcBef>
                <a:spcAft>
                  <a:spcPct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1D5CD492-2BC6-F348-9965-EC1D86DF57A8}" type="slidenum">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dirty="0"/>
              <a:t>Confidentiality </a:t>
            </a:r>
          </a:p>
          <a:p>
            <a:pPr lvl="1" algn="just">
              <a:lnSpc>
                <a:spcPct val="90000"/>
              </a:lnSpc>
            </a:pPr>
            <a:r>
              <a:rPr lang="en-GB" dirty="0"/>
              <a:t>Engineers should normally </a:t>
            </a:r>
            <a:r>
              <a:rPr lang="en-GB" b="1" dirty="0"/>
              <a:t>respect the confidentiality of their employers or clients </a:t>
            </a:r>
            <a:r>
              <a:rPr lang="en-GB" dirty="0"/>
              <a:t>irrespective of whether or not a formal confidentiality agreement has been signed.</a:t>
            </a:r>
          </a:p>
          <a:p>
            <a:pPr algn="just">
              <a:lnSpc>
                <a:spcPct val="90000"/>
              </a:lnSpc>
            </a:pPr>
            <a:r>
              <a:rPr lang="en-GB" dirty="0"/>
              <a:t>Competence </a:t>
            </a:r>
          </a:p>
          <a:p>
            <a:pPr lvl="1" algn="just">
              <a:lnSpc>
                <a:spcPct val="90000"/>
              </a:lnSpc>
            </a:pPr>
            <a:r>
              <a:rPr lang="en-GB" dirty="0"/>
              <a:t>Honestly quote your level of competence. </a:t>
            </a:r>
          </a:p>
          <a:p>
            <a:pPr lvl="1" algn="just">
              <a:lnSpc>
                <a:spcPct val="90000"/>
              </a:lnSpc>
            </a:pPr>
            <a:r>
              <a:rPr lang="en-GB" dirty="0"/>
              <a:t>&amp; Never accept the work that is out of your competence</a:t>
            </a:r>
            <a:endParaRPr lang="en-GB" b="1" dirty="0"/>
          </a:p>
          <a:p>
            <a:pPr marL="0" indent="0">
              <a:lnSpc>
                <a:spcPct val="90000"/>
              </a:lnSpc>
              <a:buNone/>
            </a:pPr>
            <a:endParaRPr lang="en-GB" dirty="0"/>
          </a:p>
        </p:txBody>
      </p:sp>
      <p:sp>
        <p:nvSpPr>
          <p:cNvPr id="5" name="Footer Placeholder 4"/>
          <p:cNvSpPr>
            <a:spLocks noGrp="1"/>
          </p:cNvSpPr>
          <p:nvPr>
            <p:ph type="ftr" sz="quarter" idx="10"/>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t>Chapter 1 Introduction</a:t>
            </a:r>
            <a:endParaRPr kumimoji="0" lang="en-US" sz="1200" b="0" i="0" u="none" strike="noStrike" kern="1200" cap="none" spc="0" normalizeH="0" baseline="0" noProof="0" dirty="0">
              <a:ln>
                <a:noFill/>
              </a:ln>
              <a:solidFill>
                <a:prstClr val="black">
                  <a:tint val="75000"/>
                </a:prstClr>
              </a:solidFill>
              <a:effectLst/>
              <a:uLnTx/>
              <a:uFillTx/>
              <a:latin typeface="Arial" charset="0"/>
              <a:ea typeface="ＭＳ Ｐゴシック" charset="-128"/>
              <a:cs typeface="+mn-cs"/>
            </a:endParaRPr>
          </a:p>
        </p:txBody>
      </p:sp>
      <p:sp>
        <p:nvSpPr>
          <p:cNvPr id="6" name="Date Placeholder 5"/>
          <p:cNvSpPr>
            <a:spLocks noGrp="1"/>
          </p:cNvSpPr>
          <p:nvPr>
            <p:ph type="dt" sz="half" idx="11"/>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fld id="{B643BDA6-8EC6-4DA4-BA5E-D82AFC838135}" type="datetime1">
              <a:rPr kumimoji="0" lang="en-US" sz="1200" b="0" i="0" u="none" strike="noStrike" kern="1200" cap="none" spc="0" normalizeH="0" baseline="0" noProof="0" smtClean="0">
                <a:ln>
                  <a:noFill/>
                </a:ln>
                <a:solidFill>
                  <a:prstClr val="black">
                    <a:tint val="75000"/>
                  </a:prstClr>
                </a:solidFill>
                <a:effectLst/>
                <a:uLnTx/>
                <a:uFillTx/>
                <a:latin typeface="Arial" charset="0"/>
                <a:ea typeface="ＭＳ Ｐゴシック" charset="-128"/>
                <a:cs typeface="+mn-cs"/>
              </a:rPr>
              <a:pPr marL="0" marR="0" lvl="0" indent="0" algn="l" defTabSz="457200" rtl="0" eaLnBrk="1" fontAlgn="base" latinLnBrk="0" hangingPunct="1">
                <a:lnSpc>
                  <a:spcPct val="100000"/>
                </a:lnSpc>
                <a:spcBef>
                  <a:spcPct val="0"/>
                </a:spcBef>
                <a:spcAft>
                  <a:spcPct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1D5CD492-2BC6-F348-9965-EC1D86DF57A8}" type="slidenum">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dirty="0"/>
              <a:t>Intellectual property rights </a:t>
            </a:r>
          </a:p>
          <a:p>
            <a:pPr lvl="1" algn="just"/>
            <a:r>
              <a:rPr lang="en-GB" b="1" dirty="0"/>
              <a:t>Engineers should be aware of local laws governing the use of intellectual property such as patents, copyright</a:t>
            </a:r>
            <a:r>
              <a:rPr lang="en-GB" dirty="0"/>
              <a:t>, etc.</a:t>
            </a:r>
          </a:p>
          <a:p>
            <a:pPr lvl="1" algn="just"/>
            <a:r>
              <a:rPr lang="en-GB" dirty="0"/>
              <a:t>They should be careful to ensure that the intellectual property of employers and clients is protected.</a:t>
            </a:r>
          </a:p>
          <a:p>
            <a:pPr algn="just"/>
            <a:r>
              <a:rPr lang="en-GB" dirty="0"/>
              <a:t>Computer misuse </a:t>
            </a:r>
          </a:p>
          <a:p>
            <a:pPr lvl="1" algn="just"/>
            <a:r>
              <a:rPr lang="en-GB" dirty="0"/>
              <a:t>Software engineers should </a:t>
            </a:r>
            <a:r>
              <a:rPr lang="en-GB" b="1" dirty="0"/>
              <a:t>not use their technical skills to misuse other people’s computers.</a:t>
            </a:r>
            <a:r>
              <a:rPr lang="en-GB" dirty="0"/>
              <a:t> Computer misuse ranges from relatively trivial (game playing on an employer’s machine, say) to extremely serious (dissemination of viruses). </a:t>
            </a:r>
          </a:p>
        </p:txBody>
      </p:sp>
      <p:sp>
        <p:nvSpPr>
          <p:cNvPr id="5" name="Footer Placeholder 4"/>
          <p:cNvSpPr>
            <a:spLocks noGrp="1"/>
          </p:cNvSpPr>
          <p:nvPr>
            <p:ph type="ftr" sz="quarter" idx="10"/>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t>Chapter 1 Introduction</a:t>
            </a:r>
            <a:endParaRPr kumimoji="0" lang="en-US" sz="1200" b="0" i="0" u="none" strike="noStrike" kern="1200" cap="none" spc="0" normalizeH="0" baseline="0" noProof="0" dirty="0">
              <a:ln>
                <a:noFill/>
              </a:ln>
              <a:solidFill>
                <a:prstClr val="black">
                  <a:tint val="75000"/>
                </a:prstClr>
              </a:solidFill>
              <a:effectLst/>
              <a:uLnTx/>
              <a:uFillTx/>
              <a:latin typeface="Arial" charset="0"/>
              <a:ea typeface="ＭＳ Ｐゴシック" charset="-128"/>
              <a:cs typeface="+mn-cs"/>
            </a:endParaRPr>
          </a:p>
        </p:txBody>
      </p:sp>
      <p:sp>
        <p:nvSpPr>
          <p:cNvPr id="6" name="Date Placeholder 5"/>
          <p:cNvSpPr>
            <a:spLocks noGrp="1"/>
          </p:cNvSpPr>
          <p:nvPr>
            <p:ph type="dt" sz="half" idx="11"/>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fld id="{5A12B944-00F5-4FEA-A7CB-EA04E71DEE7E}" type="datetime1">
              <a:rPr kumimoji="0" lang="en-US" sz="1200" b="0" i="0" u="none" strike="noStrike" kern="1200" cap="none" spc="0" normalizeH="0" baseline="0" noProof="0" smtClean="0">
                <a:ln>
                  <a:noFill/>
                </a:ln>
                <a:solidFill>
                  <a:prstClr val="black">
                    <a:tint val="75000"/>
                  </a:prstClr>
                </a:solidFill>
                <a:effectLst/>
                <a:uLnTx/>
                <a:uFillTx/>
                <a:latin typeface="Arial" charset="0"/>
                <a:ea typeface="ＭＳ Ｐゴシック" charset="-128"/>
                <a:cs typeface="+mn-cs"/>
              </a:rPr>
              <a:pPr marL="0" marR="0" lvl="0" indent="0" algn="l" defTabSz="457200" rtl="0" eaLnBrk="1" fontAlgn="base" latinLnBrk="0" hangingPunct="1">
                <a:lnSpc>
                  <a:spcPct val="100000"/>
                </a:lnSpc>
                <a:spcBef>
                  <a:spcPct val="0"/>
                </a:spcBef>
                <a:spcAft>
                  <a:spcPct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1D5CD492-2BC6-F348-9965-EC1D86DF57A8}" type="slidenum">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p>
        </p:txBody>
      </p:sp>
      <p:sp>
        <p:nvSpPr>
          <p:cNvPr id="3" name="Content Placeholder 2"/>
          <p:cNvSpPr>
            <a:spLocks noGrp="1"/>
          </p:cNvSpPr>
          <p:nvPr>
            <p:ph idx="1"/>
          </p:nvPr>
        </p:nvSpPr>
        <p:spPr>
          <a:xfrm>
            <a:off x="609600" y="1600200"/>
            <a:ext cx="10972800" cy="4756150"/>
          </a:xfrm>
        </p:spPr>
        <p:txBody>
          <a:bodyPr/>
          <a:lstStyle/>
          <a:p>
            <a:r>
              <a:rPr lang="en-US" dirty="0"/>
              <a:t>Software engineering is an engineering discipline that is </a:t>
            </a:r>
            <a:r>
              <a:rPr lang="en-US" b="1" dirty="0"/>
              <a:t>concerned with all aspects of software production from the early stages of system specification through to maintaining the system after it has gone into use.</a:t>
            </a:r>
          </a:p>
          <a:p>
            <a:r>
              <a:rPr lang="en-US" dirty="0"/>
              <a:t>Engineering discipline</a:t>
            </a:r>
          </a:p>
          <a:p>
            <a:pPr lvl="1"/>
            <a:r>
              <a:rPr lang="en-US" dirty="0"/>
              <a:t>Using appropriate theories and methods to solve problems bearing in mind organizational and financial constraints.</a:t>
            </a:r>
          </a:p>
          <a:p>
            <a:r>
              <a:rPr lang="en-US" dirty="0"/>
              <a:t>All aspects of software production</a:t>
            </a:r>
          </a:p>
          <a:p>
            <a:pPr lvl="1"/>
            <a:r>
              <a:rPr lang="en-US" dirty="0"/>
              <a:t>Not just technical process of development. Also project management and the development of tools, methods etc. to support software production.</a:t>
            </a:r>
          </a:p>
        </p:txBody>
      </p:sp>
      <p:sp>
        <p:nvSpPr>
          <p:cNvPr id="7" name="Footer Placeholder 6"/>
          <p:cNvSpPr>
            <a:spLocks noGrp="1"/>
          </p:cNvSpPr>
          <p:nvPr>
            <p:ph type="ftr" sz="quarter" idx="10"/>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t>Chapter 1 Introduction</a:t>
            </a:r>
            <a:endParaRPr kumimoji="0" lang="en-US" sz="1200" b="0" i="0" u="none" strike="noStrike" kern="1200" cap="none" spc="0" normalizeH="0" baseline="0" noProof="0" dirty="0">
              <a:ln>
                <a:noFill/>
              </a:ln>
              <a:solidFill>
                <a:prstClr val="black">
                  <a:tint val="75000"/>
                </a:prstClr>
              </a:solidFill>
              <a:effectLst/>
              <a:uLnTx/>
              <a:uFillTx/>
              <a:latin typeface="Arial" charset="0"/>
              <a:ea typeface="ＭＳ Ｐゴシック" charset="-128"/>
              <a:cs typeface="+mn-cs"/>
            </a:endParaRPr>
          </a:p>
        </p:txBody>
      </p:sp>
      <p:sp>
        <p:nvSpPr>
          <p:cNvPr id="8" name="Date Placeholder 7"/>
          <p:cNvSpPr>
            <a:spLocks noGrp="1"/>
          </p:cNvSpPr>
          <p:nvPr>
            <p:ph type="dt" sz="half" idx="11"/>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t>30/10/2014</a:t>
            </a:r>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1D5CD492-2BC6-F348-9965-EC1D86DF57A8}" type="slidenum">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
        <p:nvSpPr>
          <p:cNvPr id="5" name="Footer Placeholder 4"/>
          <p:cNvSpPr>
            <a:spLocks noGrp="1"/>
          </p:cNvSpPr>
          <p:nvPr>
            <p:ph type="ftr" sz="quarter" idx="10"/>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t>Chapter 1 Introduction</a:t>
            </a:r>
            <a:endParaRPr kumimoji="0" lang="en-US" sz="1200" b="0" i="0" u="none" strike="noStrike" kern="1200" cap="none" spc="0" normalizeH="0" baseline="0" noProof="0" dirty="0">
              <a:ln>
                <a:noFill/>
              </a:ln>
              <a:solidFill>
                <a:prstClr val="black">
                  <a:tint val="75000"/>
                </a:prstClr>
              </a:solidFill>
              <a:effectLst/>
              <a:uLnTx/>
              <a:uFillTx/>
              <a:latin typeface="Arial" charset="0"/>
              <a:ea typeface="ＭＳ Ｐゴシック" charset="-128"/>
              <a:cs typeface="+mn-cs"/>
            </a:endParaRPr>
          </a:p>
        </p:txBody>
      </p:sp>
      <p:sp>
        <p:nvSpPr>
          <p:cNvPr id="6" name="Date Placeholder 5"/>
          <p:cNvSpPr>
            <a:spLocks noGrp="1"/>
          </p:cNvSpPr>
          <p:nvPr>
            <p:ph type="dt" sz="half" idx="11"/>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fld id="{BEF50B55-B159-429E-88E7-F3B64B285612}" type="datetime1">
              <a:rPr kumimoji="0" lang="en-US" sz="1200" b="0" i="0" u="none" strike="noStrike" kern="1200" cap="none" spc="0" normalizeH="0" baseline="0" noProof="0" smtClean="0">
                <a:ln>
                  <a:noFill/>
                </a:ln>
                <a:solidFill>
                  <a:prstClr val="black">
                    <a:tint val="75000"/>
                  </a:prstClr>
                </a:solidFill>
                <a:effectLst/>
                <a:uLnTx/>
                <a:uFillTx/>
                <a:latin typeface="Arial" charset="0"/>
                <a:ea typeface="ＭＳ Ｐゴシック" charset="-128"/>
                <a:cs typeface="+mn-cs"/>
              </a:rPr>
              <a:pPr marL="0" marR="0" lvl="0" indent="0" algn="l" defTabSz="457200" rtl="0" eaLnBrk="1" fontAlgn="base" latinLnBrk="0" hangingPunct="1">
                <a:lnSpc>
                  <a:spcPct val="100000"/>
                </a:lnSpc>
                <a:spcBef>
                  <a:spcPct val="0"/>
                </a:spcBef>
                <a:spcAft>
                  <a:spcPct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1D5CD492-2BC6-F348-9965-EC1D86DF57A8}" type="slidenum">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 for the code of ethics</a:t>
            </a:r>
          </a:p>
        </p:txBody>
      </p:sp>
      <p:sp>
        <p:nvSpPr>
          <p:cNvPr id="3" name="Content Placeholder 2"/>
          <p:cNvSpPr>
            <a:spLocks noGrp="1"/>
          </p:cNvSpPr>
          <p:nvPr>
            <p:ph idx="1"/>
          </p:nvPr>
        </p:nvSpPr>
        <p:spPr/>
        <p:txBody>
          <a:bodyPr/>
          <a:lstStyle/>
          <a:p>
            <a:pPr lvl="1"/>
            <a:r>
              <a:rPr lang="en-GB" i="1" dirty="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r>
              <a:rPr lang="en-GB" i="1" dirty="0"/>
              <a:t>Because of their roles in developing software systems, software engineers have significant</a:t>
            </a:r>
            <a:r>
              <a:rPr lang="en-GB" dirty="0"/>
              <a:t> </a:t>
            </a:r>
            <a:r>
              <a:rPr lang="en-GB" i="1" dirty="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7" name="Footer Placeholder 6"/>
          <p:cNvSpPr>
            <a:spLocks noGrp="1"/>
          </p:cNvSpPr>
          <p:nvPr>
            <p:ph type="ftr" sz="quarter" idx="10"/>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t>Chapter 1 Introduction</a:t>
            </a:r>
            <a:endParaRPr kumimoji="0" lang="en-US" sz="1200" b="0" i="0" u="none" strike="noStrike" kern="1200" cap="none" spc="0" normalizeH="0" baseline="0" noProof="0" dirty="0">
              <a:ln>
                <a:noFill/>
              </a:ln>
              <a:solidFill>
                <a:prstClr val="black">
                  <a:tint val="75000"/>
                </a:prstClr>
              </a:solidFill>
              <a:effectLst/>
              <a:uLnTx/>
              <a:uFillTx/>
              <a:latin typeface="Arial" charset="0"/>
              <a:ea typeface="ＭＳ Ｐゴシック" charset="-128"/>
              <a:cs typeface="+mn-cs"/>
            </a:endParaRPr>
          </a:p>
        </p:txBody>
      </p:sp>
      <p:sp>
        <p:nvSpPr>
          <p:cNvPr id="8" name="Date Placeholder 7"/>
          <p:cNvSpPr>
            <a:spLocks noGrp="1"/>
          </p:cNvSpPr>
          <p:nvPr>
            <p:ph type="dt" sz="half" idx="11"/>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fld id="{F95A9E22-D4F7-41E7-945B-6A77A5CE3A8F}" type="datetime1">
              <a:rPr kumimoji="0" lang="en-US" sz="1200" b="0" i="0" u="none" strike="noStrike" kern="1200" cap="none" spc="0" normalizeH="0" baseline="0" noProof="0" smtClean="0">
                <a:ln>
                  <a:noFill/>
                </a:ln>
                <a:solidFill>
                  <a:prstClr val="black">
                    <a:tint val="75000"/>
                  </a:prstClr>
                </a:solidFill>
                <a:effectLst/>
                <a:uLnTx/>
                <a:uFillTx/>
                <a:latin typeface="Arial" charset="0"/>
                <a:ea typeface="ＭＳ Ｐゴシック" charset="-128"/>
                <a:cs typeface="+mn-cs"/>
              </a:rPr>
              <a:pPr marL="0" marR="0" lvl="0" indent="0" algn="l" defTabSz="457200" rtl="0" eaLnBrk="1" fontAlgn="base" latinLnBrk="0" hangingPunct="1">
                <a:lnSpc>
                  <a:spcPct val="100000"/>
                </a:lnSpc>
                <a:spcBef>
                  <a:spcPct val="0"/>
                </a:spcBef>
                <a:spcAft>
                  <a:spcPct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1D5CD492-2BC6-F348-9965-EC1D86DF57A8}" type="slidenum">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1981200" y="331898"/>
            <a:ext cx="6873874" cy="836957"/>
          </a:xfrm>
        </p:spPr>
        <p:txBody>
          <a:bodyPr/>
          <a:lstStyle/>
          <a:p>
            <a:pPr eaLnBrk="1" hangingPunct="1"/>
            <a:r>
              <a:rPr lang="en-GB" dirty="0"/>
              <a:t>The ACM/IEEE Code of Ethics </a:t>
            </a:r>
            <a:endParaRPr lang="en-US" dirty="0"/>
          </a:p>
        </p:txBody>
      </p:sp>
      <p:sp>
        <p:nvSpPr>
          <p:cNvPr id="6" name="TextBox 5"/>
          <p:cNvSpPr txBox="1"/>
          <p:nvPr/>
        </p:nvSpPr>
        <p:spPr>
          <a:xfrm>
            <a:off x="1981200" y="1616195"/>
            <a:ext cx="8461312" cy="4231927"/>
          </a:xfrm>
          <a:prstGeom prst="rect">
            <a:avLst/>
          </a:prstGeom>
          <a:solidFill>
            <a:srgbClr val="FFFF00">
              <a:alpha val="34000"/>
            </a:srgbClr>
          </a:solid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charset="0"/>
                <a:ea typeface="ＭＳ Ｐゴシック" charset="-128"/>
                <a:cs typeface="+mn-cs"/>
              </a:rPr>
              <a:t>Software Engineering Code of Ethics and Professional Practice</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Arial" charset="0"/>
              <a:ea typeface="ＭＳ Ｐゴシック"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128"/>
                <a:cs typeface="+mn-cs"/>
              </a:rPr>
              <a:t>ACM/IEEE-CS Joint Task Force on Software Engineering Ethics and Professional Practices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charset="0"/>
                <a:ea typeface="ＭＳ Ｐゴシック" charset="-128"/>
                <a:cs typeface="+mn-cs"/>
              </a:rPr>
              <a:t> </a:t>
            </a:r>
            <a:endParaRPr kumimoji="0" lang="en-GB" sz="1600" b="0" i="0" u="none" strike="noStrike" kern="1200" cap="none" spc="0" normalizeH="0" baseline="0" noProof="0" dirty="0">
              <a:ln>
                <a:noFill/>
              </a:ln>
              <a:solidFill>
                <a:prstClr val="black"/>
              </a:solidFill>
              <a:effectLst/>
              <a:uLnTx/>
              <a:uFillTx/>
              <a:latin typeface="Arial" charset="0"/>
              <a:ea typeface="ＭＳ Ｐゴシック"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charset="0"/>
                <a:ea typeface="ＭＳ Ｐゴシック" charset="-128"/>
                <a:cs typeface="+mn-cs"/>
              </a:rPr>
              <a:t>PREAMBLE</a:t>
            </a:r>
            <a:endParaRPr kumimoji="0" lang="en-GB" sz="1600" b="0" i="0" u="none" strike="noStrike" kern="1200" cap="none" spc="0" normalizeH="0" baseline="0" noProof="0" dirty="0">
              <a:ln>
                <a:noFill/>
              </a:ln>
              <a:solidFill>
                <a:prstClr val="black"/>
              </a:solidFill>
              <a:effectLst/>
              <a:uLnTx/>
              <a:uFillTx/>
              <a:latin typeface="Arial" charset="0"/>
              <a:ea typeface="ＭＳ Ｐゴシック" charset="-128"/>
              <a:cs typeface="+mn-cs"/>
            </a:endParaRPr>
          </a:p>
          <a:p>
            <a:pPr marL="0" marR="0" lvl="0" indent="0" algn="l" defTabSz="457200" rtl="0" eaLnBrk="1" fontAlgn="base" latinLnBrk="0" hangingPunct="1">
              <a:lnSpc>
                <a:spcPct val="100000"/>
              </a:lnSpc>
              <a:spcBef>
                <a:spcPct val="0"/>
              </a:spcBef>
              <a:spcAft>
                <a:spcPts val="60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128"/>
                <a:cs typeface="+mn-cs"/>
              </a:rPr>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kumimoji="0" lang="en-GB" sz="1600" b="0" i="0" u="none" strike="noStrike" kern="1200" cap="none" spc="0" normalizeH="0" baseline="0" noProof="0" dirty="0">
              <a:ln>
                <a:noFill/>
              </a:ln>
              <a:solidFill>
                <a:prstClr val="black"/>
              </a:solidFill>
              <a:effectLst/>
              <a:uLnTx/>
              <a:uFillTx/>
              <a:latin typeface="Arial" charset="0"/>
              <a:ea typeface="ＭＳ Ｐゴシック"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128"/>
                <a:cs typeface="+mn-cs"/>
              </a:rPr>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kumimoji="0" lang="en-GB" sz="1600" b="0" i="0" u="none" strike="noStrike" kern="1200" cap="none" spc="0" normalizeH="0" baseline="0" noProof="0" dirty="0">
              <a:ln>
                <a:noFill/>
              </a:ln>
              <a:solidFill>
                <a:prstClr val="black"/>
              </a:solidFill>
              <a:effectLst/>
              <a:uLnTx/>
              <a:uFillTx/>
              <a:latin typeface="Arial" charset="0"/>
              <a:ea typeface="ＭＳ Ｐゴシック"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128"/>
                <a:cs typeface="+mn-cs"/>
              </a:rPr>
              <a:t> </a:t>
            </a:r>
            <a:endParaRPr kumimoji="0" lang="en-GB" sz="1200" b="0" i="0" u="none" strike="noStrike" kern="1200" cap="none" spc="0" normalizeH="0" baseline="0" noProof="0" dirty="0">
              <a:ln>
                <a:noFill/>
              </a:ln>
              <a:solidFill>
                <a:prstClr val="black"/>
              </a:solidFill>
              <a:effectLst/>
              <a:uLnTx/>
              <a:uFillTx/>
              <a:latin typeface="Arial" charset="0"/>
              <a:ea typeface="ＭＳ Ｐゴシック"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charset="0"/>
              <a:ea typeface="ＭＳ Ｐゴシック" charset="-128"/>
              <a:cs typeface="+mn-cs"/>
            </a:endParaRPr>
          </a:p>
        </p:txBody>
      </p:sp>
      <p:sp>
        <p:nvSpPr>
          <p:cNvPr id="3" name="Footer Placeholder 2"/>
          <p:cNvSpPr>
            <a:spLocks noGrp="1"/>
          </p:cNvSpPr>
          <p:nvPr>
            <p:ph type="ftr" sz="quarter" idx="10"/>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t>Chapter 1 Introduction</a:t>
            </a:r>
            <a:endParaRPr kumimoji="0" lang="en-US" sz="1200" b="0" i="0" u="none" strike="noStrike" kern="1200" cap="none" spc="0" normalizeH="0" baseline="0" noProof="0" dirty="0">
              <a:ln>
                <a:noFill/>
              </a:ln>
              <a:solidFill>
                <a:prstClr val="black">
                  <a:tint val="75000"/>
                </a:prstClr>
              </a:solidFill>
              <a:effectLst/>
              <a:uLnTx/>
              <a:uFillTx/>
              <a:latin typeface="Arial" charset="0"/>
              <a:ea typeface="ＭＳ Ｐゴシック" charset="-128"/>
              <a:cs typeface="+mn-cs"/>
            </a:endParaRPr>
          </a:p>
        </p:txBody>
      </p:sp>
      <p:sp>
        <p:nvSpPr>
          <p:cNvPr id="7" name="Date Placeholder 6"/>
          <p:cNvSpPr>
            <a:spLocks noGrp="1"/>
          </p:cNvSpPr>
          <p:nvPr>
            <p:ph type="dt" sz="half" idx="11"/>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fld id="{FC17EEA2-8D45-47FB-AF53-C7F01A5114DC}" type="datetime1">
              <a:rPr kumimoji="0" lang="en-US" sz="1200" b="0" i="0" u="none" strike="noStrike" kern="1200" cap="none" spc="0" normalizeH="0" baseline="0" noProof="0" smtClean="0">
                <a:ln>
                  <a:noFill/>
                </a:ln>
                <a:solidFill>
                  <a:prstClr val="black">
                    <a:tint val="75000"/>
                  </a:prstClr>
                </a:solidFill>
                <a:effectLst/>
                <a:uLnTx/>
                <a:uFillTx/>
                <a:latin typeface="Arial" charset="0"/>
                <a:ea typeface="ＭＳ Ｐゴシック" charset="-128"/>
                <a:cs typeface="+mn-cs"/>
              </a:rPr>
              <a:pPr marL="0" marR="0" lvl="0" indent="0" algn="l" defTabSz="457200" rtl="0" eaLnBrk="1" fontAlgn="base" latinLnBrk="0" hangingPunct="1">
                <a:lnSpc>
                  <a:spcPct val="100000"/>
                </a:lnSpc>
                <a:spcBef>
                  <a:spcPct val="0"/>
                </a:spcBef>
                <a:spcAft>
                  <a:spcPct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
        <p:nvSpPr>
          <p:cNvPr id="8" name="Slide Number Placeholder 7"/>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1D5CD492-2BC6-F348-9965-EC1D86DF57A8}" type="slidenum">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1981200" y="331898"/>
            <a:ext cx="6873874" cy="836957"/>
          </a:xfrm>
        </p:spPr>
        <p:txBody>
          <a:bodyPr/>
          <a:lstStyle/>
          <a:p>
            <a:pPr eaLnBrk="1" hangingPunct="1"/>
            <a:r>
              <a:rPr lang="en-GB" dirty="0"/>
              <a:t>Ethical principles</a:t>
            </a:r>
            <a:endParaRPr lang="en-US" dirty="0"/>
          </a:p>
        </p:txBody>
      </p:sp>
      <p:sp>
        <p:nvSpPr>
          <p:cNvPr id="6" name="TextBox 5"/>
          <p:cNvSpPr txBox="1"/>
          <p:nvPr/>
        </p:nvSpPr>
        <p:spPr>
          <a:xfrm>
            <a:off x="1981200" y="1616195"/>
            <a:ext cx="8461312" cy="4770537"/>
          </a:xfrm>
          <a:prstGeom prst="rect">
            <a:avLst/>
          </a:prstGeom>
          <a:solidFill>
            <a:srgbClr val="FFFF00">
              <a:alpha val="34000"/>
            </a:srgbClr>
          </a:solid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128"/>
                <a:cs typeface="+mn-cs"/>
              </a:rPr>
              <a:t> </a:t>
            </a:r>
            <a:endParaRPr kumimoji="0" lang="en-GB" sz="1200" b="0" i="0" u="none" strike="noStrike" kern="1200" cap="none" spc="0" normalizeH="0" baseline="0" noProof="0" dirty="0">
              <a:ln>
                <a:noFill/>
              </a:ln>
              <a:solidFill>
                <a:prstClr val="black"/>
              </a:solidFill>
              <a:effectLst/>
              <a:uLnTx/>
              <a:uFillTx/>
              <a:latin typeface="Arial" charset="0"/>
              <a:ea typeface="ＭＳ Ｐゴシック" charset="-128"/>
              <a:cs typeface="+mn-cs"/>
            </a:endParaRPr>
          </a:p>
          <a:p>
            <a:pPr marL="0" marR="0" lvl="0" indent="0" algn="l" defTabSz="457200" rtl="0" eaLnBrk="1" fontAlgn="base" latinLnBrk="0" hangingPunct="1">
              <a:lnSpc>
                <a:spcPct val="100000"/>
              </a:lnSpc>
              <a:spcBef>
                <a:spcPct val="0"/>
              </a:spcBef>
              <a:spcAft>
                <a:spcPts val="60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128"/>
                <a:cs typeface="+mn-cs"/>
              </a:rPr>
              <a:t>1. PUBLIC - Software engineers shall act consistently with the public interest.</a:t>
            </a:r>
            <a:endParaRPr kumimoji="0" lang="en-GB" sz="1600" b="0" i="0" u="none" strike="noStrike" kern="1200" cap="none" spc="0" normalizeH="0" baseline="0" noProof="0" dirty="0">
              <a:ln>
                <a:noFill/>
              </a:ln>
              <a:solidFill>
                <a:prstClr val="black"/>
              </a:solidFill>
              <a:effectLst/>
              <a:uLnTx/>
              <a:uFillTx/>
              <a:latin typeface="Arial" charset="0"/>
              <a:ea typeface="ＭＳ Ｐゴシック" charset="-128"/>
              <a:cs typeface="+mn-cs"/>
            </a:endParaRPr>
          </a:p>
          <a:p>
            <a:pPr marL="0" marR="0" lvl="0" indent="0" algn="l" defTabSz="457200" rtl="0" eaLnBrk="1" fontAlgn="base" latinLnBrk="0" hangingPunct="1">
              <a:lnSpc>
                <a:spcPct val="100000"/>
              </a:lnSpc>
              <a:spcBef>
                <a:spcPct val="0"/>
              </a:spcBef>
              <a:spcAft>
                <a:spcPts val="60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Arial" charset="0"/>
                <a:ea typeface="ＭＳ Ｐゴシック" charset="-128"/>
                <a:cs typeface="+mn-cs"/>
              </a:rPr>
              <a:t>2. CLIENT AND EMPLOYER - Software engineers shall act in a manner that is in the best interests of their client and employer consistent with the public interest.</a:t>
            </a:r>
          </a:p>
          <a:p>
            <a:pPr marL="0" marR="0" lvl="0" indent="0" algn="l" defTabSz="457200" rtl="0" eaLnBrk="1" fontAlgn="base" latinLnBrk="0" hangingPunct="1">
              <a:lnSpc>
                <a:spcPct val="100000"/>
              </a:lnSpc>
              <a:spcBef>
                <a:spcPct val="0"/>
              </a:spcBef>
              <a:spcAft>
                <a:spcPts val="60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128"/>
                <a:cs typeface="+mn-cs"/>
              </a:rPr>
              <a:t>3. PRODUCT - Software engineers shall ensure that their products and related modifications meet the highest professional standards possible.</a:t>
            </a:r>
            <a:endParaRPr kumimoji="0" lang="en-GB" sz="1600" b="0" i="0" u="none" strike="noStrike" kern="1200" cap="none" spc="0" normalizeH="0" baseline="0" noProof="0" dirty="0">
              <a:ln>
                <a:noFill/>
              </a:ln>
              <a:solidFill>
                <a:prstClr val="black"/>
              </a:solidFill>
              <a:effectLst/>
              <a:uLnTx/>
              <a:uFillTx/>
              <a:latin typeface="Arial" charset="0"/>
              <a:ea typeface="ＭＳ Ｐゴシック" charset="-128"/>
              <a:cs typeface="+mn-cs"/>
            </a:endParaRPr>
          </a:p>
          <a:p>
            <a:pPr marL="0" marR="0" lvl="0" indent="0" algn="l" defTabSz="457200" rtl="0" eaLnBrk="1" fontAlgn="base" latinLnBrk="0" hangingPunct="1">
              <a:lnSpc>
                <a:spcPct val="100000"/>
              </a:lnSpc>
              <a:spcBef>
                <a:spcPct val="0"/>
              </a:spcBef>
              <a:spcAft>
                <a:spcPts val="60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128"/>
                <a:cs typeface="+mn-cs"/>
              </a:rPr>
              <a:t>4. JUDGMENT - Software engineers shall maintain integrity and independence in their professional judgment.</a:t>
            </a:r>
            <a:endParaRPr kumimoji="0" lang="en-GB" sz="1600" b="0" i="0" u="none" strike="noStrike" kern="1200" cap="none" spc="0" normalizeH="0" baseline="0" noProof="0" dirty="0">
              <a:ln>
                <a:noFill/>
              </a:ln>
              <a:solidFill>
                <a:prstClr val="black"/>
              </a:solidFill>
              <a:effectLst/>
              <a:uLnTx/>
              <a:uFillTx/>
              <a:latin typeface="Arial" charset="0"/>
              <a:ea typeface="ＭＳ Ｐゴシック" charset="-128"/>
              <a:cs typeface="+mn-cs"/>
            </a:endParaRPr>
          </a:p>
          <a:p>
            <a:pPr marL="0" marR="0" lvl="0" indent="0" algn="l" defTabSz="457200" rtl="0" eaLnBrk="1" fontAlgn="base" latinLnBrk="0" hangingPunct="1">
              <a:lnSpc>
                <a:spcPct val="100000"/>
              </a:lnSpc>
              <a:spcBef>
                <a:spcPct val="0"/>
              </a:spcBef>
              <a:spcAft>
                <a:spcPts val="60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128"/>
                <a:cs typeface="+mn-cs"/>
              </a:rPr>
              <a:t>5. MANAGEMENT - Software engineering managers and leaders shall subscribe to and promote an ethical approach to the management of software development and maintenance.</a:t>
            </a:r>
            <a:endParaRPr kumimoji="0" lang="en-GB" sz="1600" b="0" i="0" u="none" strike="noStrike" kern="1200" cap="none" spc="0" normalizeH="0" baseline="0" noProof="0" dirty="0">
              <a:ln>
                <a:noFill/>
              </a:ln>
              <a:solidFill>
                <a:prstClr val="black"/>
              </a:solidFill>
              <a:effectLst/>
              <a:uLnTx/>
              <a:uFillTx/>
              <a:latin typeface="Arial" charset="0"/>
              <a:ea typeface="ＭＳ Ｐゴシック" charset="-128"/>
              <a:cs typeface="+mn-cs"/>
            </a:endParaRPr>
          </a:p>
          <a:p>
            <a:pPr marL="0" marR="0" lvl="0" indent="0" algn="l" defTabSz="457200" rtl="0" eaLnBrk="1" fontAlgn="base" latinLnBrk="0" hangingPunct="1">
              <a:lnSpc>
                <a:spcPct val="100000"/>
              </a:lnSpc>
              <a:spcBef>
                <a:spcPct val="0"/>
              </a:spcBef>
              <a:spcAft>
                <a:spcPts val="60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128"/>
                <a:cs typeface="+mn-cs"/>
              </a:rPr>
              <a:t>6. PROFESSION - Software engineers shall advance the integrity and reputation of the profession consistent with the public interest.</a:t>
            </a:r>
            <a:endParaRPr kumimoji="0" lang="en-GB" sz="1600" b="0" i="0" u="none" strike="noStrike" kern="1200" cap="none" spc="0" normalizeH="0" baseline="0" noProof="0" dirty="0">
              <a:ln>
                <a:noFill/>
              </a:ln>
              <a:solidFill>
                <a:prstClr val="black"/>
              </a:solidFill>
              <a:effectLst/>
              <a:uLnTx/>
              <a:uFillTx/>
              <a:latin typeface="Arial" charset="0"/>
              <a:ea typeface="ＭＳ Ｐゴシック" charset="-128"/>
              <a:cs typeface="+mn-cs"/>
            </a:endParaRPr>
          </a:p>
          <a:p>
            <a:pPr marL="0" marR="0" lvl="0" indent="0" algn="l" defTabSz="457200" rtl="0" eaLnBrk="1" fontAlgn="base" latinLnBrk="0" hangingPunct="1">
              <a:lnSpc>
                <a:spcPct val="100000"/>
              </a:lnSpc>
              <a:spcBef>
                <a:spcPct val="0"/>
              </a:spcBef>
              <a:spcAft>
                <a:spcPts val="60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128"/>
                <a:cs typeface="+mn-cs"/>
              </a:rPr>
              <a:t>7. COLLEAGUES - Software engineers shall be fair to and supportive of their colleagues.</a:t>
            </a:r>
            <a:endParaRPr kumimoji="0" lang="en-GB" sz="1600" b="0" i="0" u="none" strike="noStrike" kern="1200" cap="none" spc="0" normalizeH="0" baseline="0" noProof="0" dirty="0">
              <a:ln>
                <a:noFill/>
              </a:ln>
              <a:solidFill>
                <a:prstClr val="black"/>
              </a:solidFill>
              <a:effectLst/>
              <a:uLnTx/>
              <a:uFillTx/>
              <a:latin typeface="Arial" charset="0"/>
              <a:ea typeface="ＭＳ Ｐゴシック" charset="-128"/>
              <a:cs typeface="+mn-cs"/>
            </a:endParaRPr>
          </a:p>
          <a:p>
            <a:pPr marL="0" marR="0" lvl="0" indent="0" algn="l" defTabSz="457200" rtl="0" eaLnBrk="1" fontAlgn="base" latinLnBrk="0" hangingPunct="1">
              <a:lnSpc>
                <a:spcPct val="100000"/>
              </a:lnSpc>
              <a:spcBef>
                <a:spcPct val="0"/>
              </a:spcBef>
              <a:spcAft>
                <a:spcPts val="60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128"/>
                <a:cs typeface="+mn-cs"/>
              </a:rPr>
              <a:t>8. SELF - Software engineers shall participate in lifelong learning regarding the practice of their profession and shall promote an ethical approach to the practice of the profession.</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charset="0"/>
              <a:ea typeface="ＭＳ Ｐゴシック" charset="-128"/>
              <a:cs typeface="+mn-cs"/>
            </a:endParaRPr>
          </a:p>
        </p:txBody>
      </p:sp>
      <p:sp>
        <p:nvSpPr>
          <p:cNvPr id="3" name="Footer Placeholder 2"/>
          <p:cNvSpPr>
            <a:spLocks noGrp="1"/>
          </p:cNvSpPr>
          <p:nvPr>
            <p:ph type="ftr" sz="quarter" idx="10"/>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t>Chapter 1 Introduction</a:t>
            </a:r>
            <a:endParaRPr kumimoji="0" lang="en-US" sz="1200" b="0" i="0" u="none" strike="noStrike" kern="1200" cap="none" spc="0" normalizeH="0" baseline="0" noProof="0" dirty="0">
              <a:ln>
                <a:noFill/>
              </a:ln>
              <a:solidFill>
                <a:prstClr val="black">
                  <a:tint val="75000"/>
                </a:prstClr>
              </a:solidFill>
              <a:effectLst/>
              <a:uLnTx/>
              <a:uFillTx/>
              <a:latin typeface="Arial" charset="0"/>
              <a:ea typeface="ＭＳ Ｐゴシック" charset="-128"/>
              <a:cs typeface="+mn-cs"/>
            </a:endParaRPr>
          </a:p>
        </p:txBody>
      </p:sp>
      <p:sp>
        <p:nvSpPr>
          <p:cNvPr id="7" name="Date Placeholder 6"/>
          <p:cNvSpPr>
            <a:spLocks noGrp="1"/>
          </p:cNvSpPr>
          <p:nvPr>
            <p:ph type="dt" sz="half" idx="11"/>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fld id="{EDC05216-8E20-436C-857F-44355570B2C7}" type="datetime1">
              <a:rPr kumimoji="0" lang="en-US" sz="1200" b="0" i="0" u="none" strike="noStrike" kern="1200" cap="none" spc="0" normalizeH="0" baseline="0" noProof="0" smtClean="0">
                <a:ln>
                  <a:noFill/>
                </a:ln>
                <a:solidFill>
                  <a:prstClr val="black">
                    <a:tint val="75000"/>
                  </a:prstClr>
                </a:solidFill>
                <a:effectLst/>
                <a:uLnTx/>
                <a:uFillTx/>
                <a:latin typeface="Arial" charset="0"/>
                <a:ea typeface="ＭＳ Ｐゴシック" charset="-128"/>
                <a:cs typeface="+mn-cs"/>
              </a:rPr>
              <a:pPr marL="0" marR="0" lvl="0" indent="0" algn="l" defTabSz="457200" rtl="0" eaLnBrk="1" fontAlgn="base" latinLnBrk="0" hangingPunct="1">
                <a:lnSpc>
                  <a:spcPct val="100000"/>
                </a:lnSpc>
                <a:spcBef>
                  <a:spcPct val="0"/>
                </a:spcBef>
                <a:spcAft>
                  <a:spcPct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
        <p:nvSpPr>
          <p:cNvPr id="8" name="Slide Number Placeholder 7"/>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1D5CD492-2BC6-F348-9965-EC1D86DF57A8}" type="slidenum">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p>
          <a:p>
            <a:r>
              <a:rPr lang="en-GB" dirty="0"/>
              <a:t>Your employer acts in an unethical way and releases a safety-critical system without finishing the testing of the system.</a:t>
            </a:r>
          </a:p>
          <a:p>
            <a:r>
              <a:rPr lang="en-GB" dirty="0"/>
              <a:t>Participation in the development of military weapons systems or nuclear systems. (ethically wrong to develop weapons but strategically correct)</a:t>
            </a:r>
          </a:p>
          <a:p>
            <a:endParaRPr lang="en-GB" dirty="0"/>
          </a:p>
        </p:txBody>
      </p:sp>
      <p:sp>
        <p:nvSpPr>
          <p:cNvPr id="5" name="Footer Placeholder 4"/>
          <p:cNvSpPr>
            <a:spLocks noGrp="1"/>
          </p:cNvSpPr>
          <p:nvPr>
            <p:ph type="ftr" sz="quarter" idx="10"/>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t>Chapter 1 Introduction</a:t>
            </a:r>
            <a:endParaRPr kumimoji="0" lang="en-US" sz="1200" b="0" i="0" u="none" strike="noStrike" kern="1200" cap="none" spc="0" normalizeH="0" baseline="0" noProof="0" dirty="0">
              <a:ln>
                <a:noFill/>
              </a:ln>
              <a:solidFill>
                <a:prstClr val="black">
                  <a:tint val="75000"/>
                </a:prstClr>
              </a:solidFill>
              <a:effectLst/>
              <a:uLnTx/>
              <a:uFillTx/>
              <a:latin typeface="Arial" charset="0"/>
              <a:ea typeface="ＭＳ Ｐゴシック" charset="-128"/>
              <a:cs typeface="+mn-cs"/>
            </a:endParaRPr>
          </a:p>
        </p:txBody>
      </p:sp>
      <p:sp>
        <p:nvSpPr>
          <p:cNvPr id="6" name="Date Placeholder 5"/>
          <p:cNvSpPr>
            <a:spLocks noGrp="1"/>
          </p:cNvSpPr>
          <p:nvPr>
            <p:ph type="dt" sz="half" idx="11"/>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fld id="{23422EFD-DF0F-434A-9710-A92912A1DA99}" type="datetime1">
              <a:rPr kumimoji="0" lang="en-US" sz="1200" b="0" i="0" u="none" strike="noStrike" kern="1200" cap="none" spc="0" normalizeH="0" baseline="0" noProof="0" smtClean="0">
                <a:ln>
                  <a:noFill/>
                </a:ln>
                <a:solidFill>
                  <a:prstClr val="black">
                    <a:tint val="75000"/>
                  </a:prstClr>
                </a:solidFill>
                <a:effectLst/>
                <a:uLnTx/>
                <a:uFillTx/>
                <a:latin typeface="Arial" charset="0"/>
                <a:ea typeface="ＭＳ Ｐゴシック" charset="-128"/>
                <a:cs typeface="+mn-cs"/>
              </a:rPr>
              <a:pPr marL="0" marR="0" lvl="0" indent="0" algn="l" defTabSz="457200" rtl="0" eaLnBrk="1" fontAlgn="base" latinLnBrk="0" hangingPunct="1">
                <a:lnSpc>
                  <a:spcPct val="100000"/>
                </a:lnSpc>
                <a:spcBef>
                  <a:spcPct val="0"/>
                </a:spcBef>
                <a:spcAft>
                  <a:spcPct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1D5CD492-2BC6-F348-9965-EC1D86DF57A8}" type="slidenum">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380722"/>
            <a:ext cx="8229600" cy="1143000"/>
          </a:xfrm>
        </p:spPr>
        <p:txBody>
          <a:bodyPr/>
          <a:lstStyle/>
          <a:p>
            <a:pPr algn="ctr"/>
            <a:r>
              <a:rPr lang="en-US" dirty="0"/>
              <a:t>Case studies</a:t>
            </a:r>
          </a:p>
        </p:txBody>
      </p:sp>
      <p:sp>
        <p:nvSpPr>
          <p:cNvPr id="6" name="Footer Placeholder 5"/>
          <p:cNvSpPr>
            <a:spLocks noGrp="1"/>
          </p:cNvSpPr>
          <p:nvPr>
            <p:ph type="ftr" sz="quarter" idx="10"/>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t>Chapter 1 Introduction</a:t>
            </a:r>
            <a:endParaRPr kumimoji="0" lang="en-US" sz="1200" b="0" i="0" u="none" strike="noStrike" kern="1200" cap="none" spc="0" normalizeH="0" baseline="0" noProof="0" dirty="0">
              <a:ln>
                <a:noFill/>
              </a:ln>
              <a:solidFill>
                <a:prstClr val="black">
                  <a:tint val="75000"/>
                </a:prstClr>
              </a:solidFill>
              <a:effectLst/>
              <a:uLnTx/>
              <a:uFillTx/>
              <a:latin typeface="Arial" charset="0"/>
              <a:ea typeface="ＭＳ Ｐゴシック" charset="-128"/>
              <a:cs typeface="+mn-cs"/>
            </a:endParaRPr>
          </a:p>
        </p:txBody>
      </p:sp>
      <p:sp>
        <p:nvSpPr>
          <p:cNvPr id="7" name="Date Placeholder 6"/>
          <p:cNvSpPr>
            <a:spLocks noGrp="1"/>
          </p:cNvSpPr>
          <p:nvPr>
            <p:ph type="dt" sz="half" idx="11"/>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fld id="{C6C05A3F-90D5-4A92-9F97-308C9A70CD71}" type="datetime1">
              <a:rPr kumimoji="0" lang="en-US" sz="1200" b="0" i="0" u="none" strike="noStrike" kern="1200" cap="none" spc="0" normalizeH="0" baseline="0" noProof="0" smtClean="0">
                <a:ln>
                  <a:noFill/>
                </a:ln>
                <a:solidFill>
                  <a:prstClr val="black">
                    <a:tint val="75000"/>
                  </a:prstClr>
                </a:solidFill>
                <a:effectLst/>
                <a:uLnTx/>
                <a:uFillTx/>
                <a:latin typeface="Arial" charset="0"/>
                <a:ea typeface="ＭＳ Ｐゴシック" charset="-128"/>
                <a:cs typeface="+mn-cs"/>
              </a:rPr>
              <a:pPr marL="0" marR="0" lvl="0" indent="0" algn="l" defTabSz="457200" rtl="0" eaLnBrk="1" fontAlgn="base" latinLnBrk="0" hangingPunct="1">
                <a:lnSpc>
                  <a:spcPct val="100000"/>
                </a:lnSpc>
                <a:spcBef>
                  <a:spcPct val="0"/>
                </a:spcBef>
                <a:spcAft>
                  <a:spcPct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
        <p:nvSpPr>
          <p:cNvPr id="8" name="Slide Number Placeholder 7"/>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1D5CD492-2BC6-F348-9965-EC1D86DF57A8}" type="slidenum">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Tree>
    <p:extLst>
      <p:ext uri="{BB962C8B-B14F-4D97-AF65-F5344CB8AC3E}">
        <p14:creationId xmlns:p14="http://schemas.microsoft.com/office/powerpoint/2010/main" val="3981197308"/>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a:t>
            </a:r>
          </a:p>
        </p:txBody>
      </p:sp>
      <p:sp>
        <p:nvSpPr>
          <p:cNvPr id="3" name="Content Placeholder 2"/>
          <p:cNvSpPr>
            <a:spLocks noGrp="1"/>
          </p:cNvSpPr>
          <p:nvPr>
            <p:ph idx="1"/>
          </p:nvPr>
        </p:nvSpPr>
        <p:spPr/>
        <p:txBody>
          <a:bodyPr/>
          <a:lstStyle/>
          <a:p>
            <a:r>
              <a:rPr lang="en-US" dirty="0"/>
              <a:t>A personal insulin pump</a:t>
            </a:r>
          </a:p>
          <a:p>
            <a:pPr lvl="1"/>
            <a:r>
              <a:rPr lang="en-US" dirty="0"/>
              <a:t>An embedded system in an insulin pump used by diabetics to maintain blood glucose control.</a:t>
            </a:r>
          </a:p>
          <a:p>
            <a:r>
              <a:rPr lang="en-US" dirty="0"/>
              <a:t>A mental health case patient management system </a:t>
            </a:r>
          </a:p>
          <a:p>
            <a:pPr lvl="1"/>
            <a:r>
              <a:rPr lang="en-US" dirty="0"/>
              <a:t>Mentcare. A system used to maintain records of people receiving care for mental health problems.</a:t>
            </a:r>
          </a:p>
          <a:p>
            <a:r>
              <a:rPr lang="en-US" dirty="0"/>
              <a:t>A wilderness weather station</a:t>
            </a:r>
          </a:p>
          <a:p>
            <a:pPr lvl="1"/>
            <a:r>
              <a:rPr lang="en-US" dirty="0"/>
              <a:t>A data collection system that collects data about weather conditions in remote areas.</a:t>
            </a:r>
          </a:p>
          <a:p>
            <a:r>
              <a:rPr lang="en-US" dirty="0" err="1"/>
              <a:t>iLearn</a:t>
            </a:r>
            <a:r>
              <a:rPr lang="en-US" dirty="0"/>
              <a:t>: a digital learning environment</a:t>
            </a:r>
          </a:p>
          <a:p>
            <a:pPr lvl="1"/>
            <a:r>
              <a:rPr lang="en-US" dirty="0"/>
              <a:t>A system to support learning in schools</a:t>
            </a:r>
          </a:p>
        </p:txBody>
      </p:sp>
      <p:sp>
        <p:nvSpPr>
          <p:cNvPr id="7" name="Footer Placeholder 6"/>
          <p:cNvSpPr>
            <a:spLocks noGrp="1"/>
          </p:cNvSpPr>
          <p:nvPr>
            <p:ph type="ftr" sz="quarter" idx="10"/>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t>Chapter 1 Introduction</a:t>
            </a:r>
            <a:endParaRPr kumimoji="0" lang="en-US" sz="1200" b="0" i="0" u="none" strike="noStrike" kern="1200" cap="none" spc="0" normalizeH="0" baseline="0" noProof="0" dirty="0">
              <a:ln>
                <a:noFill/>
              </a:ln>
              <a:solidFill>
                <a:prstClr val="black">
                  <a:tint val="75000"/>
                </a:prstClr>
              </a:solidFill>
              <a:effectLst/>
              <a:uLnTx/>
              <a:uFillTx/>
              <a:latin typeface="Arial" charset="0"/>
              <a:ea typeface="ＭＳ Ｐゴシック" charset="-128"/>
              <a:cs typeface="+mn-cs"/>
            </a:endParaRPr>
          </a:p>
        </p:txBody>
      </p:sp>
      <p:sp>
        <p:nvSpPr>
          <p:cNvPr id="8" name="Date Placeholder 7"/>
          <p:cNvSpPr>
            <a:spLocks noGrp="1"/>
          </p:cNvSpPr>
          <p:nvPr>
            <p:ph type="dt" sz="half" idx="11"/>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fld id="{59EAD467-F776-4C7A-9F76-136D76FF070B}" type="datetime1">
              <a:rPr kumimoji="0" lang="en-US" sz="1200" b="0" i="0" u="none" strike="noStrike" kern="1200" cap="none" spc="0" normalizeH="0" baseline="0" noProof="0" smtClean="0">
                <a:ln>
                  <a:noFill/>
                </a:ln>
                <a:solidFill>
                  <a:prstClr val="black">
                    <a:tint val="75000"/>
                  </a:prstClr>
                </a:solidFill>
                <a:effectLst/>
                <a:uLnTx/>
                <a:uFillTx/>
                <a:latin typeface="Arial" charset="0"/>
                <a:ea typeface="ＭＳ Ｐゴシック" charset="-128"/>
                <a:cs typeface="+mn-cs"/>
              </a:rPr>
              <a:pPr marL="0" marR="0" lvl="0" indent="0" algn="l" defTabSz="457200" rtl="0" eaLnBrk="1" fontAlgn="base" latinLnBrk="0" hangingPunct="1">
                <a:lnSpc>
                  <a:spcPct val="100000"/>
                </a:lnSpc>
                <a:spcBef>
                  <a:spcPct val="0"/>
                </a:spcBef>
                <a:spcAft>
                  <a:spcPct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1D5CD492-2BC6-F348-9965-EC1D86DF57A8}" type="slidenum">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26</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software engineering</a:t>
            </a:r>
          </a:p>
        </p:txBody>
      </p:sp>
      <p:sp>
        <p:nvSpPr>
          <p:cNvPr id="3" name="Content Placeholder 2"/>
          <p:cNvSpPr>
            <a:spLocks noGrp="1"/>
          </p:cNvSpPr>
          <p:nvPr>
            <p:ph idx="1"/>
          </p:nvPr>
        </p:nvSpPr>
        <p:spPr/>
        <p:txBody>
          <a:bodyPr/>
          <a:lstStyle/>
          <a:p>
            <a:pPr algn="just"/>
            <a:r>
              <a:rPr lang="en-GB" dirty="0"/>
              <a:t>More and more, individuals and society rely on advanced software systems. We need to be able to produce reliable and trustworthy systems economically and quickly.</a:t>
            </a:r>
          </a:p>
          <a:p>
            <a:pPr algn="just"/>
            <a:r>
              <a:rPr lang="en-GB" b="1" dirty="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pPr algn="just"/>
            <a:endParaRPr lang="en-US" dirty="0"/>
          </a:p>
        </p:txBody>
      </p:sp>
      <p:sp>
        <p:nvSpPr>
          <p:cNvPr id="7" name="Footer Placeholder 6"/>
          <p:cNvSpPr>
            <a:spLocks noGrp="1"/>
          </p:cNvSpPr>
          <p:nvPr>
            <p:ph type="ftr" sz="quarter" idx="10"/>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t>Chapter 1 Introduction</a:t>
            </a:r>
            <a:endParaRPr kumimoji="0" lang="en-US" sz="1200" b="0" i="0" u="none" strike="noStrike" kern="1200" cap="none" spc="0" normalizeH="0" baseline="0" noProof="0" dirty="0">
              <a:ln>
                <a:noFill/>
              </a:ln>
              <a:solidFill>
                <a:prstClr val="black">
                  <a:tint val="75000"/>
                </a:prstClr>
              </a:solidFill>
              <a:effectLst/>
              <a:uLnTx/>
              <a:uFillTx/>
              <a:latin typeface="Arial" charset="0"/>
              <a:ea typeface="ＭＳ Ｐゴシック" charset="-128"/>
              <a:cs typeface="+mn-cs"/>
            </a:endParaRPr>
          </a:p>
        </p:txBody>
      </p:sp>
      <p:sp>
        <p:nvSpPr>
          <p:cNvPr id="8" name="Date Placeholder 7"/>
          <p:cNvSpPr>
            <a:spLocks noGrp="1"/>
          </p:cNvSpPr>
          <p:nvPr>
            <p:ph type="dt" sz="half" idx="11"/>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t>30/10/2014</a:t>
            </a:r>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1D5CD492-2BC6-F348-9965-EC1D86DF57A8}" type="slidenum">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process activities</a:t>
            </a:r>
          </a:p>
        </p:txBody>
      </p:sp>
      <p:sp>
        <p:nvSpPr>
          <p:cNvPr id="3" name="Content Placeholder 2"/>
          <p:cNvSpPr>
            <a:spLocks noGrp="1"/>
          </p:cNvSpPr>
          <p:nvPr>
            <p:ph idx="1"/>
          </p:nvPr>
        </p:nvSpPr>
        <p:spPr/>
        <p:txBody>
          <a:bodyPr/>
          <a:lstStyle/>
          <a:p>
            <a:r>
              <a:rPr lang="en-GB" b="1" dirty="0"/>
              <a:t>Software specification</a:t>
            </a:r>
            <a:r>
              <a:rPr lang="en-GB" dirty="0"/>
              <a:t>, </a:t>
            </a:r>
          </a:p>
          <a:p>
            <a:pPr lvl="1"/>
            <a:r>
              <a:rPr lang="en-GB" dirty="0"/>
              <a:t>where customers and engineers define the software that is to be produced </a:t>
            </a:r>
          </a:p>
          <a:p>
            <a:pPr lvl="1"/>
            <a:r>
              <a:rPr lang="en-GB" dirty="0"/>
              <a:t>and the constraints on its operation.</a:t>
            </a:r>
          </a:p>
          <a:p>
            <a:r>
              <a:rPr lang="en-GB" b="1" dirty="0"/>
              <a:t>Software development</a:t>
            </a:r>
            <a:r>
              <a:rPr lang="en-GB" dirty="0"/>
              <a:t>,</a:t>
            </a:r>
          </a:p>
          <a:p>
            <a:pPr lvl="1"/>
            <a:r>
              <a:rPr lang="en-GB" dirty="0"/>
              <a:t> where the software is designed and programmed.</a:t>
            </a:r>
          </a:p>
          <a:p>
            <a:r>
              <a:rPr lang="en-GB" b="1" dirty="0"/>
              <a:t>Software validation</a:t>
            </a:r>
            <a:r>
              <a:rPr lang="en-GB" dirty="0"/>
              <a:t>, </a:t>
            </a:r>
          </a:p>
          <a:p>
            <a:pPr lvl="1"/>
            <a:r>
              <a:rPr lang="en-GB" dirty="0"/>
              <a:t>where the software is checked to ensure that it is what the customer requires.</a:t>
            </a:r>
          </a:p>
          <a:p>
            <a:r>
              <a:rPr lang="en-GB" b="1" dirty="0"/>
              <a:t>Software evolution</a:t>
            </a:r>
            <a:r>
              <a:rPr lang="en-GB" dirty="0"/>
              <a:t>, </a:t>
            </a:r>
          </a:p>
          <a:p>
            <a:pPr lvl="1"/>
            <a:r>
              <a:rPr lang="en-GB" dirty="0"/>
              <a:t>where the software is modified to reflect changing customer and market requirements.</a:t>
            </a:r>
          </a:p>
          <a:p>
            <a:endParaRPr lang="en-US" dirty="0"/>
          </a:p>
        </p:txBody>
      </p:sp>
      <p:sp>
        <p:nvSpPr>
          <p:cNvPr id="7" name="Footer Placeholder 6"/>
          <p:cNvSpPr>
            <a:spLocks noGrp="1"/>
          </p:cNvSpPr>
          <p:nvPr>
            <p:ph type="ftr" sz="quarter" idx="10"/>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t>Chapter 1 Introduction</a:t>
            </a:r>
            <a:endParaRPr kumimoji="0" lang="en-US" sz="1200" b="0" i="0" u="none" strike="noStrike" kern="1200" cap="none" spc="0" normalizeH="0" baseline="0" noProof="0" dirty="0">
              <a:ln>
                <a:noFill/>
              </a:ln>
              <a:solidFill>
                <a:prstClr val="black">
                  <a:tint val="75000"/>
                </a:prstClr>
              </a:solidFill>
              <a:effectLst/>
              <a:uLnTx/>
              <a:uFillTx/>
              <a:latin typeface="Arial" charset="0"/>
              <a:ea typeface="ＭＳ Ｐゴシック" charset="-128"/>
              <a:cs typeface="+mn-cs"/>
            </a:endParaRPr>
          </a:p>
        </p:txBody>
      </p:sp>
      <p:sp>
        <p:nvSpPr>
          <p:cNvPr id="8" name="Date Placeholder 7"/>
          <p:cNvSpPr>
            <a:spLocks noGrp="1"/>
          </p:cNvSpPr>
          <p:nvPr>
            <p:ph type="dt" sz="half" idx="11"/>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t>30/10/2014</a:t>
            </a:r>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1D5CD492-2BC6-F348-9965-EC1D86DF57A8}" type="slidenum">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software</a:t>
            </a:r>
          </a:p>
        </p:txBody>
      </p:sp>
      <p:sp>
        <p:nvSpPr>
          <p:cNvPr id="3" name="Content Placeholder 2"/>
          <p:cNvSpPr>
            <a:spLocks noGrp="1"/>
          </p:cNvSpPr>
          <p:nvPr>
            <p:ph idx="1"/>
          </p:nvPr>
        </p:nvSpPr>
        <p:spPr/>
        <p:txBody>
          <a:bodyPr/>
          <a:lstStyle/>
          <a:p>
            <a:pPr algn="just"/>
            <a:r>
              <a:rPr lang="en-GB" dirty="0"/>
              <a:t>Heterogeneity </a:t>
            </a:r>
          </a:p>
          <a:p>
            <a:pPr lvl="1" algn="just"/>
            <a:r>
              <a:rPr lang="en-GB" dirty="0"/>
              <a:t>Increasingly, </a:t>
            </a:r>
            <a:r>
              <a:rPr lang="en-GB" b="1" dirty="0"/>
              <a:t>systems are expected to operate as distributed systems </a:t>
            </a:r>
            <a:r>
              <a:rPr lang="en-GB" dirty="0"/>
              <a:t>across networks that include different types of computer and mobile devices. </a:t>
            </a:r>
          </a:p>
          <a:p>
            <a:pPr algn="just"/>
            <a:r>
              <a:rPr lang="en-GB" dirty="0"/>
              <a:t>Business and social change </a:t>
            </a:r>
          </a:p>
          <a:p>
            <a:pPr lvl="1" algn="just"/>
            <a:r>
              <a:rPr lang="en-GB" dirty="0"/>
              <a:t>Business and society are changing incredibly quickly as emerging economies develop and new technologies become available. </a:t>
            </a:r>
            <a:r>
              <a:rPr lang="en-GB" b="1" dirty="0"/>
              <a:t>They need to be able to change their existing software and to rapidly develop new software</a:t>
            </a:r>
            <a:r>
              <a:rPr lang="en-GB" dirty="0"/>
              <a:t>. </a:t>
            </a:r>
          </a:p>
          <a:p>
            <a:pPr algn="just"/>
            <a:endParaRPr lang="en-US" dirty="0"/>
          </a:p>
        </p:txBody>
      </p:sp>
      <p:sp>
        <p:nvSpPr>
          <p:cNvPr id="7" name="Footer Placeholder 6"/>
          <p:cNvSpPr>
            <a:spLocks noGrp="1"/>
          </p:cNvSpPr>
          <p:nvPr>
            <p:ph type="ftr" sz="quarter" idx="10"/>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t>Chapter 1 Introduction</a:t>
            </a:r>
            <a:endParaRPr kumimoji="0" lang="en-US" sz="1200" b="0" i="0" u="none" strike="noStrike" kern="1200" cap="none" spc="0" normalizeH="0" baseline="0" noProof="0" dirty="0">
              <a:ln>
                <a:noFill/>
              </a:ln>
              <a:solidFill>
                <a:prstClr val="black">
                  <a:tint val="75000"/>
                </a:prstClr>
              </a:solidFill>
              <a:effectLst/>
              <a:uLnTx/>
              <a:uFillTx/>
              <a:latin typeface="Arial" charset="0"/>
              <a:ea typeface="ＭＳ Ｐゴシック" charset="-128"/>
              <a:cs typeface="+mn-cs"/>
            </a:endParaRPr>
          </a:p>
        </p:txBody>
      </p:sp>
      <p:sp>
        <p:nvSpPr>
          <p:cNvPr id="8" name="Date Placeholder 7"/>
          <p:cNvSpPr>
            <a:spLocks noGrp="1"/>
          </p:cNvSpPr>
          <p:nvPr>
            <p:ph type="dt" sz="half" idx="11"/>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t>30/10/2014</a:t>
            </a:r>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1D5CD492-2BC6-F348-9965-EC1D86DF57A8}" type="slidenum">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software</a:t>
            </a:r>
          </a:p>
        </p:txBody>
      </p:sp>
      <p:sp>
        <p:nvSpPr>
          <p:cNvPr id="3" name="Content Placeholder 2"/>
          <p:cNvSpPr>
            <a:spLocks noGrp="1"/>
          </p:cNvSpPr>
          <p:nvPr>
            <p:ph idx="1"/>
          </p:nvPr>
        </p:nvSpPr>
        <p:spPr/>
        <p:txBody>
          <a:bodyPr/>
          <a:lstStyle/>
          <a:p>
            <a:pPr algn="just"/>
            <a:r>
              <a:rPr lang="en-GB" dirty="0"/>
              <a:t>Security and trust </a:t>
            </a:r>
          </a:p>
          <a:p>
            <a:pPr lvl="1" algn="just"/>
            <a:r>
              <a:rPr lang="en-GB" dirty="0"/>
              <a:t>As software is intertwined with all aspects of our lives, it is essential that we can trust that software. </a:t>
            </a:r>
          </a:p>
          <a:p>
            <a:pPr algn="just"/>
            <a:r>
              <a:rPr lang="en-GB" dirty="0"/>
              <a:t>Scale</a:t>
            </a:r>
          </a:p>
          <a:p>
            <a:pPr lvl="1" algn="just"/>
            <a:r>
              <a:rPr lang="en-GB" dirty="0"/>
              <a:t>Software has to be developed across a very </a:t>
            </a:r>
            <a:r>
              <a:rPr lang="en-GB" b="1" dirty="0"/>
              <a:t>wide range of scales</a:t>
            </a:r>
            <a:r>
              <a:rPr lang="en-GB" dirty="0"/>
              <a:t>, from very small </a:t>
            </a:r>
            <a:r>
              <a:rPr lang="en-GB" b="1" dirty="0"/>
              <a:t>embedded systems in portable </a:t>
            </a:r>
            <a:r>
              <a:rPr lang="en-GB" dirty="0"/>
              <a:t>or wearable devices through to Internet-scale, </a:t>
            </a:r>
            <a:r>
              <a:rPr lang="en-GB" b="1" dirty="0"/>
              <a:t>cloud-based systems that serve a global community. </a:t>
            </a:r>
            <a:endParaRPr lang="en-US" b="1" dirty="0"/>
          </a:p>
        </p:txBody>
      </p:sp>
      <p:sp>
        <p:nvSpPr>
          <p:cNvPr id="7" name="Footer Placeholder 6"/>
          <p:cNvSpPr>
            <a:spLocks noGrp="1"/>
          </p:cNvSpPr>
          <p:nvPr>
            <p:ph type="ftr" sz="quarter" idx="10"/>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t>Chapter 1 Introduction</a:t>
            </a:r>
            <a:endParaRPr kumimoji="0" lang="en-US" sz="1200" b="0" i="0" u="none" strike="noStrike" kern="1200" cap="none" spc="0" normalizeH="0" baseline="0" noProof="0" dirty="0">
              <a:ln>
                <a:noFill/>
              </a:ln>
              <a:solidFill>
                <a:prstClr val="black">
                  <a:tint val="75000"/>
                </a:prstClr>
              </a:solidFill>
              <a:effectLst/>
              <a:uLnTx/>
              <a:uFillTx/>
              <a:latin typeface="Arial" charset="0"/>
              <a:ea typeface="ＭＳ Ｐゴシック" charset="-128"/>
              <a:cs typeface="+mn-cs"/>
            </a:endParaRPr>
          </a:p>
        </p:txBody>
      </p:sp>
      <p:sp>
        <p:nvSpPr>
          <p:cNvPr id="8" name="Date Placeholder 7"/>
          <p:cNvSpPr>
            <a:spLocks noGrp="1"/>
          </p:cNvSpPr>
          <p:nvPr>
            <p:ph type="dt" sz="half" idx="11"/>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t>30/10/2014</a:t>
            </a:r>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1D5CD492-2BC6-F348-9965-EC1D86DF57A8}" type="slidenum">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Tree>
    <p:extLst>
      <p:ext uri="{BB962C8B-B14F-4D97-AF65-F5344CB8AC3E}">
        <p14:creationId xmlns:p14="http://schemas.microsoft.com/office/powerpoint/2010/main" val="3918975897"/>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diversity</a:t>
            </a:r>
          </a:p>
        </p:txBody>
      </p:sp>
      <p:sp>
        <p:nvSpPr>
          <p:cNvPr id="3" name="Content Placeholder 2"/>
          <p:cNvSpPr>
            <a:spLocks noGrp="1"/>
          </p:cNvSpPr>
          <p:nvPr>
            <p:ph idx="1"/>
          </p:nvPr>
        </p:nvSpPr>
        <p:spPr/>
        <p:txBody>
          <a:bodyPr/>
          <a:lstStyle/>
          <a:p>
            <a:pPr algn="just"/>
            <a:r>
              <a:rPr lang="en-US" dirty="0"/>
              <a:t>There are </a:t>
            </a:r>
            <a:r>
              <a:rPr lang="en-US" b="1" dirty="0"/>
              <a:t>many different types of software system </a:t>
            </a:r>
          </a:p>
          <a:p>
            <a:pPr algn="just"/>
            <a:r>
              <a:rPr lang="en-US" dirty="0"/>
              <a:t>and </a:t>
            </a:r>
            <a:r>
              <a:rPr lang="en-US" b="1" dirty="0"/>
              <a:t>there is no universal set of software techniques that is applicable to all of these.</a:t>
            </a:r>
          </a:p>
          <a:p>
            <a:pPr algn="just"/>
            <a:endParaRPr lang="en-US" b="1" dirty="0"/>
          </a:p>
          <a:p>
            <a:pPr algn="just"/>
            <a:r>
              <a:rPr lang="en-US" b="1" dirty="0"/>
              <a:t>The software engineering methods and tools used depend on :</a:t>
            </a:r>
          </a:p>
          <a:p>
            <a:pPr lvl="1" algn="just"/>
            <a:r>
              <a:rPr lang="en-US" dirty="0"/>
              <a:t>the </a:t>
            </a:r>
            <a:r>
              <a:rPr lang="en-US" u="sng" dirty="0"/>
              <a:t>type of application </a:t>
            </a:r>
            <a:r>
              <a:rPr lang="en-US" dirty="0"/>
              <a:t>being developed, </a:t>
            </a:r>
          </a:p>
          <a:p>
            <a:pPr lvl="1" algn="just"/>
            <a:r>
              <a:rPr lang="en-US" dirty="0"/>
              <a:t>the </a:t>
            </a:r>
            <a:r>
              <a:rPr lang="en-US" u="sng" dirty="0"/>
              <a:t>customer requirements</a:t>
            </a:r>
          </a:p>
          <a:p>
            <a:pPr lvl="1" algn="just"/>
            <a:r>
              <a:rPr lang="en-US" dirty="0"/>
              <a:t>and the </a:t>
            </a:r>
            <a:r>
              <a:rPr lang="en-US" u="sng" dirty="0"/>
              <a:t>background of the development team</a:t>
            </a:r>
            <a:r>
              <a:rPr lang="en-US" dirty="0"/>
              <a:t>.</a:t>
            </a:r>
          </a:p>
        </p:txBody>
      </p:sp>
      <p:sp>
        <p:nvSpPr>
          <p:cNvPr id="7" name="Footer Placeholder 6"/>
          <p:cNvSpPr>
            <a:spLocks noGrp="1"/>
          </p:cNvSpPr>
          <p:nvPr>
            <p:ph type="ftr" sz="quarter" idx="10"/>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t>Chapter 1 Introduction</a:t>
            </a:r>
            <a:endParaRPr kumimoji="0" lang="en-US" sz="1200" b="0" i="0" u="none" strike="noStrike" kern="1200" cap="none" spc="0" normalizeH="0" baseline="0" noProof="0" dirty="0">
              <a:ln>
                <a:noFill/>
              </a:ln>
              <a:solidFill>
                <a:prstClr val="black">
                  <a:tint val="75000"/>
                </a:prstClr>
              </a:solidFill>
              <a:effectLst/>
              <a:uLnTx/>
              <a:uFillTx/>
              <a:latin typeface="Arial" charset="0"/>
              <a:ea typeface="ＭＳ Ｐゴシック" charset="-128"/>
              <a:cs typeface="+mn-cs"/>
            </a:endParaRPr>
          </a:p>
        </p:txBody>
      </p:sp>
      <p:sp>
        <p:nvSpPr>
          <p:cNvPr id="8" name="Date Placeholder 7"/>
          <p:cNvSpPr>
            <a:spLocks noGrp="1"/>
          </p:cNvSpPr>
          <p:nvPr>
            <p:ph type="dt" sz="half" idx="11"/>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t>30/10/2014</a:t>
            </a:r>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1D5CD492-2BC6-F348-9965-EC1D86DF57A8}" type="slidenum">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pPr algn="just"/>
            <a:r>
              <a:rPr lang="en-GB" dirty="0"/>
              <a:t>Stand-alone applications </a:t>
            </a:r>
          </a:p>
          <a:p>
            <a:pPr lvl="1" algn="just"/>
            <a:r>
              <a:rPr lang="en-GB" dirty="0"/>
              <a:t>These are application systems that </a:t>
            </a:r>
            <a:r>
              <a:rPr lang="en-GB" b="1" dirty="0"/>
              <a:t>run on a local computer</a:t>
            </a:r>
            <a:r>
              <a:rPr lang="en-GB" dirty="0"/>
              <a:t>, such as a PC. They include all necessary functionality and do not need to be connected to a network. </a:t>
            </a:r>
          </a:p>
          <a:p>
            <a:pPr algn="just"/>
            <a:r>
              <a:rPr lang="en-GB" dirty="0"/>
              <a:t>Interactive transaction-based applications</a:t>
            </a:r>
            <a:r>
              <a:rPr lang="en-GB" i="1" dirty="0"/>
              <a:t> </a:t>
            </a:r>
          </a:p>
          <a:p>
            <a:pPr lvl="1" algn="just"/>
            <a:r>
              <a:rPr lang="en-GB" dirty="0"/>
              <a:t>Applications that execute on a remote computer and are accessed by users from their own PCs or terminals. These </a:t>
            </a:r>
            <a:r>
              <a:rPr lang="en-GB" b="1" dirty="0"/>
              <a:t>include web applications such as </a:t>
            </a:r>
            <a:r>
              <a:rPr lang="en-GB" b="1" dirty="0" err="1"/>
              <a:t>e</a:t>
            </a:r>
            <a:r>
              <a:rPr lang="en-GB" b="1" dirty="0"/>
              <a:t>-commerce applications</a:t>
            </a:r>
            <a:r>
              <a:rPr lang="en-GB" dirty="0"/>
              <a:t>. </a:t>
            </a:r>
          </a:p>
          <a:p>
            <a:pPr algn="just"/>
            <a:r>
              <a:rPr lang="en-GB" dirty="0"/>
              <a:t>Embedded control systems </a:t>
            </a:r>
          </a:p>
          <a:p>
            <a:pPr lvl="1" algn="just"/>
            <a:r>
              <a:rPr lang="en-GB" dirty="0"/>
              <a:t>These are </a:t>
            </a:r>
            <a:r>
              <a:rPr lang="en-GB" b="1" dirty="0"/>
              <a:t>software control systems that control and manage hardware devices</a:t>
            </a:r>
            <a:r>
              <a:rPr lang="en-GB" dirty="0"/>
              <a:t>. Numerically, there are probably more embedded systems than any other type of system. </a:t>
            </a:r>
            <a:endParaRPr lang="en-US" dirty="0"/>
          </a:p>
        </p:txBody>
      </p:sp>
      <p:sp>
        <p:nvSpPr>
          <p:cNvPr id="7" name="Footer Placeholder 6"/>
          <p:cNvSpPr>
            <a:spLocks noGrp="1"/>
          </p:cNvSpPr>
          <p:nvPr>
            <p:ph type="ftr" sz="quarter" idx="10"/>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t>Chapter 1 Introduction</a:t>
            </a:r>
            <a:endParaRPr kumimoji="0" lang="en-US" sz="1200" b="0" i="0" u="none" strike="noStrike" kern="1200" cap="none" spc="0" normalizeH="0" baseline="0" noProof="0" dirty="0">
              <a:ln>
                <a:noFill/>
              </a:ln>
              <a:solidFill>
                <a:prstClr val="black">
                  <a:tint val="75000"/>
                </a:prstClr>
              </a:solidFill>
              <a:effectLst/>
              <a:uLnTx/>
              <a:uFillTx/>
              <a:latin typeface="Arial" charset="0"/>
              <a:ea typeface="ＭＳ Ｐゴシック" charset="-128"/>
              <a:cs typeface="+mn-cs"/>
            </a:endParaRPr>
          </a:p>
        </p:txBody>
      </p:sp>
      <p:sp>
        <p:nvSpPr>
          <p:cNvPr id="8" name="Date Placeholder 7"/>
          <p:cNvSpPr>
            <a:spLocks noGrp="1"/>
          </p:cNvSpPr>
          <p:nvPr>
            <p:ph type="dt" sz="half" idx="11"/>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fld id="{259F559C-0365-44F6-B934-FDB0E0C11FCC}" type="datetime1">
              <a:rPr kumimoji="0" lang="en-US" sz="1200" b="0" i="0" u="none" strike="noStrike" kern="1200" cap="none" spc="0" normalizeH="0" baseline="0" noProof="0" smtClean="0">
                <a:ln>
                  <a:noFill/>
                </a:ln>
                <a:solidFill>
                  <a:prstClr val="black">
                    <a:tint val="75000"/>
                  </a:prstClr>
                </a:solidFill>
                <a:effectLst/>
                <a:uLnTx/>
                <a:uFillTx/>
                <a:latin typeface="Arial" charset="0"/>
                <a:ea typeface="ＭＳ Ｐゴシック" charset="-128"/>
                <a:cs typeface="+mn-cs"/>
              </a:rPr>
              <a:pPr marL="0" marR="0" lvl="0" indent="0" algn="l" defTabSz="457200" rtl="0" eaLnBrk="1" fontAlgn="base" latinLnBrk="0" hangingPunct="1">
                <a:lnSpc>
                  <a:spcPct val="100000"/>
                </a:lnSpc>
                <a:spcBef>
                  <a:spcPct val="0"/>
                </a:spcBef>
                <a:spcAft>
                  <a:spcPct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1D5CD492-2BC6-F348-9965-EC1D86DF57A8}" type="slidenum">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pPr algn="just"/>
            <a:r>
              <a:rPr lang="en-GB" dirty="0"/>
              <a:t>Batch processing systems </a:t>
            </a:r>
          </a:p>
          <a:p>
            <a:pPr lvl="1" algn="just"/>
            <a:r>
              <a:rPr lang="en-GB" dirty="0"/>
              <a:t>These are business systems that are </a:t>
            </a:r>
            <a:r>
              <a:rPr lang="en-GB" b="1" dirty="0"/>
              <a:t>designed to process data in large batches</a:t>
            </a:r>
            <a:r>
              <a:rPr lang="en-GB" dirty="0"/>
              <a:t>. They process large numbers of individual inputs to create corresponding outputs. </a:t>
            </a:r>
          </a:p>
          <a:p>
            <a:pPr algn="just"/>
            <a:r>
              <a:rPr lang="en-GB" dirty="0"/>
              <a:t>Entertainment systems </a:t>
            </a:r>
          </a:p>
          <a:p>
            <a:pPr lvl="1" algn="just"/>
            <a:r>
              <a:rPr lang="en-GB" dirty="0"/>
              <a:t>These are systems that are primarily for personal use and which are </a:t>
            </a:r>
            <a:r>
              <a:rPr lang="en-GB" b="1" dirty="0"/>
              <a:t>intended to entertain the user. </a:t>
            </a:r>
          </a:p>
          <a:p>
            <a:pPr algn="just"/>
            <a:r>
              <a:rPr lang="en-GB" dirty="0"/>
              <a:t>Systems for modelling and simulation </a:t>
            </a:r>
          </a:p>
          <a:p>
            <a:pPr lvl="1" algn="just"/>
            <a:r>
              <a:rPr lang="en-GB" dirty="0"/>
              <a:t>These are systems that are developed by scientists and engineers to </a:t>
            </a:r>
            <a:r>
              <a:rPr lang="en-GB" b="1" dirty="0"/>
              <a:t>model physical processes or situations, which include many, separate, interacting objects. </a:t>
            </a:r>
            <a:endParaRPr lang="en-US" b="1" dirty="0"/>
          </a:p>
        </p:txBody>
      </p:sp>
      <p:sp>
        <p:nvSpPr>
          <p:cNvPr id="7" name="Footer Placeholder 6"/>
          <p:cNvSpPr>
            <a:spLocks noGrp="1"/>
          </p:cNvSpPr>
          <p:nvPr>
            <p:ph type="ftr" sz="quarter" idx="10"/>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t>Chapter 1 Introduction</a:t>
            </a:r>
            <a:endParaRPr kumimoji="0" lang="en-US" sz="1200" b="0" i="0" u="none" strike="noStrike" kern="1200" cap="none" spc="0" normalizeH="0" baseline="0" noProof="0" dirty="0">
              <a:ln>
                <a:noFill/>
              </a:ln>
              <a:solidFill>
                <a:prstClr val="black">
                  <a:tint val="75000"/>
                </a:prstClr>
              </a:solidFill>
              <a:effectLst/>
              <a:uLnTx/>
              <a:uFillTx/>
              <a:latin typeface="Arial" charset="0"/>
              <a:ea typeface="ＭＳ Ｐゴシック" charset="-128"/>
              <a:cs typeface="+mn-cs"/>
            </a:endParaRPr>
          </a:p>
        </p:txBody>
      </p:sp>
      <p:sp>
        <p:nvSpPr>
          <p:cNvPr id="8" name="Date Placeholder 7"/>
          <p:cNvSpPr>
            <a:spLocks noGrp="1"/>
          </p:cNvSpPr>
          <p:nvPr>
            <p:ph type="dt" sz="half" idx="11"/>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fld id="{925ACD37-4060-44F8-86D1-6FFDD552A5BC}" type="datetime1">
              <a:rPr kumimoji="0" lang="en-US" sz="1200" b="0" i="0" u="none" strike="noStrike" kern="1200" cap="none" spc="0" normalizeH="0" baseline="0" noProof="0" smtClean="0">
                <a:ln>
                  <a:noFill/>
                </a:ln>
                <a:solidFill>
                  <a:prstClr val="black">
                    <a:tint val="75000"/>
                  </a:prstClr>
                </a:solidFill>
                <a:effectLst/>
                <a:uLnTx/>
                <a:uFillTx/>
                <a:latin typeface="Arial" charset="0"/>
                <a:ea typeface="ＭＳ Ｐゴシック" charset="-128"/>
                <a:cs typeface="+mn-cs"/>
              </a:rPr>
              <a:pPr marL="0" marR="0" lvl="0" indent="0" algn="l" defTabSz="457200" rtl="0" eaLnBrk="1" fontAlgn="base" latinLnBrk="0" hangingPunct="1">
                <a:lnSpc>
                  <a:spcPct val="100000"/>
                </a:lnSpc>
                <a:spcBef>
                  <a:spcPct val="0"/>
                </a:spcBef>
                <a:spcAft>
                  <a:spcPct val="0"/>
                </a:spcAft>
                <a:buClrTx/>
                <a:buSzTx/>
                <a:buFontTx/>
                <a:buNone/>
                <a:tabLst/>
                <a:defRPr/>
              </a:pPr>
              <a:t>2/1/2023</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1D5CD492-2BC6-F348-9965-EC1D86DF57A8}" type="slidenum">
              <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Arial" charset="0"/>
              <a:ea typeface="ＭＳ Ｐゴシック" charset="-128"/>
              <a:cs typeface="+mn-cs"/>
            </a:endParaRPr>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TotalTime>
  <Words>2054</Words>
  <Application>Microsoft Office PowerPoint</Application>
  <PresentationFormat>Widescreen</PresentationFormat>
  <Paragraphs>233</Paragraphs>
  <Slides>26</Slides>
  <Notes>0</Notes>
  <HiddenSlides>2</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26</vt:i4>
      </vt:variant>
    </vt:vector>
  </HeadingPairs>
  <TitlesOfParts>
    <vt:vector size="31" baseType="lpstr">
      <vt:lpstr>Arial</vt:lpstr>
      <vt:lpstr>Calibri</vt:lpstr>
      <vt:lpstr>Wingdings</vt:lpstr>
      <vt:lpstr>SE10 slides</vt:lpstr>
      <vt:lpstr>1_SE10 slides</vt:lpstr>
      <vt:lpstr>Essential attributes of good software</vt:lpstr>
      <vt:lpstr>Software engineering</vt:lpstr>
      <vt:lpstr>Importance of software engineering</vt:lpstr>
      <vt:lpstr>Software process activities</vt:lpstr>
      <vt:lpstr>General issues that affect software</vt:lpstr>
      <vt:lpstr>General issues that affect software</vt:lpstr>
      <vt:lpstr>Software engineering diversity</vt:lpstr>
      <vt:lpstr>Application types</vt:lpstr>
      <vt:lpstr>Application types</vt:lpstr>
      <vt:lpstr>Application types</vt:lpstr>
      <vt:lpstr>Software engineering fundamentals</vt:lpstr>
      <vt:lpstr>Internet software engineering</vt:lpstr>
      <vt:lpstr>Web-based software engineering</vt:lpstr>
      <vt:lpstr>Web software engineering</vt:lpstr>
      <vt:lpstr>Web software engineering</vt:lpstr>
      <vt:lpstr>Software engineering ethics</vt:lpstr>
      <vt:lpstr>Software engineering ethics</vt:lpstr>
      <vt:lpstr>Issues of professional responsibility</vt:lpstr>
      <vt:lpstr>Issues of professional responsibility</vt:lpstr>
      <vt:lpstr>ACM/IEEE Code of Ethics</vt:lpstr>
      <vt:lpstr>Rationale for the code of ethics</vt:lpstr>
      <vt:lpstr>The ACM/IEEE Code of Ethics </vt:lpstr>
      <vt:lpstr>Ethical principles</vt:lpstr>
      <vt:lpstr>Ethical dilemmas</vt:lpstr>
      <vt:lpstr>Case studies</vt:lpstr>
      <vt:lpstr>Case studies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Hajra Ahmed</dc:creator>
  <cp:lastModifiedBy>Hajra Ahmed</cp:lastModifiedBy>
  <cp:revision>13</cp:revision>
  <dcterms:created xsi:type="dcterms:W3CDTF">2023-01-30T10:08:03Z</dcterms:created>
  <dcterms:modified xsi:type="dcterms:W3CDTF">2023-02-01T06:56:12Z</dcterms:modified>
</cp:coreProperties>
</file>