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7"/>
  </p:notesMasterIdLst>
  <p:sldIdLst>
    <p:sldId id="334" r:id="rId2"/>
    <p:sldId id="302" r:id="rId3"/>
    <p:sldId id="317" r:id="rId4"/>
    <p:sldId id="260" r:id="rId5"/>
    <p:sldId id="261" r:id="rId6"/>
    <p:sldId id="318" r:id="rId7"/>
    <p:sldId id="319" r:id="rId8"/>
    <p:sldId id="320" r:id="rId9"/>
    <p:sldId id="321" r:id="rId10"/>
    <p:sldId id="262" r:id="rId11"/>
    <p:sldId id="323" r:id="rId12"/>
    <p:sldId id="324" r:id="rId13"/>
    <p:sldId id="322" r:id="rId14"/>
    <p:sldId id="263" r:id="rId15"/>
    <p:sldId id="325" r:id="rId16"/>
    <p:sldId id="326" r:id="rId17"/>
    <p:sldId id="327" r:id="rId18"/>
    <p:sldId id="339" r:id="rId19"/>
    <p:sldId id="337" r:id="rId20"/>
    <p:sldId id="336" r:id="rId21"/>
    <p:sldId id="257" r:id="rId22"/>
    <p:sldId id="281" r:id="rId23"/>
    <p:sldId id="340" r:id="rId24"/>
    <p:sldId id="348" r:id="rId25"/>
    <p:sldId id="34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99E847-8E86-4019-8604-10A116C091E0}" type="datetimeFigureOut">
              <a:rPr lang="en-US" smtClean="0"/>
              <a:t>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4663DF4-9825-4928-B7E2-56F39DE88EB0}" type="slidenum">
              <a:rPr lang="en-US" smtClean="0"/>
              <a:t>‹#›</a:t>
            </a:fld>
            <a:endParaRPr lang="en-US"/>
          </a:p>
        </p:txBody>
      </p:sp>
    </p:spTree>
    <p:extLst>
      <p:ext uri="{BB962C8B-B14F-4D97-AF65-F5344CB8AC3E}">
        <p14:creationId xmlns:p14="http://schemas.microsoft.com/office/powerpoint/2010/main" val="12475415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fld id="{DA38495D-52E8-449D-B0CB-7613FA9DD5C1}" type="datetime1">
              <a:rPr lang="en-US" smtClean="0"/>
              <a:t>2/2/2023</a:t>
            </a:fld>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488829798"/>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5689D01-E04C-4783-A685-3A3B3D8859C5}" type="datetime1">
              <a:rPr lang="en-US" smtClean="0"/>
              <a:t>2/2/2023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2970207B-D522-9843-9370-2EDD2ED326F5}" type="slidenum">
              <a:rPr lang="en-GB" smtClean="0"/>
              <a:pPr>
                <a:defRPr/>
              </a:pPr>
              <a:t>‹#›</a:t>
            </a:fld>
            <a:endParaRPr lang="en-GB" dirty="0"/>
          </a:p>
        </p:txBody>
      </p:sp>
    </p:spTree>
    <p:extLst>
      <p:ext uri="{BB962C8B-B14F-4D97-AF65-F5344CB8AC3E}">
        <p14:creationId xmlns:p14="http://schemas.microsoft.com/office/powerpoint/2010/main" val="1891702767"/>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6E6F576-2A84-49EA-BDFB-FC197978C53C}" type="datetime1">
              <a:rPr lang="en-US" smtClean="0"/>
              <a:t>2/2/2023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r>
              <a:rPr lang="en-GB"/>
              <a:t>Presentation title - </a:t>
            </a:r>
            <a:fld id="{DA4E4A1D-F72B-1945-8E69-DB5636470060}" type="slidenum">
              <a:rPr lang="en-GB" smtClean="0"/>
              <a:pPr>
                <a:defRPr/>
              </a:pPr>
              <a:t>‹#›</a:t>
            </a:fld>
            <a:endParaRPr lang="en-GB"/>
          </a:p>
        </p:txBody>
      </p:sp>
    </p:spTree>
    <p:extLst>
      <p:ext uri="{BB962C8B-B14F-4D97-AF65-F5344CB8AC3E}">
        <p14:creationId xmlns:p14="http://schemas.microsoft.com/office/powerpoint/2010/main" val="2081801386"/>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Footer Placeholder 6"/>
          <p:cNvSpPr>
            <a:spLocks noGrp="1"/>
          </p:cNvSpPr>
          <p:nvPr>
            <p:ph type="ftr" sz="quarter" idx="10"/>
          </p:nvPr>
        </p:nvSpPr>
        <p:spPr/>
        <p:txBody>
          <a:bodyPr/>
          <a:lstStyle/>
          <a:p>
            <a:r>
              <a:rPr lang="en-US"/>
              <a:t>Chapter 1 Introduction</a:t>
            </a:r>
            <a:endParaRPr lang="en-US" dirty="0"/>
          </a:p>
        </p:txBody>
      </p:sp>
      <p:sp>
        <p:nvSpPr>
          <p:cNvPr id="8" name="Date Placeholder 7"/>
          <p:cNvSpPr>
            <a:spLocks noGrp="1"/>
          </p:cNvSpPr>
          <p:nvPr>
            <p:ph type="dt" sz="half" idx="11"/>
          </p:nvPr>
        </p:nvSpPr>
        <p:spPr/>
        <p:txBody>
          <a:bodyPr/>
          <a:lstStyle/>
          <a:p>
            <a:fld id="{EF992078-AA15-41CC-BBFA-C92CC6D23B12}" type="datetime1">
              <a:rPr lang="en-US" smtClean="0"/>
              <a:t>2/2/2023</a:t>
            </a:fld>
            <a:endParaRPr lang="en-US"/>
          </a:p>
        </p:txBody>
      </p:sp>
      <p:sp>
        <p:nvSpPr>
          <p:cNvPr id="9" name="Slide Number Placeholder 8"/>
          <p:cNvSpPr>
            <a:spLocks noGrp="1"/>
          </p:cNvSpPr>
          <p:nvPr>
            <p:ph type="sldNum" sz="quarter" idx="12"/>
          </p:nvPr>
        </p:nvSpPr>
        <p:spPr/>
        <p:txBody>
          <a:bodyPr/>
          <a:lstStyle/>
          <a:p>
            <a:fld id="{1D5CD492-2BC6-F348-9965-EC1D86DF57A8}" type="slidenum">
              <a:rPr lang="en-US" smtClean="0"/>
              <a:t>‹#›</a:t>
            </a:fld>
            <a:endParaRPr lang="en-US"/>
          </a:p>
        </p:txBody>
      </p:sp>
    </p:spTree>
    <p:extLst>
      <p:ext uri="{BB962C8B-B14F-4D97-AF65-F5344CB8AC3E}">
        <p14:creationId xmlns:p14="http://schemas.microsoft.com/office/powerpoint/2010/main" val="1054928005"/>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4B802DFA-E779-4185-91B6-24222B2F42AB}" type="datetime1">
              <a:rPr lang="en-US" smtClean="0"/>
              <a:t>2/2/2023</a:t>
            </a:fld>
            <a:endParaRPr lang="en-US"/>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6"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2AF2747F-ECC4-BB44-B379-DEBCDE6D0557}" type="slidenum">
              <a:rPr lang="en-GB" smtClean="0"/>
              <a:pPr>
                <a:defRPr/>
              </a:pPr>
              <a:t>‹#›</a:t>
            </a:fld>
            <a:endParaRPr lang="en-GB" dirty="0"/>
          </a:p>
        </p:txBody>
      </p:sp>
    </p:spTree>
    <p:extLst>
      <p:ext uri="{BB962C8B-B14F-4D97-AF65-F5344CB8AC3E}">
        <p14:creationId xmlns:p14="http://schemas.microsoft.com/office/powerpoint/2010/main" val="2477332468"/>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18BAAD34-CC2F-4190-97C4-C8950723EDFF}" type="datetime1">
              <a:rPr lang="en-US" smtClean="0"/>
              <a:t>2/2/2023</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FE6C1ACB-37F4-2E4E-A02F-3AD2C3500E5B}" type="slidenum">
              <a:rPr lang="en-GB" smtClean="0"/>
              <a:pPr>
                <a:defRPr/>
              </a:pPr>
              <a:t>‹#›</a:t>
            </a:fld>
            <a:endParaRPr lang="en-GB" dirty="0"/>
          </a:p>
        </p:txBody>
      </p:sp>
    </p:spTree>
    <p:extLst>
      <p:ext uri="{BB962C8B-B14F-4D97-AF65-F5344CB8AC3E}">
        <p14:creationId xmlns:p14="http://schemas.microsoft.com/office/powerpoint/2010/main" val="2154070634"/>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C75EFA1-DAE9-4F7B-80E0-0F07F81E95D9}" type="datetime1">
              <a:rPr lang="en-US" smtClean="0"/>
              <a:t>2/2/2023</a:t>
            </a:fld>
            <a:endParaRPr lang="en-US"/>
          </a:p>
        </p:txBody>
      </p:sp>
      <p:sp>
        <p:nvSpPr>
          <p:cNvPr id="8"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9"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DABC9741-E27D-6644-A29C-7357B3CA2856}" type="slidenum">
              <a:rPr lang="en-GB" smtClean="0"/>
              <a:pPr>
                <a:defRPr/>
              </a:pPr>
              <a:t>‹#›</a:t>
            </a:fld>
            <a:endParaRPr lang="en-GB" dirty="0"/>
          </a:p>
        </p:txBody>
      </p:sp>
    </p:spTree>
    <p:extLst>
      <p:ext uri="{BB962C8B-B14F-4D97-AF65-F5344CB8AC3E}">
        <p14:creationId xmlns:p14="http://schemas.microsoft.com/office/powerpoint/2010/main" val="2456289150"/>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02C59544-2776-4CAB-BD19-D79595237D9D}" type="datetime1">
              <a:rPr lang="en-US" smtClean="0"/>
              <a:t>2/2/2023</a:t>
            </a:fld>
            <a:endParaRPr lang="en-US"/>
          </a:p>
        </p:txBody>
      </p:sp>
      <p:sp>
        <p:nvSpPr>
          <p:cNvPr id="4"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5"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F1A6FC00-01EB-8C4B-8EBA-327D665853CA}" type="slidenum">
              <a:rPr lang="en-GB" smtClean="0"/>
              <a:pPr>
                <a:defRPr/>
              </a:pPr>
              <a:t>‹#›</a:t>
            </a:fld>
            <a:endParaRPr lang="en-GB" dirty="0"/>
          </a:p>
        </p:txBody>
      </p:sp>
    </p:spTree>
    <p:extLst>
      <p:ext uri="{BB962C8B-B14F-4D97-AF65-F5344CB8AC3E}">
        <p14:creationId xmlns:p14="http://schemas.microsoft.com/office/powerpoint/2010/main" val="3151151111"/>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D1089189-327C-4E20-891D-F0BB155D91F7}" type="datetime1">
              <a:rPr lang="en-US" smtClean="0"/>
              <a:t>2/2/2023</a:t>
            </a:fld>
            <a:endParaRPr lang="en-US"/>
          </a:p>
        </p:txBody>
      </p:sp>
      <p:sp>
        <p:nvSpPr>
          <p:cNvPr id="3"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4"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72C4B30A-E151-554F-9F57-FEC60EAD6DEE}" type="slidenum">
              <a:rPr lang="en-GB" smtClean="0"/>
              <a:pPr>
                <a:defRPr/>
              </a:pPr>
              <a:t>‹#›</a:t>
            </a:fld>
            <a:endParaRPr lang="en-GB" dirty="0"/>
          </a:p>
        </p:txBody>
      </p:sp>
    </p:spTree>
    <p:extLst>
      <p:ext uri="{BB962C8B-B14F-4D97-AF65-F5344CB8AC3E}">
        <p14:creationId xmlns:p14="http://schemas.microsoft.com/office/powerpoint/2010/main" val="1711972435"/>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FC1CB4D2-B891-4C34-9228-306AC92723CF}" type="datetime1">
              <a:rPr lang="en-US" smtClean="0"/>
              <a:t>2/2/2023</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9FF5AC9E-F104-7046-909E-B47A8243FECD}" type="slidenum">
              <a:rPr lang="en-GB" smtClean="0"/>
              <a:pPr>
                <a:defRPr/>
              </a:pPr>
              <a:t>‹#›</a:t>
            </a:fld>
            <a:endParaRPr lang="en-GB" dirty="0"/>
          </a:p>
        </p:txBody>
      </p:sp>
    </p:spTree>
    <p:extLst>
      <p:ext uri="{BB962C8B-B14F-4D97-AF65-F5344CB8AC3E}">
        <p14:creationId xmlns:p14="http://schemas.microsoft.com/office/powerpoint/2010/main" val="2806307229"/>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a:xfrm>
            <a:off x="609600" y="6356351"/>
            <a:ext cx="2844800" cy="365125"/>
          </a:xfrm>
          <a:prstGeom prst="rect">
            <a:avLst/>
          </a:prstGeom>
        </p:spPr>
        <p:txBody>
          <a:bodyPr/>
          <a:lstStyle>
            <a:lvl1pPr>
              <a:defRPr/>
            </a:lvl1pPr>
          </a:lstStyle>
          <a:p>
            <a:pPr>
              <a:defRPr/>
            </a:pPr>
            <a:fld id="{6A02F6B5-83AA-442F-B753-96CA0914C159}" type="datetime1">
              <a:rPr lang="en-US" smtClean="0"/>
              <a:t>2/2/2023</a:t>
            </a:fld>
            <a:endParaRPr lang="en-US"/>
          </a:p>
        </p:txBody>
      </p:sp>
      <p:sp>
        <p:nvSpPr>
          <p:cNvPr id="6" name="Footer Placeholder 4"/>
          <p:cNvSpPr>
            <a:spLocks noGrp="1"/>
          </p:cNvSpPr>
          <p:nvPr>
            <p:ph type="ftr" sz="quarter" idx="11"/>
          </p:nvPr>
        </p:nvSpPr>
        <p:spPr>
          <a:xfrm>
            <a:off x="4165600" y="6356351"/>
            <a:ext cx="3860800" cy="365125"/>
          </a:xfrm>
          <a:prstGeom prst="rect">
            <a:avLst/>
          </a:prstGeom>
        </p:spPr>
        <p:txBody>
          <a:bodyPr/>
          <a:lstStyle>
            <a:lvl1pPr>
              <a:defRPr/>
            </a:lvl1pPr>
          </a:lstStyle>
          <a:p>
            <a:pPr>
              <a:defRPr/>
            </a:pPr>
            <a:r>
              <a:rPr lang="en-US"/>
              <a:t>Chapter 1 Introduction</a:t>
            </a:r>
          </a:p>
        </p:txBody>
      </p:sp>
      <p:sp>
        <p:nvSpPr>
          <p:cNvPr id="7" name="Slide Number Placeholder 5"/>
          <p:cNvSpPr>
            <a:spLocks noGrp="1"/>
          </p:cNvSpPr>
          <p:nvPr>
            <p:ph type="sldNum" sz="quarter" idx="12"/>
          </p:nvPr>
        </p:nvSpPr>
        <p:spPr>
          <a:xfrm>
            <a:off x="8720835" y="6356351"/>
            <a:ext cx="2844800" cy="365125"/>
          </a:xfrm>
          <a:prstGeom prst="rect">
            <a:avLst/>
          </a:prstGeom>
        </p:spPr>
        <p:txBody>
          <a:bodyPr/>
          <a:lstStyle>
            <a:lvl1pPr>
              <a:defRPr/>
            </a:lvl1pPr>
          </a:lstStyle>
          <a:p>
            <a:pPr>
              <a:defRPr/>
            </a:pPr>
            <a:fld id="{449DDB79-4A56-9B43-9E32-8AACDB1BCC49}" type="slidenum">
              <a:rPr lang="en-GB" smtClean="0"/>
              <a:pPr>
                <a:defRPr/>
              </a:pPr>
              <a:t>‹#›</a:t>
            </a:fld>
            <a:endParaRPr lang="en-GB" dirty="0"/>
          </a:p>
        </p:txBody>
      </p:sp>
    </p:spTree>
    <p:extLst>
      <p:ext uri="{BB962C8B-B14F-4D97-AF65-F5344CB8AC3E}">
        <p14:creationId xmlns:p14="http://schemas.microsoft.com/office/powerpoint/2010/main" val="2063580705"/>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
        <p:nvSpPr>
          <p:cNvPr id="8" name="Footer Placeholder 7"/>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Chapter 1 Introduction</a:t>
            </a:r>
            <a:endParaRPr lang="en-US" dirty="0"/>
          </a:p>
        </p:txBody>
      </p:sp>
      <p:sp>
        <p:nvSpPr>
          <p:cNvPr id="12" name="Date Placeholder 11"/>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DE21B93-A295-4EA6-A706-455C2815321E}" type="datetime1">
              <a:rPr lang="en-US" smtClean="0"/>
              <a:t>2/2/2023</a:t>
            </a:fld>
            <a:endParaRPr lang="en-US"/>
          </a:p>
        </p:txBody>
      </p:sp>
      <p:sp>
        <p:nvSpPr>
          <p:cNvPr id="14" name="Slide Number Placeholder 13"/>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5CD492-2BC6-F348-9965-EC1D86DF57A8}" type="slidenum">
              <a:rPr lang="en-US" smtClean="0"/>
              <a:t>‹#›</a:t>
            </a:fld>
            <a:endParaRPr lang="en-US"/>
          </a:p>
        </p:txBody>
      </p:sp>
    </p:spTree>
    <p:extLst>
      <p:ext uri="{BB962C8B-B14F-4D97-AF65-F5344CB8AC3E}">
        <p14:creationId xmlns:p14="http://schemas.microsoft.com/office/powerpoint/2010/main" val="182377636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380722"/>
            <a:ext cx="8229600" cy="1143000"/>
          </a:xfrm>
        </p:spPr>
        <p:txBody>
          <a:bodyPr/>
          <a:lstStyle/>
          <a:p>
            <a:pPr algn="ctr"/>
            <a:r>
              <a:rPr lang="en-US" dirty="0"/>
              <a:t>Case studies</a:t>
            </a:r>
          </a:p>
        </p:txBody>
      </p:sp>
      <p:sp>
        <p:nvSpPr>
          <p:cNvPr id="6" name="Footer Placeholder 5"/>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fld id="{C6C05A3F-90D5-4A92-9F97-308C9A70CD71}" type="datetime1">
              <a:rPr lang="en-US" smtClean="0">
                <a:solidFill>
                  <a:prstClr val="black">
                    <a:tint val="75000"/>
                  </a:prstClr>
                </a:solidFill>
                <a:latin typeface="Arial" charset="0"/>
                <a:ea typeface="ＭＳ Ｐゴシック" charset="-128"/>
              </a:rPr>
              <a:t>2/2/2023</a:t>
            </a:fld>
            <a:endParaRPr lang="en-US">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3981197308"/>
      </p:ext>
    </p:extLst>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pPr eaLnBrk="1" hangingPunct="1"/>
            <a:r>
              <a:rPr lang="en-GB" dirty="0"/>
              <a:t>The organization of the Mentcare system</a:t>
            </a:r>
            <a:endParaRPr lang="en-US" dirty="0"/>
          </a:p>
        </p:txBody>
      </p:sp>
      <p:pic>
        <p:nvPicPr>
          <p:cNvPr id="2" name="Picture 1" descr="1.6 MHC-PM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33800" y="1784350"/>
            <a:ext cx="5071533" cy="4259210"/>
          </a:xfrm>
          <a:prstGeom prst="rect">
            <a:avLst/>
          </a:prstGeom>
        </p:spPr>
      </p:pic>
      <p:sp>
        <p:nvSpPr>
          <p:cNvPr id="4" name="Footer Placeholder 3"/>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fld id="{ABDC4FF9-40D3-47B6-9C57-8063DD329380}" type="datetime1">
              <a:rPr lang="en-US" smtClean="0">
                <a:solidFill>
                  <a:prstClr val="black">
                    <a:tint val="75000"/>
                  </a:prstClr>
                </a:solidFill>
                <a:latin typeface="Arial" charset="0"/>
                <a:ea typeface="ＭＳ Ｐゴシック" charset="-128"/>
              </a:rPr>
              <a:t>2/2/2023</a:t>
            </a:fld>
            <a:endParaRPr lang="en-US">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10</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features of the Mentcare system</a:t>
            </a:r>
          </a:p>
        </p:txBody>
      </p:sp>
      <p:sp>
        <p:nvSpPr>
          <p:cNvPr id="3" name="Content Placeholder 2"/>
          <p:cNvSpPr>
            <a:spLocks noGrp="1"/>
          </p:cNvSpPr>
          <p:nvPr>
            <p:ph idx="1"/>
          </p:nvPr>
        </p:nvSpPr>
        <p:spPr>
          <a:xfrm>
            <a:off x="522513" y="1600201"/>
            <a:ext cx="10562253" cy="4525963"/>
          </a:xfrm>
        </p:spPr>
        <p:txBody>
          <a:bodyPr/>
          <a:lstStyle/>
          <a:p>
            <a:pPr algn="just"/>
            <a:r>
              <a:rPr lang="en-GB" b="1" dirty="0"/>
              <a:t>Individual care management </a:t>
            </a:r>
          </a:p>
          <a:p>
            <a:pPr lvl="1" algn="just"/>
            <a:r>
              <a:rPr lang="en-GB" dirty="0"/>
              <a:t>Clinicians can create records for patients, </a:t>
            </a:r>
          </a:p>
          <a:p>
            <a:pPr lvl="1" algn="just"/>
            <a:r>
              <a:rPr lang="en-GB" dirty="0"/>
              <a:t>edit the information in the system, </a:t>
            </a:r>
          </a:p>
          <a:p>
            <a:pPr lvl="1" algn="just"/>
            <a:r>
              <a:rPr lang="en-GB" dirty="0"/>
              <a:t>view patient history,</a:t>
            </a:r>
          </a:p>
          <a:p>
            <a:pPr lvl="1" algn="just"/>
            <a:r>
              <a:rPr lang="en-GB" dirty="0"/>
              <a:t>show data summaries for doctors.</a:t>
            </a:r>
          </a:p>
          <a:p>
            <a:pPr algn="just"/>
            <a:r>
              <a:rPr lang="en-GB" b="1" dirty="0"/>
              <a:t>Patient monitoring </a:t>
            </a:r>
          </a:p>
          <a:p>
            <a:pPr lvl="1" algn="just"/>
            <a:r>
              <a:rPr lang="en-GB" dirty="0"/>
              <a:t>The system monitors the records of patients that are involved in treatment and issues warnings, if possible, problems are detected. </a:t>
            </a:r>
          </a:p>
          <a:p>
            <a:pPr algn="just"/>
            <a:r>
              <a:rPr lang="en-GB" b="1" dirty="0"/>
              <a:t>Administrative reporting </a:t>
            </a:r>
          </a:p>
          <a:p>
            <a:pPr lvl="1" algn="just"/>
            <a:r>
              <a:rPr lang="en-GB" dirty="0"/>
              <a:t>The system generates monthly management reports showing the number of patients treated at each clinic, the number of patients who have entered and left the care system, number of patients sectioned, the drugs prescribed and their costs, etc.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DAE6C772-24DC-47FE-938F-F34A98945C31}" type="datetime1">
              <a:rPr lang="en-US" smtClean="0">
                <a:solidFill>
                  <a:prstClr val="black">
                    <a:tint val="75000"/>
                  </a:prstClr>
                </a:solidFill>
                <a:latin typeface="Arial" charset="0"/>
                <a:ea typeface="ＭＳ Ｐゴシック" charset="-128"/>
              </a:rPr>
              <a:t>2/2/2023</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11</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system concerns</a:t>
            </a:r>
          </a:p>
        </p:txBody>
      </p:sp>
      <p:sp>
        <p:nvSpPr>
          <p:cNvPr id="3" name="Content Placeholder 2"/>
          <p:cNvSpPr>
            <a:spLocks noGrp="1"/>
          </p:cNvSpPr>
          <p:nvPr>
            <p:ph idx="1"/>
          </p:nvPr>
        </p:nvSpPr>
        <p:spPr/>
        <p:txBody>
          <a:bodyPr/>
          <a:lstStyle/>
          <a:p>
            <a:pPr algn="just"/>
            <a:r>
              <a:rPr lang="en-US" b="1" dirty="0"/>
              <a:t>Privacy</a:t>
            </a:r>
          </a:p>
          <a:p>
            <a:pPr lvl="1" algn="just"/>
            <a:r>
              <a:rPr lang="en-GB" dirty="0"/>
              <a:t>It is essential that patient information is confidential and is never disclosed to anyone apart from authorised medical staff and the patient themselves. </a:t>
            </a:r>
            <a:endParaRPr lang="en-US" dirty="0"/>
          </a:p>
          <a:p>
            <a:pPr algn="just"/>
            <a:r>
              <a:rPr lang="en-US" b="1" dirty="0"/>
              <a:t>Safety</a:t>
            </a:r>
          </a:p>
          <a:p>
            <a:pPr lvl="1" algn="just"/>
            <a:r>
              <a:rPr lang="en-GB" dirty="0"/>
              <a:t>Some </a:t>
            </a:r>
            <a:r>
              <a:rPr lang="en-GB" b="1" dirty="0"/>
              <a:t>mental illnesses cause patients to become suicidal or a danger to other people. Wherever possible, the system should warn medical staff about potentially suicidal or dangerous patients. </a:t>
            </a:r>
          </a:p>
          <a:p>
            <a:pPr lvl="1" algn="just"/>
            <a:r>
              <a:rPr lang="en-GB" dirty="0"/>
              <a:t>The system must be available when needed otherwise safety may be compromised and it may be impossible to prescribe the correct medication to patients (depending upon history log).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0899AD94-AB0A-4560-AE57-5A1B477E6050}" type="datetime1">
              <a:rPr lang="en-US" smtClean="0">
                <a:solidFill>
                  <a:prstClr val="black">
                    <a:tint val="75000"/>
                  </a:prstClr>
                </a:solidFill>
                <a:latin typeface="Arial" charset="0"/>
                <a:ea typeface="ＭＳ Ｐゴシック" charset="-128"/>
              </a:rPr>
              <a:t>2/2/2023</a:t>
            </a:fld>
            <a:endParaRPr lang="en-US" dirty="0">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12</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just"/>
            <a:r>
              <a:rPr lang="en-US" dirty="0"/>
              <a:t>Wilderness weather station</a:t>
            </a:r>
          </a:p>
        </p:txBody>
      </p:sp>
      <p:sp>
        <p:nvSpPr>
          <p:cNvPr id="3" name="Content Placeholder 2"/>
          <p:cNvSpPr>
            <a:spLocks noGrp="1"/>
          </p:cNvSpPr>
          <p:nvPr>
            <p:ph idx="1"/>
          </p:nvPr>
        </p:nvSpPr>
        <p:spPr/>
        <p:txBody>
          <a:bodyPr/>
          <a:lstStyle/>
          <a:p>
            <a:pPr algn="just"/>
            <a:r>
              <a:rPr lang="en-GB" dirty="0"/>
              <a:t>A data collection system </a:t>
            </a:r>
          </a:p>
          <a:p>
            <a:pPr algn="just"/>
            <a:r>
              <a:rPr lang="en-GB" dirty="0"/>
              <a:t>The government of a country with large areas of wilderness decides to deploy several hundred weather stations in remote areas. </a:t>
            </a:r>
          </a:p>
          <a:p>
            <a:pPr algn="just"/>
            <a:r>
              <a:rPr lang="en-GB" dirty="0"/>
              <a:t>Weather stations collect data from a set of instruments that measure temperature and pressure, sunshine, rainfall, wind speed and wind direction.</a:t>
            </a:r>
          </a:p>
          <a:p>
            <a:pPr lvl="1" algn="just"/>
            <a:r>
              <a:rPr lang="en-GB" dirty="0"/>
              <a:t>The weather station includes a </a:t>
            </a:r>
            <a:r>
              <a:rPr lang="en-GB" b="1" dirty="0"/>
              <a:t>number of instruments</a:t>
            </a:r>
            <a:r>
              <a:rPr lang="en-GB" dirty="0"/>
              <a:t> that </a:t>
            </a:r>
            <a:r>
              <a:rPr lang="en-GB" b="1" dirty="0"/>
              <a:t>measure </a:t>
            </a:r>
            <a:r>
              <a:rPr lang="en-GB" dirty="0"/>
              <a:t>weather parameters such as the </a:t>
            </a:r>
            <a:r>
              <a:rPr lang="en-GB" b="1" dirty="0"/>
              <a:t>wind speed and direction, the ground and air temperatures, the barometric pressure and the rainfall over a 24-hour period</a:t>
            </a:r>
            <a:r>
              <a:rPr lang="en-GB" dirty="0"/>
              <a:t>. Each of these instruments is controlled by a software system that takes parameter readings periodically and manages the data collected from the instruments.  </a:t>
            </a:r>
          </a:p>
          <a:p>
            <a:pPr marL="0" indent="0" algn="just">
              <a:buNone/>
            </a:pPr>
            <a:endParaRPr lang="en-GB" dirty="0"/>
          </a:p>
          <a:p>
            <a:pPr algn="just"/>
            <a:endParaRPr lang="en-US" dirty="0"/>
          </a:p>
        </p:txBody>
      </p:sp>
      <p:sp>
        <p:nvSpPr>
          <p:cNvPr id="7" name="Footer Placeholder 6"/>
          <p:cNvSpPr>
            <a:spLocks noGrp="1"/>
          </p:cNvSpPr>
          <p:nvPr>
            <p:ph type="ftr" sz="quarter" idx="10"/>
          </p:nvPr>
        </p:nvSpPr>
        <p:spPr/>
        <p:txBody>
          <a:bodyPr/>
          <a:lstStyle/>
          <a:p>
            <a:pPr algn="just"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algn="just" defTabSz="457200" fontAlgn="base">
              <a:spcBef>
                <a:spcPct val="0"/>
              </a:spcBef>
              <a:spcAft>
                <a:spcPct val="0"/>
              </a:spcAft>
            </a:pPr>
            <a:fld id="{240F67E9-8141-471B-B2ED-99CEEA95B2ED}" type="datetime1">
              <a:rPr lang="en-US" smtClean="0">
                <a:solidFill>
                  <a:prstClr val="black">
                    <a:tint val="75000"/>
                  </a:prstClr>
                </a:solidFill>
                <a:latin typeface="Arial" charset="0"/>
                <a:ea typeface="ＭＳ Ｐゴシック" charset="-128"/>
              </a:rPr>
              <a:t>2/2/2023</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algn="just"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algn="just" defTabSz="457200" fontAlgn="base">
                <a:spcBef>
                  <a:spcPct val="0"/>
                </a:spcBef>
                <a:spcAft>
                  <a:spcPct val="0"/>
                </a:spcAft>
              </a:pPr>
              <a:t>13</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pPr eaLnBrk="1" hangingPunct="1"/>
            <a:r>
              <a:rPr lang="en-GB" dirty="0"/>
              <a:t>The weather station’s environment </a:t>
            </a:r>
            <a:endParaRPr lang="en-US" dirty="0"/>
          </a:p>
        </p:txBody>
      </p:sp>
      <p:pic>
        <p:nvPicPr>
          <p:cNvPr id="4" name="Picture 3" descr="1.7 WeatherStationEnv.eps"/>
          <p:cNvPicPr>
            <a:picLocks noChangeAspect="1"/>
          </p:cNvPicPr>
          <p:nvPr/>
        </p:nvPicPr>
        <p:blipFill>
          <a:blip r:embed="rId2"/>
          <a:stretch>
            <a:fillRect/>
          </a:stretch>
        </p:blipFill>
        <p:spPr>
          <a:xfrm>
            <a:off x="3456944" y="2314698"/>
            <a:ext cx="5159738" cy="2490908"/>
          </a:xfrm>
          <a:prstGeom prst="rect">
            <a:avLst/>
          </a:prstGeom>
        </p:spPr>
      </p:pic>
      <p:sp>
        <p:nvSpPr>
          <p:cNvPr id="3" name="Footer Placeholder 2"/>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fld id="{DECF687B-59AA-4126-BCD2-A059EE810623}" type="datetime1">
              <a:rPr lang="en-US" smtClean="0">
                <a:solidFill>
                  <a:prstClr val="black">
                    <a:tint val="75000"/>
                  </a:prstClr>
                </a:solidFill>
                <a:latin typeface="Arial" charset="0"/>
                <a:ea typeface="ＭＳ Ｐゴシック" charset="-128"/>
              </a:rPr>
              <a:t>2/2/2023</a:t>
            </a:fld>
            <a:endParaRPr lang="en-US">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14</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Weather information system</a:t>
            </a:r>
          </a:p>
        </p:txBody>
      </p:sp>
      <p:sp>
        <p:nvSpPr>
          <p:cNvPr id="3" name="Content Placeholder 2"/>
          <p:cNvSpPr>
            <a:spLocks noGrp="1"/>
          </p:cNvSpPr>
          <p:nvPr>
            <p:ph idx="1"/>
          </p:nvPr>
        </p:nvSpPr>
        <p:spPr>
          <a:xfrm>
            <a:off x="609600" y="1600201"/>
            <a:ext cx="11156302" cy="4525963"/>
          </a:xfrm>
        </p:spPr>
        <p:txBody>
          <a:bodyPr/>
          <a:lstStyle/>
          <a:p>
            <a:pPr algn="just"/>
            <a:r>
              <a:rPr lang="en-GB" dirty="0"/>
              <a:t>	The weather station system </a:t>
            </a:r>
          </a:p>
          <a:p>
            <a:pPr lvl="1" algn="just"/>
            <a:r>
              <a:rPr lang="en-GB" dirty="0"/>
              <a:t>This is responsible for </a:t>
            </a:r>
            <a:r>
              <a:rPr lang="en-GB" b="1" dirty="0"/>
              <a:t>collecting weather data</a:t>
            </a:r>
            <a:r>
              <a:rPr lang="en-GB" dirty="0"/>
              <a:t>, carrying out some </a:t>
            </a:r>
            <a:r>
              <a:rPr lang="en-GB" b="1" dirty="0"/>
              <a:t>initial data processing,</a:t>
            </a:r>
            <a:r>
              <a:rPr lang="en-GB" dirty="0"/>
              <a:t> and </a:t>
            </a:r>
            <a:r>
              <a:rPr lang="en-GB" b="1" dirty="0"/>
              <a:t>transmitting it to the data management system.</a:t>
            </a:r>
          </a:p>
          <a:p>
            <a:pPr algn="just"/>
            <a:r>
              <a:rPr lang="en-GB" dirty="0"/>
              <a:t>The data management and archiving system </a:t>
            </a:r>
          </a:p>
          <a:p>
            <a:pPr lvl="1" algn="just"/>
            <a:r>
              <a:rPr lang="en-GB" dirty="0"/>
              <a:t>This system </a:t>
            </a:r>
            <a:r>
              <a:rPr lang="en-GB" b="1" dirty="0"/>
              <a:t>collects the data from all of the wilderness weather stations,</a:t>
            </a:r>
            <a:r>
              <a:rPr lang="en-GB" dirty="0"/>
              <a:t> carries out data processing and analysis and archives the data.</a:t>
            </a:r>
          </a:p>
          <a:p>
            <a:pPr algn="just"/>
            <a:r>
              <a:rPr lang="en-GB" dirty="0"/>
              <a:t>The station maintenance system </a:t>
            </a:r>
          </a:p>
          <a:p>
            <a:pPr lvl="1" algn="just"/>
            <a:r>
              <a:rPr lang="en-GB" dirty="0"/>
              <a:t>This system can </a:t>
            </a:r>
            <a:r>
              <a:rPr lang="en-GB" b="1" dirty="0"/>
              <a:t>communicate by satellite with all wilderness weather stations to monitor the health of these systems </a:t>
            </a:r>
            <a:r>
              <a:rPr lang="en-GB" dirty="0"/>
              <a:t>and provide reports of problems.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dirty="0">
                <a:solidFill>
                  <a:prstClr val="black">
                    <a:tint val="75000"/>
                  </a:prstClr>
                </a:solidFill>
                <a:latin typeface="Arial" charset="0"/>
                <a:ea typeface="ＭＳ Ｐゴシック" charset="-128"/>
              </a:rPr>
              <a:t>Chapter 1 Introduction</a:t>
            </a:r>
          </a:p>
        </p:txBody>
      </p:sp>
      <p:sp>
        <p:nvSpPr>
          <p:cNvPr id="8" name="Date Placeholder 7"/>
          <p:cNvSpPr>
            <a:spLocks noGrp="1"/>
          </p:cNvSpPr>
          <p:nvPr>
            <p:ph type="dt" sz="half" idx="11"/>
          </p:nvPr>
        </p:nvSpPr>
        <p:spPr/>
        <p:txBody>
          <a:bodyPr/>
          <a:lstStyle/>
          <a:p>
            <a:pPr defTabSz="457200" fontAlgn="base">
              <a:spcBef>
                <a:spcPct val="0"/>
              </a:spcBef>
              <a:spcAft>
                <a:spcPct val="0"/>
              </a:spcAft>
            </a:pPr>
            <a:fld id="{7E67F2F8-6DC4-4BC5-A6AA-DCA1E3128308}" type="datetime1">
              <a:rPr lang="en-US" smtClean="0">
                <a:solidFill>
                  <a:prstClr val="black">
                    <a:tint val="75000"/>
                  </a:prstClr>
                </a:solidFill>
                <a:latin typeface="Arial" charset="0"/>
                <a:ea typeface="ＭＳ Ｐゴシック" charset="-128"/>
              </a:rPr>
              <a:t>2/2/2023</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15</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Additional software functionality</a:t>
            </a:r>
          </a:p>
        </p:txBody>
      </p:sp>
      <p:sp>
        <p:nvSpPr>
          <p:cNvPr id="3" name="Content Placeholder 2"/>
          <p:cNvSpPr>
            <a:spLocks noGrp="1"/>
          </p:cNvSpPr>
          <p:nvPr>
            <p:ph idx="1"/>
          </p:nvPr>
        </p:nvSpPr>
        <p:spPr/>
        <p:txBody>
          <a:bodyPr/>
          <a:lstStyle/>
          <a:p>
            <a:pPr algn="just"/>
            <a:r>
              <a:rPr lang="en-GB" b="1" dirty="0"/>
              <a:t>Monitor the instruments, </a:t>
            </a:r>
            <a:r>
              <a:rPr lang="en-GB" dirty="0"/>
              <a:t>power and communication hardware and report faults to the management system.</a:t>
            </a:r>
          </a:p>
          <a:p>
            <a:pPr algn="just"/>
            <a:r>
              <a:rPr lang="en-GB" b="1" dirty="0"/>
              <a:t>Manage the system power</a:t>
            </a:r>
            <a:r>
              <a:rPr lang="en-GB" dirty="0"/>
              <a:t>, ensuring that batteries are charged whenever the environmental conditions permit but also that generators are shut down in potentially damaging weather conditions, such as high wind.</a:t>
            </a:r>
          </a:p>
          <a:p>
            <a:pPr algn="just"/>
            <a:r>
              <a:rPr lang="en-GB" b="1" dirty="0"/>
              <a:t>Support dynamic reconfiguration </a:t>
            </a:r>
            <a:r>
              <a:rPr lang="en-GB" dirty="0"/>
              <a:t>where parts of the software are replaced with new versions and where backup instruments are switched into the system in the event of system failure.</a:t>
            </a:r>
          </a:p>
          <a:p>
            <a:pPr algn="just"/>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D2BF83A2-7D92-4D8E-A2AE-D8889F91C277}" type="datetime1">
              <a:rPr lang="en-US" smtClean="0">
                <a:solidFill>
                  <a:prstClr val="black">
                    <a:tint val="75000"/>
                  </a:prstClr>
                </a:solidFill>
                <a:latin typeface="Arial" charset="0"/>
                <a:ea typeface="ＭＳ Ｐゴシック" charset="-128"/>
              </a:rPr>
              <a:t>2/2/2023</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16</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 digital learning environment</a:t>
            </a:r>
          </a:p>
        </p:txBody>
      </p:sp>
      <p:sp>
        <p:nvSpPr>
          <p:cNvPr id="3" name="Content Placeholder 2"/>
          <p:cNvSpPr>
            <a:spLocks noGrp="1"/>
          </p:cNvSpPr>
          <p:nvPr>
            <p:ph idx="1"/>
          </p:nvPr>
        </p:nvSpPr>
        <p:spPr/>
        <p:txBody>
          <a:bodyPr/>
          <a:lstStyle/>
          <a:p>
            <a:pPr algn="just"/>
            <a:r>
              <a:rPr lang="en-GB" dirty="0"/>
              <a:t>A digital learning environment is a framework in which a set of general-purpose and specially designed tools for learning may be embedded plus a set of applications that are geared to the needs of the learners using the system. </a:t>
            </a:r>
          </a:p>
          <a:p>
            <a:pPr algn="just"/>
            <a:r>
              <a:rPr lang="en-GB" dirty="0"/>
              <a:t>The tools included in each version of the environment are chosen by teachers and learners to suit their specific needs. </a:t>
            </a:r>
          </a:p>
          <a:p>
            <a:pPr lvl="1" algn="just"/>
            <a:r>
              <a:rPr lang="en-GB" dirty="0"/>
              <a:t>These can be general applications such as spreadsheets, learning management applications such as a Virtual Learning Environment (VLE) to manage homework submission and assessment, games and simulations.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A981D681-55A3-4E33-8913-526920C4C032}" type="datetime1">
              <a:rPr lang="en-US" smtClean="0">
                <a:solidFill>
                  <a:prstClr val="black">
                    <a:tint val="75000"/>
                  </a:prstClr>
                </a:solidFill>
                <a:latin typeface="Arial" charset="0"/>
                <a:ea typeface="ＭＳ Ｐゴシック" charset="-128"/>
              </a:rPr>
              <a:t>2/2/2023</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17</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3735641553"/>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Service-oriented systems</a:t>
            </a:r>
          </a:p>
        </p:txBody>
      </p:sp>
      <p:sp>
        <p:nvSpPr>
          <p:cNvPr id="3" name="Content Placeholder 2"/>
          <p:cNvSpPr>
            <a:spLocks noGrp="1"/>
          </p:cNvSpPr>
          <p:nvPr>
            <p:ph idx="1"/>
          </p:nvPr>
        </p:nvSpPr>
        <p:spPr/>
        <p:txBody>
          <a:bodyPr/>
          <a:lstStyle/>
          <a:p>
            <a:pPr algn="just"/>
            <a:r>
              <a:rPr lang="en-GB" dirty="0"/>
              <a:t>The system is a </a:t>
            </a:r>
            <a:r>
              <a:rPr lang="en-GB" b="1" dirty="0"/>
              <a:t>service-oriented system </a:t>
            </a:r>
            <a:r>
              <a:rPr lang="en-GB" dirty="0"/>
              <a:t>with all system components considered to be a replaceable service.</a:t>
            </a:r>
          </a:p>
          <a:p>
            <a:pPr algn="just"/>
            <a:r>
              <a:rPr lang="en-GB" dirty="0"/>
              <a:t>This </a:t>
            </a:r>
            <a:r>
              <a:rPr lang="en-GB" b="1" dirty="0"/>
              <a:t>allows the system to be updated incrementally</a:t>
            </a:r>
            <a:r>
              <a:rPr lang="en-GB" dirty="0"/>
              <a:t> as new services become available.</a:t>
            </a:r>
          </a:p>
          <a:p>
            <a:pPr algn="just"/>
            <a:r>
              <a:rPr lang="en-GB" dirty="0"/>
              <a:t>It also makes it possible to rapidly configure the system to create versions of the environment for different groups such as very young children who cannot read, senior students, etc.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CE55D2C2-40FF-4D2D-82F8-E1E7B5DC9EF9}" type="datetime1">
              <a:rPr lang="en-US" smtClean="0">
                <a:solidFill>
                  <a:prstClr val="black">
                    <a:tint val="75000"/>
                  </a:prstClr>
                </a:solidFill>
                <a:latin typeface="Arial" charset="0"/>
                <a:ea typeface="ＭＳ Ｐゴシック" charset="-128"/>
              </a:rPr>
              <a:t>2/2/2023</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18</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910177017"/>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services</a:t>
            </a:r>
          </a:p>
        </p:txBody>
      </p:sp>
      <p:sp>
        <p:nvSpPr>
          <p:cNvPr id="3" name="Content Placeholder 2"/>
          <p:cNvSpPr>
            <a:spLocks noGrp="1"/>
          </p:cNvSpPr>
          <p:nvPr>
            <p:ph idx="1"/>
          </p:nvPr>
        </p:nvSpPr>
        <p:spPr>
          <a:xfrm>
            <a:off x="609600" y="1600201"/>
            <a:ext cx="10972800" cy="4525963"/>
          </a:xfrm>
        </p:spPr>
        <p:txBody>
          <a:bodyPr/>
          <a:lstStyle/>
          <a:p>
            <a:r>
              <a:rPr lang="en-GB" b="1" dirty="0"/>
              <a:t>Utility services </a:t>
            </a:r>
          </a:p>
          <a:p>
            <a:pPr lvl="1"/>
            <a:r>
              <a:rPr lang="en-GB" dirty="0"/>
              <a:t>that provide basic application-independent functionality, and which may be used by other services in the system. </a:t>
            </a:r>
          </a:p>
          <a:p>
            <a:r>
              <a:rPr lang="en-GB" b="1" dirty="0"/>
              <a:t>Application services </a:t>
            </a:r>
          </a:p>
          <a:p>
            <a:pPr lvl="1"/>
            <a:r>
              <a:rPr lang="en-GB" dirty="0"/>
              <a:t>that provide specific applications such as email, conferencing, photo sharing etc. and access to specific educational content such as scientific films or historical resources. </a:t>
            </a:r>
          </a:p>
          <a:p>
            <a:r>
              <a:rPr lang="en-GB" b="1" dirty="0"/>
              <a:t>Configuration services </a:t>
            </a:r>
          </a:p>
          <a:p>
            <a:pPr lvl="1"/>
            <a:r>
              <a:rPr lang="en-GB" dirty="0"/>
              <a:t>that are used to adapt the environment with a specific set of application services and do define how services are shared between students, teachers and their parents.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AD8AF515-CC35-4893-907D-D2849C8FE331}" type="datetime1">
              <a:rPr lang="en-US" smtClean="0">
                <a:solidFill>
                  <a:prstClr val="black">
                    <a:tint val="75000"/>
                  </a:prstClr>
                </a:solidFill>
                <a:latin typeface="Arial" charset="0"/>
                <a:ea typeface="ＭＳ Ｐゴシック" charset="-128"/>
              </a:rPr>
              <a:t>2/2/2023</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19</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2155081538"/>
      </p:ext>
    </p:extLst>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Case studies</a:t>
            </a:r>
          </a:p>
        </p:txBody>
      </p:sp>
      <p:sp>
        <p:nvSpPr>
          <p:cNvPr id="3" name="Content Placeholder 2"/>
          <p:cNvSpPr>
            <a:spLocks noGrp="1"/>
          </p:cNvSpPr>
          <p:nvPr>
            <p:ph idx="1"/>
          </p:nvPr>
        </p:nvSpPr>
        <p:spPr/>
        <p:txBody>
          <a:bodyPr/>
          <a:lstStyle/>
          <a:p>
            <a:r>
              <a:rPr lang="en-US" dirty="0"/>
              <a:t>A personal insulin pump</a:t>
            </a:r>
          </a:p>
          <a:p>
            <a:pPr lvl="1"/>
            <a:r>
              <a:rPr lang="en-US" b="1" dirty="0"/>
              <a:t>An embedded system </a:t>
            </a:r>
            <a:r>
              <a:rPr lang="en-US" dirty="0"/>
              <a:t>in an insulin pump used by diabetics to maintain blood glucose control.</a:t>
            </a:r>
          </a:p>
          <a:p>
            <a:r>
              <a:rPr lang="en-US" dirty="0"/>
              <a:t>A mental health case patient management system </a:t>
            </a:r>
          </a:p>
          <a:p>
            <a:pPr lvl="1"/>
            <a:r>
              <a:rPr lang="en-US" dirty="0"/>
              <a:t>Mentcare. </a:t>
            </a:r>
            <a:r>
              <a:rPr lang="en-US" b="1" dirty="0"/>
              <a:t>A system used to maintain records </a:t>
            </a:r>
            <a:r>
              <a:rPr lang="en-US" dirty="0"/>
              <a:t>of people receiving care for mental health problems.</a:t>
            </a:r>
          </a:p>
          <a:p>
            <a:r>
              <a:rPr lang="en-US" dirty="0"/>
              <a:t>A wilderness weather station</a:t>
            </a:r>
          </a:p>
          <a:p>
            <a:pPr lvl="1"/>
            <a:r>
              <a:rPr lang="en-US" b="1" dirty="0"/>
              <a:t>A data collection system </a:t>
            </a:r>
            <a:r>
              <a:rPr lang="en-US" dirty="0"/>
              <a:t>that collects data about weather conditions in remote areas.</a:t>
            </a:r>
          </a:p>
          <a:p>
            <a:r>
              <a:rPr lang="en-US" dirty="0" err="1"/>
              <a:t>iLearn</a:t>
            </a:r>
            <a:r>
              <a:rPr lang="en-US" dirty="0"/>
              <a:t>: a digital learning environment</a:t>
            </a:r>
          </a:p>
          <a:p>
            <a:pPr lvl="1"/>
            <a:r>
              <a:rPr lang="en-US" dirty="0"/>
              <a:t>A system to support learning in schools.</a:t>
            </a:r>
          </a:p>
          <a:p>
            <a:pPr lvl="1"/>
            <a:r>
              <a:rPr lang="en-US" dirty="0"/>
              <a:t>A LMS</a:t>
            </a:r>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59EAD467-F776-4C7A-9F76-136D76FF070B}" type="datetime1">
              <a:rPr lang="en-US" smtClean="0">
                <a:solidFill>
                  <a:prstClr val="black">
                    <a:tint val="75000"/>
                  </a:prstClr>
                </a:solidFill>
                <a:latin typeface="Arial" charset="0"/>
                <a:ea typeface="ＭＳ Ｐゴシック" charset="-128"/>
              </a:rPr>
              <a:t>2/2/2023</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iLearn</a:t>
            </a:r>
            <a:r>
              <a:rPr lang="en-US" dirty="0"/>
              <a:t> architecture</a:t>
            </a:r>
          </a:p>
        </p:txBody>
      </p:sp>
      <p:pic>
        <p:nvPicPr>
          <p:cNvPr id="6" name="Picture 5" descr="1.8 iLearn architecture.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76701" y="1538798"/>
            <a:ext cx="5866216" cy="4881050"/>
          </a:xfrm>
          <a:prstGeom prst="rect">
            <a:avLst/>
          </a:prstGeom>
        </p:spPr>
      </p:pic>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36339B45-96E6-47B1-A06D-06942683B4AA}" type="datetime1">
              <a:rPr lang="en-US" smtClean="0">
                <a:solidFill>
                  <a:prstClr val="black">
                    <a:tint val="75000"/>
                  </a:prstClr>
                </a:solidFill>
                <a:latin typeface="Arial" charset="0"/>
                <a:ea typeface="ＭＳ Ｐゴシック" charset="-128"/>
              </a:rPr>
              <a:t>2/2/2023</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20</a:t>
            </a:fld>
            <a:endParaRPr lang="en-US">
              <a:solidFill>
                <a:prstClr val="black">
                  <a:tint val="75000"/>
                </a:prstClr>
              </a:solidFill>
              <a:latin typeface="Arial" charset="0"/>
              <a:ea typeface="ＭＳ Ｐゴシック" charset="-128"/>
            </a:endParaRPr>
          </a:p>
        </p:txBody>
      </p:sp>
    </p:spTree>
    <p:extLst>
      <p:ext uri="{BB962C8B-B14F-4D97-AF65-F5344CB8AC3E}">
        <p14:creationId xmlns:p14="http://schemas.microsoft.com/office/powerpoint/2010/main" val="2004859144"/>
      </p:ext>
    </p:extLst>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p:txBody>
          <a:bodyPr/>
          <a:lstStyle/>
          <a:p>
            <a:pPr eaLnBrk="1" hangingPunct="1"/>
            <a:r>
              <a:rPr lang="en-US" dirty="0"/>
              <a:t>Chapter 2 – Software Processes</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2 Software Processes</a:t>
            </a:r>
          </a:p>
        </p:txBody>
      </p:sp>
      <p:sp>
        <p:nvSpPr>
          <p:cNvPr id="4" name="Slide Number Placeholder 3"/>
          <p:cNvSpPr>
            <a:spLocks noGrp="1"/>
          </p:cNvSpPr>
          <p:nvPr>
            <p:ph type="sldNum" sz="quarter" idx="12"/>
          </p:nvPr>
        </p:nvSpPr>
        <p:spPr/>
        <p:txBody>
          <a:bodyPr/>
          <a:lstStyle/>
          <a:p>
            <a:pPr defTabSz="457200">
              <a:defRPr/>
            </a:pPr>
            <a:fld id="{399B40A3-8C98-7643-999B-D2E4C4DFCA87}" type="slidenum">
              <a:rPr lang="en-US">
                <a:solidFill>
                  <a:prstClr val="black">
                    <a:tint val="75000"/>
                  </a:prstClr>
                </a:solidFill>
                <a:latin typeface="Calibri"/>
              </a:rPr>
              <a:pPr defTabSz="457200">
                <a:defRPr/>
              </a:pPr>
              <a:t>21</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a:t>The software process</a:t>
            </a:r>
            <a:endParaRPr lang="en-GB" dirty="0"/>
          </a:p>
        </p:txBody>
      </p:sp>
      <p:sp>
        <p:nvSpPr>
          <p:cNvPr id="17411" name="Rectangle 3"/>
          <p:cNvSpPr>
            <a:spLocks noGrp="1" noChangeArrowheads="1"/>
          </p:cNvSpPr>
          <p:nvPr>
            <p:ph idx="1"/>
          </p:nvPr>
        </p:nvSpPr>
        <p:spPr>
          <a:xfrm>
            <a:off x="609600" y="1600200"/>
            <a:ext cx="10972800" cy="4756150"/>
          </a:xfrm>
        </p:spPr>
        <p:txBody>
          <a:bodyPr/>
          <a:lstStyle/>
          <a:p>
            <a:pPr algn="just"/>
            <a:r>
              <a:rPr lang="en-GB" b="1" dirty="0"/>
              <a:t>Software process</a:t>
            </a:r>
            <a:r>
              <a:rPr lang="en-GB" dirty="0"/>
              <a:t>: A structured set of activities required to develop a software system. </a:t>
            </a:r>
          </a:p>
          <a:p>
            <a:pPr algn="just"/>
            <a:r>
              <a:rPr lang="en-GB" dirty="0"/>
              <a:t>Many </a:t>
            </a:r>
            <a:r>
              <a:rPr lang="en-GB" b="1" dirty="0"/>
              <a:t>different software processes but all involve</a:t>
            </a:r>
            <a:r>
              <a:rPr lang="en-GB" dirty="0"/>
              <a:t>:</a:t>
            </a:r>
          </a:p>
          <a:p>
            <a:pPr lvl="1" algn="just"/>
            <a:r>
              <a:rPr lang="en-GB" b="1" dirty="0"/>
              <a:t>Specification </a:t>
            </a:r>
            <a:r>
              <a:rPr lang="en-GB" dirty="0"/>
              <a:t>– defining what the system should do;</a:t>
            </a:r>
          </a:p>
          <a:p>
            <a:pPr lvl="1" algn="just"/>
            <a:r>
              <a:rPr lang="en-GB" b="1" dirty="0"/>
              <a:t>Design and implementation </a:t>
            </a:r>
            <a:r>
              <a:rPr lang="en-GB" dirty="0"/>
              <a:t>– defining the organization of the system and implementing the system;</a:t>
            </a:r>
          </a:p>
          <a:p>
            <a:pPr lvl="1" algn="just"/>
            <a:r>
              <a:rPr lang="en-GB" b="1" dirty="0"/>
              <a:t>Validation</a:t>
            </a:r>
            <a:r>
              <a:rPr lang="en-GB" dirty="0"/>
              <a:t> – checking that it does what the customer wants;</a:t>
            </a:r>
          </a:p>
          <a:p>
            <a:pPr lvl="1" algn="just"/>
            <a:r>
              <a:rPr lang="en-GB" b="1" dirty="0"/>
              <a:t>Evolution</a:t>
            </a:r>
            <a:r>
              <a:rPr lang="en-GB" dirty="0"/>
              <a:t> – changing the system in response to changing customer needs.</a:t>
            </a:r>
          </a:p>
          <a:p>
            <a:pPr algn="just"/>
            <a:r>
              <a:rPr lang="en-GB" dirty="0"/>
              <a:t>A software process model is an abstract representation of a process. It </a:t>
            </a:r>
            <a:r>
              <a:rPr lang="en-GB" b="1" dirty="0"/>
              <a:t>presents a description of a process from some particular perspective</a:t>
            </a:r>
            <a:r>
              <a:rPr lang="en-GB" dirty="0"/>
              <a:t>.</a:t>
            </a:r>
          </a:p>
        </p:txBody>
      </p:sp>
      <p:sp>
        <p:nvSpPr>
          <p:cNvPr id="7" name="Footer Placeholder 6"/>
          <p:cNvSpPr>
            <a:spLocks noGrp="1"/>
          </p:cNvSpPr>
          <p:nvPr>
            <p:ph type="ftr" sz="quarter" idx="11"/>
          </p:nvPr>
        </p:nvSpPr>
        <p:spPr/>
        <p:txBody>
          <a:bodyPr/>
          <a:lstStyle/>
          <a:p>
            <a:pPr defTabSz="457200">
              <a:defRPr/>
            </a:pPr>
            <a:r>
              <a:rPr lang="en-US">
                <a:solidFill>
                  <a:prstClr val="black">
                    <a:tint val="75000"/>
                  </a:prstClr>
                </a:solidFill>
                <a:latin typeface="Calibri"/>
              </a:rPr>
              <a:t>Chapter 2 Software Processes</a:t>
            </a:r>
          </a:p>
        </p:txBody>
      </p:sp>
      <p:sp>
        <p:nvSpPr>
          <p:cNvPr id="6" name="Slide Number Placeholder 5"/>
          <p:cNvSpPr>
            <a:spLocks noGrp="1"/>
          </p:cNvSpPr>
          <p:nvPr>
            <p:ph type="sldNum" sz="quarter" idx="12"/>
          </p:nvPr>
        </p:nvSpPr>
        <p:spPr/>
        <p:txBody>
          <a:bodyPr/>
          <a:lstStyle/>
          <a:p>
            <a:pPr defTabSz="457200">
              <a:defRPr/>
            </a:pPr>
            <a:fld id="{AFD720AD-0A16-4141-82CA-5619F80A2BC8}" type="slidenum">
              <a:rPr lang="en-US">
                <a:solidFill>
                  <a:prstClr val="black">
                    <a:tint val="75000"/>
                  </a:prstClr>
                </a:solidFill>
                <a:latin typeface="Calibri"/>
              </a:rPr>
              <a:pPr defTabSz="457200">
                <a:defRPr/>
              </a:pPr>
              <a:t>22</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process descriptions</a:t>
            </a:r>
            <a:endParaRPr lang="en-US" dirty="0"/>
          </a:p>
        </p:txBody>
      </p:sp>
      <p:sp>
        <p:nvSpPr>
          <p:cNvPr id="3" name="Content Placeholder 2"/>
          <p:cNvSpPr>
            <a:spLocks noGrp="1"/>
          </p:cNvSpPr>
          <p:nvPr>
            <p:ph idx="1"/>
          </p:nvPr>
        </p:nvSpPr>
        <p:spPr>
          <a:xfrm>
            <a:off x="506963" y="1417639"/>
            <a:ext cx="10972800" cy="4162068"/>
          </a:xfrm>
        </p:spPr>
        <p:txBody>
          <a:bodyPr/>
          <a:lstStyle/>
          <a:p>
            <a:r>
              <a:rPr lang="en-GB" sz="2800" dirty="0"/>
              <a:t>The Process </a:t>
            </a:r>
            <a:r>
              <a:rPr lang="en-GB" sz="2800" b="1" dirty="0"/>
              <a:t>activities</a:t>
            </a:r>
            <a:r>
              <a:rPr lang="en-GB" sz="2800" dirty="0"/>
              <a:t> involve:</a:t>
            </a:r>
          </a:p>
          <a:p>
            <a:pPr lvl="1"/>
            <a:r>
              <a:rPr lang="en-GB" sz="2400" b="1" dirty="0"/>
              <a:t>specifying a data model</a:t>
            </a:r>
          </a:p>
          <a:p>
            <a:pPr lvl="2">
              <a:buFont typeface="Arial" panose="020B0604020202020204" pitchFamily="34" charset="0"/>
              <a:buChar char="•"/>
            </a:pPr>
            <a:r>
              <a:rPr lang="en-GB" sz="2000" b="1" dirty="0"/>
              <a:t>For example, </a:t>
            </a:r>
          </a:p>
          <a:p>
            <a:pPr lvl="3">
              <a:buFont typeface="Arial" panose="020B0604020202020204" pitchFamily="34" charset="0"/>
              <a:buChar char="•"/>
            </a:pPr>
            <a:r>
              <a:rPr lang="en-US" sz="2000" b="0" i="0" dirty="0">
                <a:solidFill>
                  <a:srgbClr val="202124"/>
                </a:solidFill>
                <a:effectLst/>
                <a:latin typeface="arial" panose="020B0604020202020204" pitchFamily="34" charset="0"/>
              </a:rPr>
              <a:t>Hierarchical Data Model. </a:t>
            </a:r>
          </a:p>
          <a:p>
            <a:pPr lvl="3">
              <a:buFont typeface="Arial" panose="020B0604020202020204" pitchFamily="34" charset="0"/>
              <a:buChar char="•"/>
            </a:pPr>
            <a:r>
              <a:rPr lang="en-US" sz="2000" b="0" i="0" dirty="0">
                <a:solidFill>
                  <a:srgbClr val="202124"/>
                </a:solidFill>
                <a:effectLst/>
                <a:latin typeface="arial" panose="020B0604020202020204" pitchFamily="34" charset="0"/>
              </a:rPr>
              <a:t>Relational Data Model.</a:t>
            </a:r>
          </a:p>
          <a:p>
            <a:pPr lvl="3">
              <a:buFont typeface="Arial" panose="020B0604020202020204" pitchFamily="34" charset="0"/>
              <a:buChar char="•"/>
            </a:pPr>
            <a:r>
              <a:rPr lang="en-US" sz="2000" b="0" i="0" dirty="0">
                <a:solidFill>
                  <a:srgbClr val="202124"/>
                </a:solidFill>
                <a:effectLst/>
                <a:latin typeface="arial" panose="020B0604020202020204" pitchFamily="34" charset="0"/>
              </a:rPr>
              <a:t>Entity-relationship (ER) Data Model. </a:t>
            </a:r>
          </a:p>
          <a:p>
            <a:pPr lvl="3">
              <a:buFont typeface="Arial" panose="020B0604020202020204" pitchFamily="34" charset="0"/>
              <a:buChar char="•"/>
            </a:pPr>
            <a:r>
              <a:rPr lang="en-US" sz="2000" b="0" i="0" dirty="0">
                <a:solidFill>
                  <a:srgbClr val="202124"/>
                </a:solidFill>
                <a:effectLst/>
                <a:latin typeface="arial" panose="020B0604020202020204" pitchFamily="34" charset="0"/>
              </a:rPr>
              <a:t>Object-oriented Data Model. </a:t>
            </a:r>
          </a:p>
          <a:p>
            <a:pPr lvl="3">
              <a:buFont typeface="Arial" panose="020B0604020202020204" pitchFamily="34" charset="0"/>
              <a:buChar char="•"/>
            </a:pPr>
            <a:r>
              <a:rPr lang="en-US" sz="2000" b="0" i="0" dirty="0">
                <a:solidFill>
                  <a:srgbClr val="202124"/>
                </a:solidFill>
                <a:effectLst/>
                <a:latin typeface="arial" panose="020B0604020202020204" pitchFamily="34" charset="0"/>
              </a:rPr>
              <a:t>Dimensional Data Model.</a:t>
            </a:r>
          </a:p>
          <a:p>
            <a:pPr lvl="1"/>
            <a:r>
              <a:rPr lang="en-GB" sz="2400" b="1" dirty="0"/>
              <a:t>designing a user interface</a:t>
            </a:r>
          </a:p>
          <a:p>
            <a:pPr lvl="1"/>
            <a:r>
              <a:rPr lang="en-GB" sz="2400" b="1" dirty="0"/>
              <a:t>ordering of the activities</a:t>
            </a:r>
            <a:r>
              <a:rPr lang="en-GB" sz="2400" dirty="0"/>
              <a:t>.</a:t>
            </a:r>
          </a:p>
        </p:txBody>
      </p:sp>
      <p:sp>
        <p:nvSpPr>
          <p:cNvPr id="7" name="Footer Placeholder 6"/>
          <p:cNvSpPr>
            <a:spLocks noGrp="1"/>
          </p:cNvSpPr>
          <p:nvPr>
            <p:ph type="ftr" sz="quarter" idx="11"/>
          </p:nvPr>
        </p:nvSpPr>
        <p:spPr/>
        <p:txBody>
          <a:bodyPr/>
          <a:lstStyle/>
          <a:p>
            <a:pPr defTabSz="457200">
              <a:defRPr/>
            </a:pPr>
            <a:r>
              <a:rPr lang="en-US">
                <a:solidFill>
                  <a:prstClr val="black">
                    <a:tint val="75000"/>
                  </a:prstClr>
                </a:solidFill>
                <a:latin typeface="Calibri"/>
              </a:rPr>
              <a:t>Chapter 2 Software Processes</a:t>
            </a:r>
          </a:p>
        </p:txBody>
      </p:sp>
      <p:sp>
        <p:nvSpPr>
          <p:cNvPr id="6" name="Slide Number Placeholder 5"/>
          <p:cNvSpPr>
            <a:spLocks noGrp="1"/>
          </p:cNvSpPr>
          <p:nvPr>
            <p:ph type="sldNum" sz="quarter" idx="12"/>
          </p:nvPr>
        </p:nvSpPr>
        <p:spPr/>
        <p:txBody>
          <a:bodyPr/>
          <a:lstStyle/>
          <a:p>
            <a:pPr defTabSz="457200">
              <a:defRPr/>
            </a:pPr>
            <a:fld id="{AFD720AD-0A16-4141-82CA-5619F80A2BC8}" type="slidenum">
              <a:rPr lang="en-US">
                <a:solidFill>
                  <a:prstClr val="black">
                    <a:tint val="75000"/>
                  </a:prstClr>
                </a:solidFill>
                <a:latin typeface="Calibri"/>
              </a:rPr>
              <a:pPr defTabSz="457200">
                <a:defRPr/>
              </a:pPr>
              <a:t>23</a:t>
            </a:fld>
            <a:endParaRPr lang="en-US">
              <a:solidFill>
                <a:prstClr val="black">
                  <a:tint val="75000"/>
                </a:prstClr>
              </a:solidFill>
              <a:latin typeface="Calibri"/>
            </a:endParaRPr>
          </a:p>
        </p:txBody>
      </p:sp>
      <p:sp>
        <p:nvSpPr>
          <p:cNvPr id="4" name="Date Placeholder 3"/>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Software process descriptions</a:t>
            </a:r>
            <a:endParaRPr lang="en-US" dirty="0"/>
          </a:p>
        </p:txBody>
      </p:sp>
      <p:sp>
        <p:nvSpPr>
          <p:cNvPr id="3" name="Content Placeholder 2"/>
          <p:cNvSpPr>
            <a:spLocks noGrp="1"/>
          </p:cNvSpPr>
          <p:nvPr>
            <p:ph idx="1"/>
          </p:nvPr>
        </p:nvSpPr>
        <p:spPr>
          <a:xfrm>
            <a:off x="506963" y="1417639"/>
            <a:ext cx="10972800" cy="4162068"/>
          </a:xfrm>
        </p:spPr>
        <p:txBody>
          <a:bodyPr/>
          <a:lstStyle/>
          <a:p>
            <a:pPr algn="just"/>
            <a:r>
              <a:rPr lang="en-GB" sz="2800" dirty="0"/>
              <a:t>Process descriptions include:</a:t>
            </a:r>
          </a:p>
          <a:p>
            <a:pPr lvl="1" algn="just"/>
            <a:r>
              <a:rPr lang="en-GB" sz="2400" b="1" dirty="0"/>
              <a:t>Products</a:t>
            </a:r>
            <a:r>
              <a:rPr lang="en-GB" sz="2400" dirty="0"/>
              <a:t>, </a:t>
            </a:r>
          </a:p>
          <a:p>
            <a:pPr lvl="2" algn="just"/>
            <a:r>
              <a:rPr lang="en-GB" sz="2200" dirty="0"/>
              <a:t>outcomes of a process activity; </a:t>
            </a:r>
          </a:p>
          <a:p>
            <a:pPr lvl="1" algn="just"/>
            <a:r>
              <a:rPr lang="en-GB" sz="2400" b="1" dirty="0"/>
              <a:t>Roles</a:t>
            </a:r>
            <a:r>
              <a:rPr lang="en-GB" sz="2400" dirty="0"/>
              <a:t>,</a:t>
            </a:r>
          </a:p>
          <a:p>
            <a:pPr lvl="2" algn="just"/>
            <a:r>
              <a:rPr lang="en-GB" sz="2200" dirty="0"/>
              <a:t>responsibilities of the people involved in the process;</a:t>
            </a:r>
          </a:p>
          <a:p>
            <a:pPr lvl="1" algn="just"/>
            <a:r>
              <a:rPr lang="en-GB" sz="2400" b="1" dirty="0"/>
              <a:t>Pre- and post-conditions</a:t>
            </a:r>
            <a:r>
              <a:rPr lang="en-GB" sz="2400" dirty="0"/>
              <a:t>, </a:t>
            </a:r>
          </a:p>
          <a:p>
            <a:pPr lvl="2" algn="just"/>
            <a:r>
              <a:rPr lang="en-GB" sz="2200" dirty="0"/>
              <a:t>which are statements that are true before and after a process activity has been enacted or a product produced.   </a:t>
            </a:r>
            <a:endParaRPr lang="en-US" sz="2200" dirty="0"/>
          </a:p>
        </p:txBody>
      </p:sp>
      <p:sp>
        <p:nvSpPr>
          <p:cNvPr id="7" name="Footer Placeholder 6"/>
          <p:cNvSpPr>
            <a:spLocks noGrp="1"/>
          </p:cNvSpPr>
          <p:nvPr>
            <p:ph type="ftr" sz="quarter" idx="11"/>
          </p:nvPr>
        </p:nvSpPr>
        <p:spPr/>
        <p:txBody>
          <a:bodyPr/>
          <a:lstStyle/>
          <a:p>
            <a:pPr defTabSz="457200">
              <a:defRPr/>
            </a:pPr>
            <a:r>
              <a:rPr lang="en-US">
                <a:solidFill>
                  <a:prstClr val="black">
                    <a:tint val="75000"/>
                  </a:prstClr>
                </a:solidFill>
                <a:latin typeface="Calibri"/>
              </a:rPr>
              <a:t>Chapter 2 Software Processes</a:t>
            </a:r>
          </a:p>
        </p:txBody>
      </p:sp>
      <p:sp>
        <p:nvSpPr>
          <p:cNvPr id="6" name="Slide Number Placeholder 5"/>
          <p:cNvSpPr>
            <a:spLocks noGrp="1"/>
          </p:cNvSpPr>
          <p:nvPr>
            <p:ph type="sldNum" sz="quarter" idx="12"/>
          </p:nvPr>
        </p:nvSpPr>
        <p:spPr/>
        <p:txBody>
          <a:bodyPr/>
          <a:lstStyle/>
          <a:p>
            <a:pPr defTabSz="457200">
              <a:defRPr/>
            </a:pPr>
            <a:fld id="{AFD720AD-0A16-4141-82CA-5619F80A2BC8}" type="slidenum">
              <a:rPr lang="en-US">
                <a:solidFill>
                  <a:prstClr val="black">
                    <a:tint val="75000"/>
                  </a:prstClr>
                </a:solidFill>
                <a:latin typeface="Calibri"/>
              </a:rPr>
              <a:pPr defTabSz="457200">
                <a:defRPr/>
              </a:pPr>
              <a:t>24</a:t>
            </a:fld>
            <a:endParaRPr lang="en-US">
              <a:solidFill>
                <a:prstClr val="black">
                  <a:tint val="75000"/>
                </a:prstClr>
              </a:solidFill>
              <a:latin typeface="Calibri"/>
            </a:endParaRPr>
          </a:p>
        </p:txBody>
      </p:sp>
      <p:sp>
        <p:nvSpPr>
          <p:cNvPr id="4" name="Date Placeholder 3"/>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extLst>
      <p:ext uri="{BB962C8B-B14F-4D97-AF65-F5344CB8AC3E}">
        <p14:creationId xmlns:p14="http://schemas.microsoft.com/office/powerpoint/2010/main" val="2620651252"/>
      </p:ext>
    </p:extLst>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Plan-driven and agile processes</a:t>
            </a:r>
          </a:p>
        </p:txBody>
      </p:sp>
      <p:sp>
        <p:nvSpPr>
          <p:cNvPr id="3" name="Content Placeholder 2"/>
          <p:cNvSpPr>
            <a:spLocks noGrp="1"/>
          </p:cNvSpPr>
          <p:nvPr>
            <p:ph idx="1"/>
          </p:nvPr>
        </p:nvSpPr>
        <p:spPr/>
        <p:txBody>
          <a:bodyPr/>
          <a:lstStyle/>
          <a:p>
            <a:r>
              <a:rPr lang="en-GB" b="1" dirty="0"/>
              <a:t>Plan-driven processes:</a:t>
            </a:r>
          </a:p>
          <a:p>
            <a:pPr lvl="1"/>
            <a:r>
              <a:rPr lang="en-GB" dirty="0"/>
              <a:t>all the process activities are planned</a:t>
            </a:r>
          </a:p>
          <a:p>
            <a:pPr lvl="1"/>
            <a:r>
              <a:rPr lang="en-GB" dirty="0"/>
              <a:t>progress is measured against this plan. </a:t>
            </a:r>
          </a:p>
          <a:p>
            <a:r>
              <a:rPr lang="en-GB" b="1" dirty="0"/>
              <a:t>In agile processes</a:t>
            </a:r>
          </a:p>
          <a:p>
            <a:pPr lvl="1"/>
            <a:r>
              <a:rPr lang="en-GB" dirty="0"/>
              <a:t> planning is incremental </a:t>
            </a:r>
          </a:p>
          <a:p>
            <a:pPr lvl="1"/>
            <a:r>
              <a:rPr lang="en-GB" dirty="0"/>
              <a:t>easier to change the process to reflect changing customer requirements. </a:t>
            </a:r>
          </a:p>
          <a:p>
            <a:pPr algn="just"/>
            <a:r>
              <a:rPr lang="en-GB" dirty="0"/>
              <a:t>In practice, </a:t>
            </a:r>
            <a:r>
              <a:rPr lang="en-GB" b="1" dirty="0"/>
              <a:t>most practical processes include elements of both plan-driven and agile approaches</a:t>
            </a:r>
            <a:r>
              <a:rPr lang="en-GB" dirty="0"/>
              <a:t>. </a:t>
            </a:r>
          </a:p>
          <a:p>
            <a:r>
              <a:rPr lang="en-GB" dirty="0"/>
              <a:t>There are </a:t>
            </a:r>
            <a:r>
              <a:rPr lang="en-GB" b="1" dirty="0"/>
              <a:t>no right or wrong software processes</a:t>
            </a:r>
            <a:r>
              <a:rPr lang="en-GB" dirty="0"/>
              <a:t>.</a:t>
            </a:r>
            <a:endParaRPr lang="en-US"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2 Software Processes</a:t>
            </a:r>
          </a:p>
        </p:txBody>
      </p:sp>
      <p:sp>
        <p:nvSpPr>
          <p:cNvPr id="4" name="Slide Number Placeholder 3"/>
          <p:cNvSpPr>
            <a:spLocks noGrp="1"/>
          </p:cNvSpPr>
          <p:nvPr>
            <p:ph type="sldNum" sz="quarter" idx="12"/>
          </p:nvPr>
        </p:nvSpPr>
        <p:spPr/>
        <p:txBody>
          <a:bodyPr/>
          <a:lstStyle/>
          <a:p>
            <a:pPr defTabSz="457200">
              <a:defRPr/>
            </a:pPr>
            <a:fld id="{AFD720AD-0A16-4141-82CA-5619F80A2BC8}" type="slidenum">
              <a:rPr lang="en-US">
                <a:solidFill>
                  <a:prstClr val="black">
                    <a:tint val="75000"/>
                  </a:prstClr>
                </a:solidFill>
                <a:latin typeface="Calibri"/>
              </a:rPr>
              <a:pPr defTabSz="457200">
                <a:defRPr/>
              </a:pPr>
              <a:t>25</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r>
              <a:rPr lang="en-GB">
                <a:solidFill>
                  <a:prstClr val="black">
                    <a:tint val="75000"/>
                  </a:prstClr>
                </a:solidFill>
                <a:latin typeface="Calibri"/>
              </a:rPr>
              <a:t>30/10/2014</a:t>
            </a:r>
            <a:endParaRPr lang="en-US">
              <a:solidFill>
                <a:prstClr val="black">
                  <a:tint val="75000"/>
                </a:prstClr>
              </a:solidFill>
              <a:latin typeface="Calibri"/>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p>
        </p:txBody>
      </p:sp>
      <p:sp>
        <p:nvSpPr>
          <p:cNvPr id="3" name="Content Placeholder 2"/>
          <p:cNvSpPr>
            <a:spLocks noGrp="1"/>
          </p:cNvSpPr>
          <p:nvPr>
            <p:ph idx="1"/>
          </p:nvPr>
        </p:nvSpPr>
        <p:spPr/>
        <p:txBody>
          <a:bodyPr/>
          <a:lstStyle/>
          <a:p>
            <a:r>
              <a:rPr lang="en-US" b="1" dirty="0"/>
              <a:t>Working Steps:</a:t>
            </a:r>
          </a:p>
          <a:p>
            <a:pPr lvl="1"/>
            <a:r>
              <a:rPr lang="en-US" dirty="0"/>
              <a:t>Collects data from a blood sugar sensor </a:t>
            </a:r>
          </a:p>
          <a:p>
            <a:pPr lvl="1"/>
            <a:r>
              <a:rPr lang="en-US" dirty="0"/>
              <a:t>calculates the amount of insulin required to be injected.</a:t>
            </a:r>
          </a:p>
          <a:p>
            <a:pPr lvl="2"/>
            <a:r>
              <a:rPr lang="en-US" dirty="0"/>
              <a:t>Calculation on the basis of rate of change of blood sugar levels.</a:t>
            </a:r>
          </a:p>
          <a:p>
            <a:pPr lvl="1"/>
            <a:r>
              <a:rPr lang="en-US" dirty="0"/>
              <a:t>Sends signals to a micro-pump to deliver the correct dose of insulin.</a:t>
            </a:r>
          </a:p>
          <a:p>
            <a:r>
              <a:rPr lang="en-US" b="1" dirty="0"/>
              <a:t>Safety-critical system </a:t>
            </a:r>
          </a:p>
          <a:p>
            <a:pPr lvl="1"/>
            <a:r>
              <a:rPr lang="en-US" u="sng" dirty="0"/>
              <a:t>as low blood sugars</a:t>
            </a:r>
          </a:p>
          <a:p>
            <a:pPr lvl="2"/>
            <a:r>
              <a:rPr lang="en-US" dirty="0"/>
              <a:t> can lead to brain malfunctioning, coma and death; </a:t>
            </a:r>
          </a:p>
          <a:p>
            <a:pPr lvl="1"/>
            <a:r>
              <a:rPr lang="en-US" u="sng" dirty="0"/>
              <a:t>high-blood sugar levels </a:t>
            </a:r>
          </a:p>
          <a:p>
            <a:pPr lvl="2"/>
            <a:r>
              <a:rPr lang="en-US" dirty="0"/>
              <a:t>have long-term consequences such as eye and kidney damage.</a:t>
            </a:r>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BCE5E994-FFAF-4265-B6F4-8388C297F7DE}" type="datetime1">
              <a:rPr lang="en-US" smtClean="0">
                <a:solidFill>
                  <a:prstClr val="black">
                    <a:tint val="75000"/>
                  </a:prstClr>
                </a:solidFill>
                <a:latin typeface="Arial" charset="0"/>
                <a:ea typeface="ＭＳ Ｐゴシック" charset="-128"/>
              </a:rPr>
              <a:t>2/2/2023</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3</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pPr eaLnBrk="1" hangingPunct="1"/>
            <a:r>
              <a:rPr lang="en-GB" dirty="0"/>
              <a:t>Insulin pump hardware architecture</a:t>
            </a:r>
            <a:endParaRPr lang="en-US" dirty="0"/>
          </a:p>
        </p:txBody>
      </p:sp>
      <p:pic>
        <p:nvPicPr>
          <p:cNvPr id="4" name="Picture 3" descr="1.4 InsulinPumpHW.eps"/>
          <p:cNvPicPr>
            <a:picLocks noChangeAspect="1"/>
          </p:cNvPicPr>
          <p:nvPr/>
        </p:nvPicPr>
        <p:blipFill>
          <a:blip r:embed="rId2"/>
          <a:stretch>
            <a:fillRect/>
          </a:stretch>
        </p:blipFill>
        <p:spPr>
          <a:xfrm>
            <a:off x="3435697" y="2068286"/>
            <a:ext cx="5345447" cy="3401648"/>
          </a:xfrm>
          <a:prstGeom prst="rect">
            <a:avLst/>
          </a:prstGeom>
        </p:spPr>
      </p:pic>
      <p:sp>
        <p:nvSpPr>
          <p:cNvPr id="3" name="Footer Placeholder 2"/>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fld id="{0AF683B6-9612-477A-91AD-DEF7AED2BE92}" type="datetime1">
              <a:rPr lang="en-US" smtClean="0">
                <a:solidFill>
                  <a:prstClr val="black">
                    <a:tint val="75000"/>
                  </a:prstClr>
                </a:solidFill>
                <a:latin typeface="Arial" charset="0"/>
                <a:ea typeface="ＭＳ Ｐゴシック" charset="-128"/>
              </a:rPr>
              <a:t>2/2/2023</a:t>
            </a:fld>
            <a:endParaRPr lang="en-US">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4</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pPr eaLnBrk="1" hangingPunct="1"/>
            <a:r>
              <a:rPr lang="en-GB" dirty="0"/>
              <a:t>Activity model of the insulin pump</a:t>
            </a:r>
            <a:endParaRPr lang="en-US" dirty="0"/>
          </a:p>
        </p:txBody>
      </p:sp>
      <p:pic>
        <p:nvPicPr>
          <p:cNvPr id="4" name="Picture 3" descr="1.5 InsulinPumpActDiag.eps"/>
          <p:cNvPicPr>
            <a:picLocks noChangeAspect="1"/>
          </p:cNvPicPr>
          <p:nvPr/>
        </p:nvPicPr>
        <p:blipFill>
          <a:blip r:embed="rId2"/>
          <a:stretch>
            <a:fillRect/>
          </a:stretch>
        </p:blipFill>
        <p:spPr>
          <a:xfrm>
            <a:off x="3046043" y="2497947"/>
            <a:ext cx="6537900" cy="2239007"/>
          </a:xfrm>
          <a:prstGeom prst="rect">
            <a:avLst/>
          </a:prstGeom>
        </p:spPr>
      </p:pic>
      <p:sp>
        <p:nvSpPr>
          <p:cNvPr id="3" name="Footer Placeholder 2"/>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7" name="Date Placeholder 6"/>
          <p:cNvSpPr>
            <a:spLocks noGrp="1"/>
          </p:cNvSpPr>
          <p:nvPr>
            <p:ph type="dt" sz="half" idx="11"/>
          </p:nvPr>
        </p:nvSpPr>
        <p:spPr/>
        <p:txBody>
          <a:bodyPr/>
          <a:lstStyle/>
          <a:p>
            <a:pPr defTabSz="457200" fontAlgn="base">
              <a:spcBef>
                <a:spcPct val="0"/>
              </a:spcBef>
              <a:spcAft>
                <a:spcPct val="0"/>
              </a:spcAft>
            </a:pPr>
            <a:fld id="{371D5BE8-294E-4A2B-95B2-080DAB15D079}" type="datetime1">
              <a:rPr lang="en-US" smtClean="0">
                <a:solidFill>
                  <a:prstClr val="black">
                    <a:tint val="75000"/>
                  </a:prstClr>
                </a:solidFill>
                <a:latin typeface="Arial" charset="0"/>
                <a:ea typeface="ＭＳ Ｐゴシック" charset="-128"/>
              </a:rPr>
              <a:t>2/2/2023</a:t>
            </a:fld>
            <a:endParaRPr lang="en-US">
              <a:solidFill>
                <a:prstClr val="black">
                  <a:tint val="75000"/>
                </a:prstClr>
              </a:solidFill>
              <a:latin typeface="Arial" charset="0"/>
              <a:ea typeface="ＭＳ Ｐゴシック" charset="-128"/>
            </a:endParaRPr>
          </a:p>
        </p:txBody>
      </p:sp>
      <p:sp>
        <p:nvSpPr>
          <p:cNvPr id="8" name="Slide Number Placeholder 7"/>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5</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Essential high-level requirements</a:t>
            </a:r>
          </a:p>
        </p:txBody>
      </p:sp>
      <p:sp>
        <p:nvSpPr>
          <p:cNvPr id="3" name="Content Placeholder 2"/>
          <p:cNvSpPr>
            <a:spLocks noGrp="1"/>
          </p:cNvSpPr>
          <p:nvPr>
            <p:ph idx="1"/>
          </p:nvPr>
        </p:nvSpPr>
        <p:spPr/>
        <p:txBody>
          <a:bodyPr/>
          <a:lstStyle/>
          <a:p>
            <a:r>
              <a:rPr lang="en-GB" b="1" dirty="0"/>
              <a:t>Availability:</a:t>
            </a:r>
          </a:p>
          <a:p>
            <a:pPr lvl="1"/>
            <a:r>
              <a:rPr lang="en-GB" dirty="0"/>
              <a:t>The system shall be available to deliver insulin when required. </a:t>
            </a:r>
          </a:p>
          <a:p>
            <a:r>
              <a:rPr lang="en-GB" b="1" dirty="0"/>
              <a:t>Reliability:</a:t>
            </a:r>
          </a:p>
          <a:p>
            <a:pPr lvl="1"/>
            <a:r>
              <a:rPr lang="en-GB" dirty="0"/>
              <a:t>The system shall perform reliably and deliver the correct amount of insulin to counteract the current level of blood sugar.</a:t>
            </a:r>
          </a:p>
          <a:p>
            <a:r>
              <a:rPr lang="en-GB" b="1" dirty="0"/>
              <a:t>Correctness:</a:t>
            </a:r>
          </a:p>
          <a:p>
            <a:pPr lvl="1"/>
            <a:r>
              <a:rPr lang="en-GB" dirty="0"/>
              <a:t>The system must therefore be designed and implemented to ensure that the system always meets these requirements.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FAE6B8FA-9E6E-4C39-822D-9DCC6D818F4D}" type="datetime1">
              <a:rPr lang="en-US" smtClean="0">
                <a:solidFill>
                  <a:prstClr val="black">
                    <a:tint val="75000"/>
                  </a:prstClr>
                </a:solidFill>
                <a:latin typeface="Arial" charset="0"/>
                <a:ea typeface="ＭＳ Ｐゴシック" charset="-128"/>
              </a:rPr>
              <a:t>2/2/2023</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6</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A patient information system for mental health care</a:t>
            </a:r>
          </a:p>
        </p:txBody>
      </p:sp>
      <p:sp>
        <p:nvSpPr>
          <p:cNvPr id="3" name="Content Placeholder 2"/>
          <p:cNvSpPr>
            <a:spLocks noGrp="1"/>
          </p:cNvSpPr>
          <p:nvPr>
            <p:ph idx="1"/>
          </p:nvPr>
        </p:nvSpPr>
        <p:spPr/>
        <p:txBody>
          <a:bodyPr/>
          <a:lstStyle/>
          <a:p>
            <a:pPr algn="just"/>
            <a:r>
              <a:rPr lang="en-GB" dirty="0"/>
              <a:t>A system that is designed for storing the mental health of patients is a medical </a:t>
            </a:r>
            <a:r>
              <a:rPr lang="en-GB" b="1" dirty="0"/>
              <a:t>information system </a:t>
            </a:r>
          </a:p>
          <a:p>
            <a:pPr lvl="1" algn="just"/>
            <a:r>
              <a:rPr lang="en-GB" dirty="0"/>
              <a:t>that maintains information about patients</a:t>
            </a:r>
          </a:p>
          <a:p>
            <a:pPr lvl="1" algn="just"/>
            <a:r>
              <a:rPr lang="en-GB" dirty="0"/>
              <a:t>and the treatments that they have received.</a:t>
            </a:r>
          </a:p>
          <a:p>
            <a:pPr algn="just"/>
            <a:r>
              <a:rPr lang="en-GB" b="1" dirty="0"/>
              <a:t>Reason for development:</a:t>
            </a:r>
          </a:p>
          <a:p>
            <a:pPr lvl="1" algn="just"/>
            <a:r>
              <a:rPr lang="en-GB" dirty="0"/>
              <a:t>Most </a:t>
            </a:r>
            <a:r>
              <a:rPr lang="en-GB" u="sng" dirty="0"/>
              <a:t>mental health patients need to attend specialist clinics </a:t>
            </a:r>
            <a:r>
              <a:rPr lang="en-GB" dirty="0"/>
              <a:t>regularly where they can meet a doctor who has detailed knowledge of their problems. </a:t>
            </a:r>
          </a:p>
          <a:p>
            <a:pPr lvl="1" algn="just"/>
            <a:r>
              <a:rPr lang="en-GB" b="1" dirty="0" err="1"/>
              <a:t>Mentcare</a:t>
            </a:r>
            <a:r>
              <a:rPr lang="en-GB" dirty="0"/>
              <a:t> is an information system that is </a:t>
            </a:r>
            <a:r>
              <a:rPr lang="en-GB" b="1" dirty="0"/>
              <a:t>intended for use in clinics</a:t>
            </a:r>
            <a:r>
              <a:rPr lang="en-GB" dirty="0"/>
              <a:t>.</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ED6B3117-05C0-4F5D-972A-03F2F4B68C1B}" type="datetime1">
              <a:rPr lang="en-US" smtClean="0">
                <a:solidFill>
                  <a:prstClr val="black">
                    <a:tint val="75000"/>
                  </a:prstClr>
                </a:solidFill>
                <a:latin typeface="Arial" charset="0"/>
                <a:ea typeface="ＭＳ Ｐゴシック" charset="-128"/>
              </a:rPr>
              <a:t>2/2/2023</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7</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a:t>
            </a:r>
          </a:p>
        </p:txBody>
      </p:sp>
      <p:sp>
        <p:nvSpPr>
          <p:cNvPr id="3" name="Content Placeholder 2"/>
          <p:cNvSpPr>
            <a:spLocks noGrp="1"/>
          </p:cNvSpPr>
          <p:nvPr>
            <p:ph idx="1"/>
          </p:nvPr>
        </p:nvSpPr>
        <p:spPr/>
        <p:txBody>
          <a:bodyPr/>
          <a:lstStyle/>
          <a:p>
            <a:pPr algn="just"/>
            <a:r>
              <a:rPr lang="en-GB" b="1" dirty="0"/>
              <a:t>KEY components:</a:t>
            </a:r>
          </a:p>
          <a:p>
            <a:pPr lvl="1" algn="just"/>
            <a:r>
              <a:rPr lang="en-GB" b="1" dirty="0"/>
              <a:t>A centralized database </a:t>
            </a:r>
            <a:r>
              <a:rPr lang="en-GB" dirty="0"/>
              <a:t>of patient information but has also been designed to run on a PC. </a:t>
            </a:r>
          </a:p>
          <a:p>
            <a:pPr lvl="1" algn="just"/>
            <a:r>
              <a:rPr lang="en-GB" dirty="0"/>
              <a:t>The patient information in the database can be downloaded so that it can be accessed offline. </a:t>
            </a:r>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8F87421E-DB23-42D1-89D6-F7E1E0F9CC1C}" type="datetime1">
              <a:rPr lang="en-US" smtClean="0">
                <a:solidFill>
                  <a:prstClr val="black">
                    <a:tint val="75000"/>
                  </a:prstClr>
                </a:solidFill>
                <a:latin typeface="Arial" charset="0"/>
                <a:ea typeface="ＭＳ Ｐゴシック" charset="-128"/>
              </a:rPr>
              <a:t>2/2/2023</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8</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Mentcare goals</a:t>
            </a:r>
          </a:p>
        </p:txBody>
      </p:sp>
      <p:sp>
        <p:nvSpPr>
          <p:cNvPr id="3" name="Content Placeholder 2"/>
          <p:cNvSpPr>
            <a:spLocks noGrp="1"/>
          </p:cNvSpPr>
          <p:nvPr>
            <p:ph idx="1"/>
          </p:nvPr>
        </p:nvSpPr>
        <p:spPr/>
        <p:txBody>
          <a:bodyPr/>
          <a:lstStyle/>
          <a:p>
            <a:endParaRPr lang="en-GB" dirty="0"/>
          </a:p>
          <a:p>
            <a:r>
              <a:rPr lang="en-GB" dirty="0"/>
              <a:t>allows health service managers to assess performance against local and government targets.</a:t>
            </a:r>
          </a:p>
          <a:p>
            <a:r>
              <a:rPr lang="en-GB" dirty="0"/>
              <a:t>provide timely information to medical staff for ease in treating of patients.</a:t>
            </a:r>
          </a:p>
          <a:p>
            <a:endParaRPr lang="en-US" dirty="0"/>
          </a:p>
        </p:txBody>
      </p:sp>
      <p:sp>
        <p:nvSpPr>
          <p:cNvPr id="7" name="Footer Placeholder 6"/>
          <p:cNvSpPr>
            <a:spLocks noGrp="1"/>
          </p:cNvSpPr>
          <p:nvPr>
            <p:ph type="ftr" sz="quarter" idx="10"/>
          </p:nvPr>
        </p:nvSpPr>
        <p:spPr/>
        <p:txBody>
          <a:bodyPr/>
          <a:lstStyle/>
          <a:p>
            <a:pPr defTabSz="457200" fontAlgn="base">
              <a:spcBef>
                <a:spcPct val="0"/>
              </a:spcBef>
              <a:spcAft>
                <a:spcPct val="0"/>
              </a:spcAft>
            </a:pPr>
            <a:r>
              <a:rPr lang="en-US">
                <a:solidFill>
                  <a:prstClr val="black">
                    <a:tint val="75000"/>
                  </a:prstClr>
                </a:solidFill>
                <a:latin typeface="Arial" charset="0"/>
                <a:ea typeface="ＭＳ Ｐゴシック" charset="-128"/>
              </a:rPr>
              <a:t>Chapter 1 Introduction</a:t>
            </a:r>
            <a:endParaRPr lang="en-US" dirty="0">
              <a:solidFill>
                <a:prstClr val="black">
                  <a:tint val="75000"/>
                </a:prstClr>
              </a:solidFill>
              <a:latin typeface="Arial" charset="0"/>
              <a:ea typeface="ＭＳ Ｐゴシック" charset="-128"/>
            </a:endParaRPr>
          </a:p>
        </p:txBody>
      </p:sp>
      <p:sp>
        <p:nvSpPr>
          <p:cNvPr id="8" name="Date Placeholder 7"/>
          <p:cNvSpPr>
            <a:spLocks noGrp="1"/>
          </p:cNvSpPr>
          <p:nvPr>
            <p:ph type="dt" sz="half" idx="11"/>
          </p:nvPr>
        </p:nvSpPr>
        <p:spPr/>
        <p:txBody>
          <a:bodyPr/>
          <a:lstStyle/>
          <a:p>
            <a:pPr defTabSz="457200" fontAlgn="base">
              <a:spcBef>
                <a:spcPct val="0"/>
              </a:spcBef>
              <a:spcAft>
                <a:spcPct val="0"/>
              </a:spcAft>
            </a:pPr>
            <a:fld id="{F0BEF723-E70E-4541-82E3-D794BF2B3731}" type="datetime1">
              <a:rPr lang="en-US" smtClean="0">
                <a:solidFill>
                  <a:prstClr val="black">
                    <a:tint val="75000"/>
                  </a:prstClr>
                </a:solidFill>
                <a:latin typeface="Arial" charset="0"/>
                <a:ea typeface="ＭＳ Ｐゴシック" charset="-128"/>
              </a:rPr>
              <a:t>2/2/2023</a:t>
            </a:fld>
            <a:endParaRPr lang="en-US">
              <a:solidFill>
                <a:prstClr val="black">
                  <a:tint val="75000"/>
                </a:prstClr>
              </a:solidFill>
              <a:latin typeface="Arial" charset="0"/>
              <a:ea typeface="ＭＳ Ｐゴシック" charset="-128"/>
            </a:endParaRPr>
          </a:p>
        </p:txBody>
      </p:sp>
      <p:sp>
        <p:nvSpPr>
          <p:cNvPr id="9" name="Slide Number Placeholder 8"/>
          <p:cNvSpPr>
            <a:spLocks noGrp="1"/>
          </p:cNvSpPr>
          <p:nvPr>
            <p:ph type="sldNum" sz="quarter" idx="12"/>
          </p:nvPr>
        </p:nvSpPr>
        <p:spPr/>
        <p:txBody>
          <a:bodyPr/>
          <a:lstStyle/>
          <a:p>
            <a:pPr defTabSz="457200" fontAlgn="base">
              <a:spcBef>
                <a:spcPct val="0"/>
              </a:spcBef>
              <a:spcAft>
                <a:spcPct val="0"/>
              </a:spcAft>
            </a:pPr>
            <a:fld id="{1D5CD492-2BC6-F348-9965-EC1D86DF57A8}" type="slidenum">
              <a:rPr lang="en-US">
                <a:solidFill>
                  <a:prstClr val="black">
                    <a:tint val="75000"/>
                  </a:prstClr>
                </a:solidFill>
                <a:latin typeface="Arial" charset="0"/>
                <a:ea typeface="ＭＳ Ｐゴシック" charset="-128"/>
              </a:rPr>
              <a:pPr defTabSz="457200" fontAlgn="base">
                <a:spcBef>
                  <a:spcPct val="0"/>
                </a:spcBef>
                <a:spcAft>
                  <a:spcPct val="0"/>
                </a:spcAft>
              </a:pPr>
              <a:t>9</a:t>
            </a:fld>
            <a:endParaRPr lang="en-US">
              <a:solidFill>
                <a:prstClr val="black">
                  <a:tint val="75000"/>
                </a:prstClr>
              </a:solidFill>
              <a:latin typeface="Arial" charset="0"/>
              <a:ea typeface="ＭＳ Ｐゴシック" charset="-128"/>
            </a:endParaRPr>
          </a:p>
        </p:txBody>
      </p:sp>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TotalTime>
  <Words>1507</Words>
  <Application>Microsoft Office PowerPoint</Application>
  <PresentationFormat>Widescreen</PresentationFormat>
  <Paragraphs>208</Paragraphs>
  <Slides>25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Arial</vt:lpstr>
      <vt:lpstr>Calibri</vt:lpstr>
      <vt:lpstr>Wingdings</vt:lpstr>
      <vt:lpstr>SE10 slides</vt:lpstr>
      <vt:lpstr>Case studies</vt:lpstr>
      <vt:lpstr>Case studies</vt:lpstr>
      <vt:lpstr>Insulin pump control system</vt:lpstr>
      <vt:lpstr>Insulin pump hardware architecture</vt:lpstr>
      <vt:lpstr>Activity model of the insulin pump</vt:lpstr>
      <vt:lpstr>Essential high-level requirements</vt:lpstr>
      <vt:lpstr>Mentcare: A patient information system for mental health care</vt:lpstr>
      <vt:lpstr>Mentcare</vt:lpstr>
      <vt:lpstr>Mentcare goals</vt:lpstr>
      <vt:lpstr>The organization of the Mentcare system</vt:lpstr>
      <vt:lpstr>Key features of the Mentcare system</vt:lpstr>
      <vt:lpstr>Mentcare system concerns</vt:lpstr>
      <vt:lpstr>Wilderness weather station</vt:lpstr>
      <vt:lpstr>The weather station’s environment </vt:lpstr>
      <vt:lpstr>Weather information system</vt:lpstr>
      <vt:lpstr>Additional software functionality</vt:lpstr>
      <vt:lpstr>iLearn: A digital learning environment</vt:lpstr>
      <vt:lpstr>Service-oriented systems</vt:lpstr>
      <vt:lpstr>iLearn services</vt:lpstr>
      <vt:lpstr>iLearn architecture</vt:lpstr>
      <vt:lpstr>Chapter 2 – Software Processes</vt:lpstr>
      <vt:lpstr>The software process</vt:lpstr>
      <vt:lpstr>Software process descriptions</vt:lpstr>
      <vt:lpstr>Software process descriptions</vt:lpstr>
      <vt:lpstr>Plan-driven and agile processes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continued..</dc:title>
  <dc:creator>Hajra  Ahmed</dc:creator>
  <cp:lastModifiedBy>Hajra  Ahmed</cp:lastModifiedBy>
  <cp:revision>8</cp:revision>
  <dcterms:created xsi:type="dcterms:W3CDTF">2022-02-03T15:04:40Z</dcterms:created>
  <dcterms:modified xsi:type="dcterms:W3CDTF">2023-02-03T02:29:19Z</dcterms:modified>
</cp:coreProperties>
</file>