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9" r:id="rId2"/>
    <p:sldId id="342" r:id="rId3"/>
    <p:sldId id="305" r:id="rId4"/>
    <p:sldId id="263" r:id="rId5"/>
    <p:sldId id="306" r:id="rId6"/>
    <p:sldId id="307" r:id="rId7"/>
    <p:sldId id="283" r:id="rId8"/>
    <p:sldId id="295" r:id="rId9"/>
    <p:sldId id="343" r:id="rId10"/>
    <p:sldId id="318" r:id="rId11"/>
    <p:sldId id="287" r:id="rId12"/>
    <p:sldId id="309" r:id="rId13"/>
    <p:sldId id="331" r:id="rId14"/>
    <p:sldId id="332" r:id="rId15"/>
    <p:sldId id="313" r:id="rId16"/>
    <p:sldId id="293" r:id="rId17"/>
    <p:sldId id="294" r:id="rId18"/>
    <p:sldId id="310" r:id="rId19"/>
    <p:sldId id="311" r:id="rId20"/>
    <p:sldId id="314" r:id="rId21"/>
    <p:sldId id="321" r:id="rId22"/>
    <p:sldId id="288" r:id="rId23"/>
    <p:sldId id="312" r:id="rId24"/>
    <p:sldId id="325" r:id="rId25"/>
    <p:sldId id="333" r:id="rId26"/>
    <p:sldId id="326" r:id="rId27"/>
    <p:sldId id="334" r:id="rId28"/>
    <p:sldId id="327" r:id="rId29"/>
    <p:sldId id="315" r:id="rId30"/>
    <p:sldId id="328" r:id="rId31"/>
    <p:sldId id="329" r:id="rId32"/>
    <p:sldId id="337" r:id="rId33"/>
    <p:sldId id="289" r:id="rId34"/>
    <p:sldId id="292" r:id="rId35"/>
    <p:sldId id="316" r:id="rId36"/>
    <p:sldId id="291" r:id="rId37"/>
    <p:sldId id="338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42687-EB0C-430D-9BA0-D011D16A7A52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7C41-98E7-4992-A034-BDEF61CED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7F2F-6189-4299-8E16-AC7B6DB216DC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01525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B2EB6-6691-4D8B-BB8B-FE01D55428D0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8649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78416-F859-4D91-B991-A9D3F35D7BC5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03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0B6E2-4B2D-4A05-BEC0-5B07CB1AAD1F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221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C8ACB-E2BF-4F70-A5BF-97B52D5F639B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6681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8F002-7966-4CDD-861B-D788D1F638E6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46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6336E-1AAD-43C1-AD16-7A23CBF2ED1B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821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43BA3-2927-4510-8A7E-E017B4CE8542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971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27C8E-B20F-4C0B-8966-F7130745CA7D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97113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BB3F5-3580-4B30-9864-B099A11ECDE5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79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AF780-EC6C-4555-A941-384DE60852CF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899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91FB930-C337-4ABD-9A55-5D2CE2CFD13F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 (XP’s innovation)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C89CE0-C996-47EB-B591-C67E1CDCE2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C38301-0A5B-43FA-8C13-C696206CDB5B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4559872" y="2574284"/>
            <a:ext cx="325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B06E34-F139-4092-8038-AE1ABE495227}"/>
              </a:ext>
            </a:extLst>
          </p:cNvPr>
          <p:cNvGrpSpPr/>
          <p:nvPr/>
        </p:nvGrpSpPr>
        <p:grpSpPr>
          <a:xfrm>
            <a:off x="2972610" y="2341371"/>
            <a:ext cx="5851327" cy="940832"/>
            <a:chOff x="1397478" y="1630572"/>
            <a:chExt cx="5851327" cy="9408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BDC272-2361-47F1-9FFA-5B17CB4CF950}"/>
                </a:ext>
              </a:extLst>
            </p:cNvPr>
            <p:cNvSpPr/>
            <p:nvPr/>
          </p:nvSpPr>
          <p:spPr>
            <a:xfrm>
              <a:off x="1397478" y="1630572"/>
              <a:ext cx="1587262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Specifications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DAE483-6445-4DC1-B9AA-3F472C1FE9AE}"/>
                </a:ext>
              </a:extLst>
            </p:cNvPr>
            <p:cNvSpPr/>
            <p:nvPr/>
          </p:nvSpPr>
          <p:spPr>
            <a:xfrm>
              <a:off x="3310185" y="1630572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Implementation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A0D01-59B2-4317-A9E7-71C3DF6AA6E5}"/>
                </a:ext>
              </a:extLst>
            </p:cNvPr>
            <p:cNvSpPr/>
            <p:nvPr/>
          </p:nvSpPr>
          <p:spPr>
            <a:xfrm>
              <a:off x="5460779" y="1630572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Testing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4D23F7E-1665-4D09-B821-46BC69DAA805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>
              <a:off x="5279495" y="1021101"/>
              <a:ext cx="12700" cy="215059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92B1C-57F1-4AF7-85FF-EF262D903AAA}"/>
                </a:ext>
              </a:extLst>
            </p:cNvPr>
            <p:cNvSpPr txBox="1"/>
            <p:nvPr/>
          </p:nvSpPr>
          <p:spPr>
            <a:xfrm>
              <a:off x="4675776" y="2294405"/>
              <a:ext cx="1570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Any issue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73C919-868E-432A-B608-4D20ABD7118D}"/>
                </a:ext>
              </a:extLst>
            </p:cNvPr>
            <p:cNvCxnSpPr/>
            <p:nvPr/>
          </p:nvCxnSpPr>
          <p:spPr>
            <a:xfrm>
              <a:off x="5123122" y="1860789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F0E40E-6DFF-4BAC-A495-9C5B3EFFD7F9}"/>
              </a:ext>
            </a:extLst>
          </p:cNvPr>
          <p:cNvGrpSpPr/>
          <p:nvPr/>
        </p:nvGrpSpPr>
        <p:grpSpPr>
          <a:xfrm>
            <a:off x="2671202" y="4208563"/>
            <a:ext cx="7952002" cy="1008113"/>
            <a:chOff x="527764" y="3721035"/>
            <a:chExt cx="7952002" cy="100811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072070-A438-448D-AC40-98BA90E9A485}"/>
                </a:ext>
              </a:extLst>
            </p:cNvPr>
            <p:cNvSpPr/>
            <p:nvPr/>
          </p:nvSpPr>
          <p:spPr>
            <a:xfrm>
              <a:off x="4429261" y="3722560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Implementation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6ED42C-ACCA-45CA-8738-9A6DE4F302C1}"/>
                </a:ext>
              </a:extLst>
            </p:cNvPr>
            <p:cNvSpPr/>
            <p:nvPr/>
          </p:nvSpPr>
          <p:spPr>
            <a:xfrm>
              <a:off x="2315790" y="3721035"/>
              <a:ext cx="1788026" cy="4658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Test cases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402D08-D5E2-401F-B769-5D2E1259EE1F}"/>
                </a:ext>
              </a:extLst>
            </p:cNvPr>
            <p:cNvSpPr txBox="1"/>
            <p:nvPr/>
          </p:nvSpPr>
          <p:spPr>
            <a:xfrm>
              <a:off x="4881230" y="4467538"/>
              <a:ext cx="3598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Any issue encountered during implementation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E5848D9-D676-4BFF-BC76-CB21F6C08D4D}"/>
                </a:ext>
              </a:extLst>
            </p:cNvPr>
            <p:cNvCxnSpPr/>
            <p:nvPr/>
          </p:nvCxnSpPr>
          <p:spPr>
            <a:xfrm>
              <a:off x="1990345" y="3953948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4B8E0AB-88CC-4440-977B-53BD047362A9}"/>
                </a:ext>
              </a:extLst>
            </p:cNvPr>
            <p:cNvCxnSpPr/>
            <p:nvPr/>
          </p:nvCxnSpPr>
          <p:spPr>
            <a:xfrm>
              <a:off x="4103816" y="3952423"/>
              <a:ext cx="325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BE1C262-4E67-4236-8E90-66ABF5FF97DC}"/>
                </a:ext>
              </a:extLst>
            </p:cNvPr>
            <p:cNvCxnSpPr>
              <a:cxnSpLocks/>
              <a:stCxn id="20" idx="2"/>
              <a:endCxn id="20" idx="0"/>
            </p:cNvCxnSpPr>
            <p:nvPr/>
          </p:nvCxnSpPr>
          <p:spPr>
            <a:xfrm rot="5400000" flipH="1">
              <a:off x="5090361" y="3955473"/>
              <a:ext cx="465826" cy="12700"/>
            </a:xfrm>
            <a:prstGeom prst="curvedConnector5">
              <a:avLst>
                <a:gd name="adj1" fmla="val -49074"/>
                <a:gd name="adj2" fmla="val -9975622"/>
                <a:gd name="adj3" fmla="val 1490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C7AD00-9E1B-4A39-B4A4-2C7BC9B6BFF6}"/>
                </a:ext>
              </a:extLst>
            </p:cNvPr>
            <p:cNvSpPr txBox="1"/>
            <p:nvPr/>
          </p:nvSpPr>
          <p:spPr>
            <a:xfrm>
              <a:off x="527764" y="3813923"/>
              <a:ext cx="1587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Client requirements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A76FA06-25D2-4DCD-92BB-E31EE0F8F046}"/>
              </a:ext>
            </a:extLst>
          </p:cNvPr>
          <p:cNvSpPr txBox="1"/>
          <p:nvPr/>
        </p:nvSpPr>
        <p:spPr>
          <a:xfrm>
            <a:off x="1972242" y="1661475"/>
            <a:ext cx="296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Plan driven approach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91BE73-F53C-4DA4-AFEA-EB6AB4B963DE}"/>
              </a:ext>
            </a:extLst>
          </p:cNvPr>
          <p:cNvSpPr txBox="1"/>
          <p:nvPr/>
        </p:nvSpPr>
        <p:spPr>
          <a:xfrm>
            <a:off x="2048150" y="3388641"/>
            <a:ext cx="436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XP’s approach (test first development)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923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Agile project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57B7A-73B7-4125-B094-4C34F8329BBC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6760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Software </a:t>
            </a:r>
            <a:r>
              <a:rPr lang="en-GB" b="1" dirty="0"/>
              <a:t>project managers focus </a:t>
            </a:r>
            <a:r>
              <a:rPr lang="en-GB" dirty="0"/>
              <a:t>on:</a:t>
            </a:r>
          </a:p>
          <a:p>
            <a:pPr lvl="1"/>
            <a:r>
              <a:rPr lang="en-GB" b="1" dirty="0"/>
              <a:t>In-time</a:t>
            </a:r>
            <a:r>
              <a:rPr lang="en-GB" dirty="0"/>
              <a:t> software delivery</a:t>
            </a:r>
          </a:p>
          <a:p>
            <a:pPr lvl="1"/>
            <a:r>
              <a:rPr lang="en-GB" dirty="0"/>
              <a:t>and </a:t>
            </a:r>
            <a:r>
              <a:rPr lang="en-GB" b="1" dirty="0"/>
              <a:t>within</a:t>
            </a:r>
            <a:r>
              <a:rPr lang="en-GB" dirty="0"/>
              <a:t> the </a:t>
            </a:r>
            <a:r>
              <a:rPr lang="en-GB" b="1" dirty="0"/>
              <a:t>planned budget</a:t>
            </a:r>
            <a:r>
              <a:rPr lang="en-GB" dirty="0"/>
              <a:t>. </a:t>
            </a:r>
          </a:p>
          <a:p>
            <a:endParaRPr lang="en-GB" dirty="0"/>
          </a:p>
          <a:p>
            <a:pPr algn="just"/>
            <a:r>
              <a:rPr lang="en-GB" b="1" dirty="0"/>
              <a:t>Agile project management </a:t>
            </a:r>
            <a:r>
              <a:rPr lang="en-GB" dirty="0"/>
              <a:t>used an approach which is </a:t>
            </a:r>
            <a:r>
              <a:rPr lang="en-GB" b="1" dirty="0"/>
              <a:t>adapted to incremental development </a:t>
            </a:r>
            <a:r>
              <a:rPr lang="en-GB" dirty="0"/>
              <a:t>and the practices used in </a:t>
            </a:r>
            <a:r>
              <a:rPr lang="en-GB" b="1" dirty="0"/>
              <a:t>agile methods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E3E960-AA8D-4EFC-A907-0838F0722F41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0"/>
          </a:xfrm>
        </p:spPr>
        <p:txBody>
          <a:bodyPr/>
          <a:lstStyle/>
          <a:p>
            <a:pPr algn="just"/>
            <a:r>
              <a:rPr lang="en-GB" dirty="0"/>
              <a:t>Scrum is an agile method that provides a project management framework</a:t>
            </a:r>
          </a:p>
          <a:p>
            <a:pPr algn="just"/>
            <a:r>
              <a:rPr lang="en-GB" dirty="0"/>
              <a:t>There are three phases in Scrum. </a:t>
            </a:r>
          </a:p>
          <a:p>
            <a:pPr lvl="1" algn="just"/>
            <a:r>
              <a:rPr lang="en-GB" b="1" dirty="0"/>
              <a:t>The initial phase </a:t>
            </a:r>
            <a:r>
              <a:rPr lang="en-GB" dirty="0"/>
              <a:t>is an outline planning phase where you establish the </a:t>
            </a:r>
            <a:r>
              <a:rPr lang="en-GB" b="1" dirty="0"/>
              <a:t>general objectives for the project</a:t>
            </a:r>
            <a:r>
              <a:rPr lang="en-GB" dirty="0"/>
              <a:t> and </a:t>
            </a:r>
            <a:r>
              <a:rPr lang="en-GB" b="1" dirty="0"/>
              <a:t>design the software architecture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This is followed by a </a:t>
            </a:r>
            <a:r>
              <a:rPr lang="en-GB" b="1" dirty="0"/>
              <a:t>series of sprint cycles,</a:t>
            </a:r>
            <a:r>
              <a:rPr lang="en-GB" dirty="0"/>
              <a:t> where each cycle develops an increment of the system. </a:t>
            </a:r>
          </a:p>
          <a:p>
            <a:pPr lvl="1" algn="just"/>
            <a:r>
              <a:rPr lang="en-GB" dirty="0"/>
              <a:t>The </a:t>
            </a:r>
            <a:r>
              <a:rPr lang="en-GB" b="1" dirty="0"/>
              <a:t>project closure phase wraps up the project</a:t>
            </a:r>
            <a:r>
              <a:rPr lang="en-GB" dirty="0"/>
              <a:t>, completes required documentation such as system help frames and user manuals and assesses the lessons learned from the project.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A70A86-65BA-4E3F-AE75-CC14976CCCF6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terminology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05276"/>
              </p:ext>
            </p:extLst>
          </p:nvPr>
        </p:nvGraphicFramePr>
        <p:xfrm>
          <a:off x="623651" y="1562452"/>
          <a:ext cx="10958749" cy="443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278">
                <a:tc>
                  <a:txBody>
                    <a:bodyPr/>
                    <a:lstStyle/>
                    <a:p>
                      <a:r>
                        <a:rPr lang="en-US" dirty="0"/>
                        <a:t>Scrum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12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Development team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self-organizing group of software developers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no more than 7 people. 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responsible for developing the software and essential project documents.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85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Sprint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development iteration. 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usually 2-4 weeks long.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4362554"/>
                  </a:ext>
                </a:extLst>
              </a:tr>
              <a:tr h="794570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Potentially shippable product increment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The software increment that is delivered from a sprint.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potentially shippable’ means it is in a finished state and no testing or any other work left to add it into the final product.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086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Product backlog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To-do list for Scrum Team.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It might be user stories or descriptions of supplementary tasks that are needed, such as architecture definition or user documentation.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9098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  <a:tab pos="1170305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Product owner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Identify requirements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prioritize these for development 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continuously review the product backlog to ensure that the project continues to meet critical business needs. He/she could be a customer/product manager/a stakeholder representative.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EB6AE3-B798-4C53-BAC6-438074494C64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548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terminology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33966"/>
              </p:ext>
            </p:extLst>
          </p:nvPr>
        </p:nvGraphicFramePr>
        <p:xfrm>
          <a:off x="609600" y="1778000"/>
          <a:ext cx="10972800" cy="356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03">
                <a:tc>
                  <a:txBody>
                    <a:bodyPr/>
                    <a:lstStyle/>
                    <a:p>
                      <a:r>
                        <a:rPr lang="en-US" dirty="0"/>
                        <a:t>Scrum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906">
                <a:tc>
                  <a:txBody>
                    <a:bodyPr/>
                    <a:lstStyle/>
                    <a:p>
                      <a:pPr indent="347345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="1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 daily meeting of the Scrum team </a:t>
                      </a: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that reviews progress and prioritizes work to be done that day. Ideally, this should be a short face-to-face meeting that includes the whole team.</a:t>
                      </a:r>
                    </a:p>
                    <a:p>
                      <a:pPr indent="0" algn="l">
                        <a:spcAft>
                          <a:spcPts val="60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829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Scrum Master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Take follow up of work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Guides team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Deals with the organization and report team work.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Similar to project manager.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858">
                <a:tc>
                  <a:txBody>
                    <a:bodyPr/>
                    <a:lstStyle/>
                    <a:p>
                      <a:pPr indent="347345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Velocity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An estimate of </a:t>
                      </a:r>
                      <a:r>
                        <a:rPr lang="en-GB" sz="1400" b="1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how much product backlog effort that a team can cover in a single sprint.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4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Understanding a team’s velocity helps them estimate what can be covered in a sprint and provides a basis for performance improvement.</a:t>
                      </a:r>
                    </a:p>
                    <a:p>
                      <a:pPr indent="0"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endParaRPr lang="en-GB" sz="1400" baseline="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CF3CF7-2A5A-4D80-B631-71072FFB2F57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126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sprint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 descr="3.9 Scrum sprint cycl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35200"/>
            <a:ext cx="8159750" cy="3263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276F7-B428-4CFD-BB6E-4A7ED9D47E1D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7403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sprint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Sprints</a:t>
            </a:r>
            <a:r>
              <a:rPr lang="en-GB" dirty="0"/>
              <a:t> are </a:t>
            </a:r>
            <a:r>
              <a:rPr lang="en-GB" b="1" dirty="0"/>
              <a:t>fixed length</a:t>
            </a:r>
            <a:r>
              <a:rPr lang="en-GB" dirty="0"/>
              <a:t>, normally </a:t>
            </a:r>
            <a:r>
              <a:rPr lang="en-GB" b="1" dirty="0"/>
              <a:t>2–4 weeks</a:t>
            </a:r>
            <a:r>
              <a:rPr lang="en-GB" dirty="0"/>
              <a:t>.  </a:t>
            </a:r>
          </a:p>
          <a:p>
            <a:pPr algn="just"/>
            <a:r>
              <a:rPr lang="en-GB" dirty="0"/>
              <a:t>The starting point for planning is the product backlog, which is the list of work to be done on the project.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selection phase </a:t>
            </a:r>
            <a:r>
              <a:rPr lang="en-GB" dirty="0"/>
              <a:t>involves whole project team to select the features and functionality from the product backlog to be developed during the sprint.</a:t>
            </a:r>
          </a:p>
          <a:p>
            <a:pPr marL="0" indent="0" algn="just">
              <a:buNone/>
            </a:pP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5ED7D9-864B-49BB-9242-D8470F48DC20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Sprint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Once these are agreed, the team organize themselves to develop the software. </a:t>
            </a:r>
          </a:p>
          <a:p>
            <a:pPr algn="just"/>
            <a:r>
              <a:rPr lang="en-GB" dirty="0"/>
              <a:t>During this stage, the </a:t>
            </a:r>
            <a:r>
              <a:rPr lang="en-GB" b="1" dirty="0"/>
              <a:t>team is isolated from the customer</a:t>
            </a:r>
            <a:r>
              <a:rPr lang="en-GB" dirty="0"/>
              <a:t> and the organization, with all communications channelled through the so-called ‘Scrum master’. </a:t>
            </a:r>
          </a:p>
          <a:p>
            <a:pPr algn="just"/>
            <a:r>
              <a:rPr lang="en-GB" dirty="0"/>
              <a:t>The role of the </a:t>
            </a:r>
            <a:r>
              <a:rPr lang="en-GB" b="1" dirty="0"/>
              <a:t>Scrum master is to protect the development team from external distractions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 At the </a:t>
            </a:r>
            <a:r>
              <a:rPr lang="en-GB" b="1" dirty="0"/>
              <a:t>end of the sprint</a:t>
            </a:r>
            <a:r>
              <a:rPr lang="en-GB" dirty="0"/>
              <a:t>, the </a:t>
            </a:r>
            <a:r>
              <a:rPr lang="en-GB" b="1" dirty="0"/>
              <a:t>work done is reviewed </a:t>
            </a:r>
            <a:r>
              <a:rPr lang="en-GB" dirty="0"/>
              <a:t>and </a:t>
            </a:r>
            <a:r>
              <a:rPr lang="en-GB" b="1" dirty="0"/>
              <a:t>presented to stakeholders</a:t>
            </a:r>
            <a:r>
              <a:rPr lang="en-GB" dirty="0"/>
              <a:t>. The next sprint cycle then begins.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37B85-56FF-467C-BF43-A62DFACE6174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in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‘Scrum master’:</a:t>
            </a:r>
          </a:p>
          <a:p>
            <a:pPr lvl="1" algn="just"/>
            <a:r>
              <a:rPr lang="en-GB" dirty="0"/>
              <a:t>arranges daily meetings, </a:t>
            </a:r>
          </a:p>
          <a:p>
            <a:pPr lvl="1" algn="just"/>
            <a:r>
              <a:rPr lang="en-GB" dirty="0"/>
              <a:t>tracks the backlog of work to be done,</a:t>
            </a:r>
          </a:p>
          <a:p>
            <a:pPr lvl="1" algn="just"/>
            <a:r>
              <a:rPr lang="en-GB" dirty="0"/>
              <a:t>records decisions, </a:t>
            </a:r>
          </a:p>
          <a:p>
            <a:pPr lvl="1" algn="just"/>
            <a:r>
              <a:rPr lang="en-GB" dirty="0"/>
              <a:t>measures progress against the backlog</a:t>
            </a:r>
          </a:p>
          <a:p>
            <a:pPr lvl="1" algn="just"/>
            <a:r>
              <a:rPr lang="en-GB" dirty="0"/>
              <a:t>Communicates with customers and management outside of the team.</a:t>
            </a:r>
          </a:p>
          <a:p>
            <a:pPr algn="just"/>
            <a:r>
              <a:rPr lang="en-GB" dirty="0"/>
              <a:t>The team:</a:t>
            </a:r>
          </a:p>
          <a:p>
            <a:pPr lvl="1" algn="just"/>
            <a:r>
              <a:rPr lang="en-GB" dirty="0"/>
              <a:t>attends short daily meetings (Scrums)</a:t>
            </a:r>
          </a:p>
          <a:p>
            <a:pPr lvl="1" algn="just"/>
            <a:r>
              <a:rPr lang="en-GB" dirty="0"/>
              <a:t>all team members share their progress, problems that have arisen and what is planned for the following day. </a:t>
            </a:r>
          </a:p>
          <a:p>
            <a:pPr lvl="2" algn="just"/>
            <a:r>
              <a:rPr lang="en-GB" dirty="0"/>
              <a:t>This means that everyone on the team knows what is going on and, if problems arise, can re-plan short-term work to cope with them.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FA5B90-1790-431A-B1A9-D7F4ACC742E4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</a:t>
            </a:r>
            <a:r>
              <a:rPr lang="en-GB" b="1" dirty="0"/>
              <a:t>product is broken down into a set of manageable </a:t>
            </a:r>
            <a:r>
              <a:rPr lang="en-GB" dirty="0"/>
              <a:t>and understandable </a:t>
            </a:r>
            <a:r>
              <a:rPr lang="en-GB" b="1" dirty="0"/>
              <a:t>chunks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whole team have visibility of everything</a:t>
            </a:r>
            <a:r>
              <a:rPr lang="en-GB" dirty="0"/>
              <a:t> and consequently team communication is improved.</a:t>
            </a:r>
          </a:p>
          <a:p>
            <a:pPr algn="just"/>
            <a:r>
              <a:rPr lang="en-GB" b="1" dirty="0"/>
              <a:t>Customers see on-time delivery of increments</a:t>
            </a:r>
            <a:r>
              <a:rPr lang="en-GB" dirty="0"/>
              <a:t> and gain feedback on how the product works.</a:t>
            </a:r>
          </a:p>
          <a:p>
            <a:pPr algn="just"/>
            <a:r>
              <a:rPr lang="en-GB" b="1" dirty="0"/>
              <a:t>Trust between customers and developers is established </a:t>
            </a:r>
            <a:r>
              <a:rPr lang="en-GB" dirty="0"/>
              <a:t>and a positive culture is created in which everyone expects the project to succeed.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3F8BB-A2E3-40E0-A692-79C35F08C5D6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Test-first development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6875"/>
            <a:ext cx="11039856" cy="4599288"/>
          </a:xfrm>
        </p:spPr>
        <p:txBody>
          <a:bodyPr/>
          <a:lstStyle/>
          <a:p>
            <a:r>
              <a:rPr lang="en-US" dirty="0"/>
              <a:t>XP testing advantages:</a:t>
            </a:r>
          </a:p>
          <a:p>
            <a:pPr lvl="1" algn="just"/>
            <a:r>
              <a:rPr lang="en-US" dirty="0"/>
              <a:t>Problems of </a:t>
            </a:r>
            <a:r>
              <a:rPr lang="en-US" b="1" dirty="0"/>
              <a:t>requirements misunderstanding are reduced </a:t>
            </a:r>
            <a:r>
              <a:rPr lang="en-US" dirty="0"/>
              <a:t>as you have developed test cases as per your program’s behaviors.</a:t>
            </a:r>
          </a:p>
          <a:p>
            <a:pPr lvl="1" algn="just"/>
            <a:r>
              <a:rPr lang="en-US" dirty="0"/>
              <a:t>Avoids test-lag (when developer is faster than tester so pace mismatch)</a:t>
            </a:r>
          </a:p>
          <a:p>
            <a:pPr lvl="1" algn="just"/>
            <a:r>
              <a:rPr lang="en-US" b="1" dirty="0"/>
              <a:t>User involvement in test development and validation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Tests are written as programs</a:t>
            </a:r>
            <a:r>
              <a:rPr lang="en-US" dirty="0"/>
              <a:t> rather than data so that they can be </a:t>
            </a:r>
            <a:r>
              <a:rPr lang="en-US" b="1" dirty="0"/>
              <a:t>executed automatically whenever a  new functionality is added to a module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77EE6C-0BEA-4B77-8762-CD2EA164A6A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453061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Scrum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" name="Picture 8" descr="3.10 Distributed Scru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2" y="590717"/>
            <a:ext cx="7673718" cy="56041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6FE97-836A-46DD-9F4C-E9A449D61A27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2794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Scaling agile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C8C9B-48F6-4667-8F55-71BD4567B068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547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3087"/>
            <a:ext cx="11103864" cy="5150275"/>
          </a:xfrm>
        </p:spPr>
        <p:txBody>
          <a:bodyPr/>
          <a:lstStyle/>
          <a:p>
            <a:pPr algn="just"/>
            <a:r>
              <a:rPr lang="en-US" b="1" dirty="0"/>
              <a:t>Agile methods are successful for small and medium sized projects that can be developed by a small co-located team.</a:t>
            </a:r>
          </a:p>
          <a:p>
            <a:pPr algn="just"/>
            <a:r>
              <a:rPr lang="en-US" b="1" dirty="0"/>
              <a:t>Success</a:t>
            </a:r>
            <a:r>
              <a:rPr lang="en-US" dirty="0"/>
              <a:t> of these methods </a:t>
            </a:r>
            <a:r>
              <a:rPr lang="en-US" b="1" dirty="0"/>
              <a:t>come because of improved communications.</a:t>
            </a:r>
            <a:endParaRPr lang="en-US" dirty="0"/>
          </a:p>
          <a:p>
            <a:pPr algn="just"/>
            <a:r>
              <a:rPr lang="en-GB" dirty="0"/>
              <a:t>Scaling Agile methods: </a:t>
            </a:r>
          </a:p>
          <a:p>
            <a:pPr lvl="1" algn="just"/>
            <a:r>
              <a:rPr lang="en-GB" b="1" dirty="0"/>
              <a:t>the process of translating established Agile methods</a:t>
            </a:r>
            <a:r>
              <a:rPr lang="en-GB" dirty="0"/>
              <a:t>, </a:t>
            </a:r>
            <a:r>
              <a:rPr lang="en-GB" b="1" dirty="0"/>
              <a:t>like Scrum to larger groups of people.</a:t>
            </a:r>
          </a:p>
          <a:p>
            <a:pPr lvl="1"/>
            <a:r>
              <a:rPr lang="en-GB" dirty="0"/>
              <a:t>When scaling agile methods it is important to maintain agile fundamentals:</a:t>
            </a:r>
          </a:p>
          <a:p>
            <a:pPr lvl="2"/>
            <a:r>
              <a:rPr lang="en-GB" dirty="0"/>
              <a:t>Flexible planning, </a:t>
            </a:r>
          </a:p>
          <a:p>
            <a:pPr lvl="2"/>
            <a:r>
              <a:rPr lang="en-GB" dirty="0"/>
              <a:t>frequent system releases, </a:t>
            </a:r>
          </a:p>
          <a:p>
            <a:pPr lvl="2"/>
            <a:r>
              <a:rPr lang="en-GB" dirty="0"/>
              <a:t>continuous integration, </a:t>
            </a:r>
          </a:p>
          <a:p>
            <a:pPr lvl="2"/>
            <a:r>
              <a:rPr lang="en-GB" dirty="0"/>
              <a:t>test-driven development </a:t>
            </a:r>
          </a:p>
          <a:p>
            <a:pPr lvl="2"/>
            <a:r>
              <a:rPr lang="en-GB" dirty="0"/>
              <a:t>and good team communications.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33900" y="6489701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7632" y="6492876"/>
            <a:ext cx="2133600" cy="365125"/>
          </a:xfrm>
        </p:spPr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981200" y="6492876"/>
            <a:ext cx="2133600" cy="365125"/>
          </a:xfrm>
        </p:spPr>
        <p:txBody>
          <a:bodyPr/>
          <a:lstStyle/>
          <a:p>
            <a:pPr>
              <a:defRPr/>
            </a:pPr>
            <a:fld id="{AEA42800-0FEE-4C49-8871-E3DA940E8273}" type="datetime1">
              <a:rPr lang="en-US" smtClean="0"/>
              <a:t>2/13/2023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 and scaling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‘Scaling up’ </a:t>
            </a:r>
          </a:p>
          <a:p>
            <a:pPr lvl="1" algn="just"/>
            <a:r>
              <a:rPr lang="en-GB" b="1" dirty="0"/>
              <a:t>using agile methods for developing large software systems </a:t>
            </a:r>
            <a:r>
              <a:rPr lang="en-GB" dirty="0"/>
              <a:t>that cannot be developed by a small team.</a:t>
            </a:r>
          </a:p>
          <a:p>
            <a:pPr algn="just"/>
            <a:r>
              <a:rPr lang="en-GB" dirty="0"/>
              <a:t>‘Scaling out’</a:t>
            </a:r>
          </a:p>
          <a:p>
            <a:pPr lvl="1" algn="just"/>
            <a:r>
              <a:rPr lang="en-GB" b="1" dirty="0"/>
              <a:t>how agile methods can be introduced across a large organization </a:t>
            </a:r>
            <a:r>
              <a:rPr lang="en-GB" dirty="0"/>
              <a:t>with many years of software development experience.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C3B5E-12B6-456B-B378-24F1893DFB14}" type="datetime1">
              <a:rPr lang="en-US" smtClean="0"/>
              <a:t>2/13/2023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agile methods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can be problematic </a:t>
            </a:r>
            <a:r>
              <a:rPr lang="en-GB" dirty="0"/>
              <a:t>for contract specifications in large organization.</a:t>
            </a:r>
            <a:endParaRPr lang="en-GB" b="1" dirty="0"/>
          </a:p>
          <a:p>
            <a:pPr algn="just"/>
            <a:r>
              <a:rPr lang="en-GB" b="1" dirty="0"/>
              <a:t>mostly appropriate for new software development rather than software maintenance</a:t>
            </a:r>
            <a:r>
              <a:rPr lang="en-GB" dirty="0"/>
              <a:t>. Yet the majority of software costs in large companies come from maintaining their existing software systems.</a:t>
            </a:r>
          </a:p>
          <a:p>
            <a:pPr algn="just"/>
            <a:r>
              <a:rPr lang="en-GB" b="1" dirty="0"/>
              <a:t>designed for small co-located teams </a:t>
            </a:r>
            <a:r>
              <a:rPr lang="en-GB" dirty="0"/>
              <a:t>yet much software development now involves worldwide distributed teams.  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65F9FF-7671-45DE-B11D-B183D90CF757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7956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Contractual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Most software </a:t>
            </a:r>
            <a:r>
              <a:rPr lang="en-US" b="1" dirty="0"/>
              <a:t>contracts for custom systems </a:t>
            </a:r>
            <a:r>
              <a:rPr lang="en-US" dirty="0"/>
              <a:t>are based around a specification, which sets out </a:t>
            </a:r>
            <a:r>
              <a:rPr lang="en-US" b="1" dirty="0"/>
              <a:t>what has to be implemented by the system developer for the system customer.</a:t>
            </a:r>
          </a:p>
          <a:p>
            <a:pPr algn="just"/>
            <a:r>
              <a:rPr lang="en-US" dirty="0"/>
              <a:t>However, this </a:t>
            </a:r>
            <a:r>
              <a:rPr lang="en-US" b="1" dirty="0"/>
              <a:t>precludes interleaving specification </a:t>
            </a:r>
            <a:r>
              <a:rPr lang="en-US" dirty="0"/>
              <a:t>and development as is the norm in agile development.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Solution: </a:t>
            </a:r>
            <a:r>
              <a:rPr lang="en-US" dirty="0"/>
              <a:t>A contract that pays for developer time rather than functionality is required</a:t>
            </a:r>
          </a:p>
          <a:p>
            <a:pPr lvl="1" algn="just"/>
            <a:r>
              <a:rPr lang="en-US" dirty="0"/>
              <a:t>However, this is seen as a high risk my many legal departments because what has to be delivered cannot be guaranteed.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57172-8E34-4EA3-BC69-CA7989AC8A52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01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and 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7271"/>
            <a:ext cx="10972799" cy="4525963"/>
          </a:xfrm>
        </p:spPr>
        <p:txBody>
          <a:bodyPr/>
          <a:lstStyle/>
          <a:p>
            <a:pPr algn="just"/>
            <a:r>
              <a:rPr lang="en-US" b="1" dirty="0"/>
              <a:t>Most organizations spend more on maintaining existing software than they do on new software development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So, for </a:t>
            </a:r>
            <a:r>
              <a:rPr lang="en-US" b="1" dirty="0"/>
              <a:t>agile methods </a:t>
            </a:r>
            <a:r>
              <a:rPr lang="en-US" dirty="0"/>
              <a:t>to be successful, they have to </a:t>
            </a:r>
            <a:r>
              <a:rPr lang="en-US" b="1" dirty="0"/>
              <a:t>support maintenance as well as original development</a:t>
            </a:r>
            <a:r>
              <a:rPr lang="en-US" dirty="0"/>
              <a:t>.</a:t>
            </a:r>
          </a:p>
          <a:p>
            <a:pPr algn="just"/>
            <a:r>
              <a:rPr lang="en-GB" dirty="0"/>
              <a:t>Problems may arise </a:t>
            </a:r>
            <a:r>
              <a:rPr lang="en-GB" b="1" dirty="0"/>
              <a:t>if original development team cannot be maintained.(what if someone from the team left the organization?)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284E0C-F771-40DF-BBD4-16296DEDB5E8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482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Key problems are:</a:t>
            </a:r>
          </a:p>
          <a:p>
            <a:pPr lvl="1" algn="just"/>
            <a:r>
              <a:rPr lang="en-US" b="1" dirty="0"/>
              <a:t>Lack of product documentation</a:t>
            </a:r>
          </a:p>
          <a:p>
            <a:pPr lvl="1" algn="just"/>
            <a:r>
              <a:rPr lang="en-US" dirty="0"/>
              <a:t>Keeping </a:t>
            </a:r>
            <a:r>
              <a:rPr lang="en-US" b="1" dirty="0"/>
              <a:t>customers involved </a:t>
            </a:r>
            <a:r>
              <a:rPr lang="en-US" dirty="0"/>
              <a:t>in the development process</a:t>
            </a:r>
          </a:p>
          <a:p>
            <a:pPr lvl="1" algn="just"/>
            <a:r>
              <a:rPr lang="en-US" dirty="0"/>
              <a:t>Maintaining </a:t>
            </a:r>
            <a:r>
              <a:rPr lang="en-US" b="1" dirty="0"/>
              <a:t>the continuity of the development team</a:t>
            </a:r>
          </a:p>
          <a:p>
            <a:pPr algn="just"/>
            <a:r>
              <a:rPr lang="en-US" dirty="0"/>
              <a:t>Agile development </a:t>
            </a:r>
            <a:r>
              <a:rPr lang="en-US" b="1" dirty="0"/>
              <a:t>relies on the development team knowing and understanding what has to be done. </a:t>
            </a:r>
          </a:p>
          <a:p>
            <a:pPr algn="just"/>
            <a:r>
              <a:rPr lang="en-US" dirty="0"/>
              <a:t>For </a:t>
            </a:r>
            <a:r>
              <a:rPr lang="en-US" b="1" dirty="0"/>
              <a:t>long-lifetime systems, this is a real problem as the original developers will not always work on the same system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D6F00-8899-4733-A4A0-B25913281E58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2709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plan-driven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20100" cy="4525963"/>
          </a:xfrm>
        </p:spPr>
        <p:txBody>
          <a:bodyPr/>
          <a:lstStyle/>
          <a:p>
            <a:r>
              <a:rPr lang="en-US" dirty="0"/>
              <a:t>Most projects include elements of plan-driven and agile processes. Deciding on the balance depends on:</a:t>
            </a:r>
          </a:p>
          <a:p>
            <a:pPr lvl="1"/>
            <a:r>
              <a:rPr lang="en-GB" dirty="0"/>
              <a:t>Is it important to have a very detailed specification and design before moving to implementation? If so, you probably need to use a plan-driven approach.</a:t>
            </a:r>
          </a:p>
          <a:p>
            <a:pPr lvl="1"/>
            <a:r>
              <a:rPr lang="en-GB" dirty="0"/>
              <a:t>Is an incremental delivery strategy, where you deliver the software to customers and get rapid feedback from them, realistic? If so, consider using agile methods.</a:t>
            </a:r>
          </a:p>
          <a:p>
            <a:pPr lvl="1"/>
            <a:r>
              <a:rPr lang="en-GB" dirty="0"/>
              <a:t>How large is the system that is being developed? Agile methods are most effective when the system can be developed with a small co-located team who can communicate informally. This may not be possible for large systems that require larger development teams so a plan-driven approach may have to be used.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421B7-D0F5-43BF-A8A7-E423828EC4D6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397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important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6" name="Picture 5" descr="3.12 Agile-plan-based-factor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50" y="2362200"/>
            <a:ext cx="8469607" cy="2730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9EDE2-6C49-48E7-A875-693F46CAF4E5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365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ROLE:</a:t>
            </a:r>
          </a:p>
          <a:p>
            <a:pPr lvl="1" algn="just"/>
            <a:r>
              <a:rPr lang="en-GB" dirty="0"/>
              <a:t>to help </a:t>
            </a:r>
            <a:r>
              <a:rPr lang="en-GB" b="1" dirty="0"/>
              <a:t>develop acceptance tests for the stories </a:t>
            </a:r>
            <a:r>
              <a:rPr lang="en-GB" dirty="0"/>
              <a:t>that are </a:t>
            </a:r>
            <a:r>
              <a:rPr lang="en-GB" b="1" dirty="0"/>
              <a:t>to be implemented in the next release </a:t>
            </a:r>
            <a:r>
              <a:rPr lang="en-GB" dirty="0"/>
              <a:t>of the system. </a:t>
            </a:r>
          </a:p>
          <a:p>
            <a:pPr lvl="1" algn="just"/>
            <a:r>
              <a:rPr lang="en-GB" dirty="0"/>
              <a:t>If customer is a full time member of development team, then he/she may </a:t>
            </a:r>
            <a:r>
              <a:rPr lang="en-GB" b="1" dirty="0"/>
              <a:t>write testcases</a:t>
            </a:r>
            <a:r>
              <a:rPr lang="en-GB" dirty="0"/>
              <a:t> as well. </a:t>
            </a:r>
          </a:p>
          <a:p>
            <a:pPr algn="just"/>
            <a:r>
              <a:rPr lang="en-GB" dirty="0"/>
              <a:t>ISSUE:</a:t>
            </a:r>
          </a:p>
          <a:p>
            <a:pPr lvl="1" algn="just"/>
            <a:r>
              <a:rPr lang="en-GB" b="1" dirty="0"/>
              <a:t>Customer have limited time</a:t>
            </a:r>
            <a:r>
              <a:rPr lang="en-GB" dirty="0"/>
              <a:t>. So he might be </a:t>
            </a:r>
            <a:r>
              <a:rPr lang="en-GB" b="1" dirty="0"/>
              <a:t>reluctant to offer his services full time </a:t>
            </a:r>
            <a:r>
              <a:rPr lang="en-GB" dirty="0"/>
              <a:t>with development team.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ED0C0-C410-4DD3-B5AC-3D2F84D40F6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842500" cy="4525963"/>
          </a:xfrm>
        </p:spPr>
        <p:txBody>
          <a:bodyPr/>
          <a:lstStyle/>
          <a:p>
            <a:r>
              <a:rPr lang="en-GB" b="1" dirty="0"/>
              <a:t>How large is the system </a:t>
            </a:r>
            <a:r>
              <a:rPr lang="en-GB" dirty="0"/>
              <a:t>being developed?</a:t>
            </a:r>
          </a:p>
          <a:p>
            <a:pPr lvl="1"/>
            <a:r>
              <a:rPr lang="en-GB" dirty="0"/>
              <a:t>Agile methods are most effective a relatively small co-located team who can communicate informally. </a:t>
            </a:r>
          </a:p>
          <a:p>
            <a:r>
              <a:rPr lang="en-GB" b="1" dirty="0"/>
              <a:t>What type of system </a:t>
            </a:r>
            <a:r>
              <a:rPr lang="en-GB" dirty="0"/>
              <a:t>is being developed?</a:t>
            </a:r>
          </a:p>
          <a:p>
            <a:pPr lvl="1"/>
            <a:r>
              <a:rPr lang="en-GB" dirty="0"/>
              <a:t>Systems that require a lot of analysis before implementation need a fairly detailed design to carry out this analysis. </a:t>
            </a:r>
          </a:p>
          <a:p>
            <a:r>
              <a:rPr lang="en-GB" dirty="0"/>
              <a:t>What is the </a:t>
            </a:r>
            <a:r>
              <a:rPr lang="en-GB" b="1" dirty="0"/>
              <a:t>expected system lifetime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Long-lifetime systems require documentation to communicate the intentions of the system developers to the support team. </a:t>
            </a:r>
          </a:p>
          <a:p>
            <a:r>
              <a:rPr lang="en-GB" dirty="0"/>
              <a:t>Is the </a:t>
            </a:r>
            <a:r>
              <a:rPr lang="en-GB" b="1" dirty="0"/>
              <a:t>system subject to external regulation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If a system is regulated you will probably be required to produce detailed documentation as part of the system safety case. </a:t>
            </a:r>
          </a:p>
          <a:p>
            <a:pPr lvl="1">
              <a:buNone/>
            </a:pPr>
            <a:r>
              <a:rPr lang="en-GB" dirty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8C439D-BA06-43AF-B7B2-48C31AAAB7BD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82264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b="1" dirty="0"/>
              <a:t>good are the designers and programmers in the development team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 It is sometimes argued that agile methods require higher skill levels than plan-based approaches in which programmers simply translate a detailed design into code.</a:t>
            </a:r>
          </a:p>
          <a:p>
            <a:r>
              <a:rPr lang="en-GB" dirty="0"/>
              <a:t>How is the </a:t>
            </a:r>
            <a:r>
              <a:rPr lang="en-GB" b="1" dirty="0"/>
              <a:t>development team organized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Design documents may be required if the team is distributed.</a:t>
            </a:r>
          </a:p>
          <a:p>
            <a:r>
              <a:rPr lang="en-GB" dirty="0"/>
              <a:t>What </a:t>
            </a:r>
            <a:r>
              <a:rPr lang="en-GB" b="1" dirty="0"/>
              <a:t>support technologies are available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IDE support for visualisation and program analysis is essential if design documentation is not available.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28B78-B0C5-4EF5-8991-13BC5468EA4F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3184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Traditional engineering organizations have a culture of plan-based development, as this is the norm in engineering.</a:t>
            </a:r>
          </a:p>
          <a:p>
            <a:pPr algn="just"/>
            <a:r>
              <a:rPr lang="en-GB" dirty="0"/>
              <a:t>Is it standard organizational practice to develop a detailed system specification?</a:t>
            </a:r>
          </a:p>
          <a:p>
            <a:pPr algn="just"/>
            <a:r>
              <a:rPr lang="en-GB" dirty="0"/>
              <a:t>Will customer representatives be available to provide feedback of system increments?</a:t>
            </a:r>
          </a:p>
          <a:p>
            <a:pPr algn="just"/>
            <a:r>
              <a:rPr lang="en-GB" dirty="0"/>
              <a:t>Can informal agile development fit into the organizational culture of detailed documentation?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A9B77-9DD5-4D84-8075-4D88910E5436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0785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for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Large systems-&gt; larger teams in different zones may be</a:t>
            </a:r>
          </a:p>
          <a:p>
            <a:pPr algn="just"/>
            <a:r>
              <a:rPr lang="en-GB" sz="2200" b="1" dirty="0"/>
              <a:t>Large systems are ‘brownfield systems’,(the systems derived from an existing system)</a:t>
            </a:r>
            <a:r>
              <a:rPr lang="en-GB" sz="2200" dirty="0"/>
              <a:t>. Many of the system requirements are concerned with this interaction and so don’t really lend themselves to </a:t>
            </a:r>
            <a:r>
              <a:rPr lang="en-GB" sz="2200" b="1" dirty="0"/>
              <a:t>flexibility and incremental development. </a:t>
            </a:r>
          </a:p>
          <a:p>
            <a:pPr algn="just"/>
            <a:r>
              <a:rPr lang="en-GB" sz="2200" dirty="0"/>
              <a:t>When existing systems are integrated -&gt; a lot of time is wasted on integration rather than coding.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B311C-625D-426E-8510-D21965842015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Large systems and their development processes are often constrained by external rules and regulations </a:t>
            </a:r>
            <a:r>
              <a:rPr lang="en-GB" dirty="0"/>
              <a:t>limiting the way that they can be developed.</a:t>
            </a:r>
          </a:p>
          <a:p>
            <a:pPr algn="just"/>
            <a:r>
              <a:rPr lang="en-GB" dirty="0"/>
              <a:t>Large systems </a:t>
            </a:r>
            <a:r>
              <a:rPr lang="en-GB" b="1" dirty="0"/>
              <a:t>have a long procurement and development time</a:t>
            </a:r>
            <a:r>
              <a:rPr lang="en-GB" dirty="0"/>
              <a:t>. Its really difficult to hold people for a project.</a:t>
            </a:r>
          </a:p>
          <a:p>
            <a:pPr algn="just"/>
            <a:r>
              <a:rPr lang="en-GB" dirty="0"/>
              <a:t>Large systems have diverse stakeholders-&gt; so its impossible to involve all of them in the development process.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6AF854-9A62-4888-822F-08E20669485B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 large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 descr="3.13 Factors in large system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943100"/>
            <a:ext cx="7150100" cy="412039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8292D-8D2E-4369-9BCC-2A76B94F83B4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0988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to large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200" dirty="0"/>
              <a:t>A </a:t>
            </a:r>
            <a:r>
              <a:rPr lang="en-GB" sz="2200" b="1" dirty="0"/>
              <a:t>completely incremental </a:t>
            </a:r>
            <a:r>
              <a:rPr lang="en-GB" sz="2200" dirty="0"/>
              <a:t>approach to requirements engineering </a:t>
            </a:r>
            <a:r>
              <a:rPr lang="en-GB" sz="2200" b="1" dirty="0"/>
              <a:t>is impossible.</a:t>
            </a:r>
          </a:p>
          <a:p>
            <a:pPr algn="just"/>
            <a:r>
              <a:rPr lang="en-GB" sz="2200" dirty="0"/>
              <a:t>There cannot be a single product owner or customer representative.</a:t>
            </a:r>
          </a:p>
          <a:p>
            <a:pPr algn="just"/>
            <a:r>
              <a:rPr lang="en-GB" sz="2200" dirty="0"/>
              <a:t>For large systems development, it is not possible to focus only on the code of the system.  </a:t>
            </a:r>
          </a:p>
          <a:p>
            <a:pPr algn="just"/>
            <a:r>
              <a:rPr lang="en-GB" sz="2200" dirty="0"/>
              <a:t>Cross-team communication mechanisms have to be designed and used. </a:t>
            </a:r>
          </a:p>
          <a:p>
            <a:pPr algn="just"/>
            <a:r>
              <a:rPr lang="en-GB" sz="2200" dirty="0"/>
              <a:t>Continuous integration is practically impossible. However, it is essential to maintain frequent system builds and regular releases of the system. 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C0514E-DC64-469D-B93D-E2E7FB067C3D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Role replication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Each team has a Product Owner for their work component and ScrumMaster</a:t>
            </a:r>
            <a:r>
              <a:rPr lang="en-GB" dirty="0"/>
              <a:t>. </a:t>
            </a:r>
          </a:p>
          <a:p>
            <a:r>
              <a:rPr lang="en-GB" i="1" dirty="0"/>
              <a:t>Product architects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Each team chooses a product architect and these architects collaborate to design and evolve the overall system architecture.</a:t>
            </a:r>
          </a:p>
          <a:p>
            <a:r>
              <a:rPr lang="en-GB" i="1" dirty="0"/>
              <a:t>Release alignment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The dates of product releases from each team are aligned </a:t>
            </a:r>
            <a:r>
              <a:rPr lang="en-GB" dirty="0"/>
              <a:t>so that a demonstrable and complete system is produced.</a:t>
            </a:r>
          </a:p>
          <a:p>
            <a:r>
              <a:rPr lang="en-GB" i="1" dirty="0"/>
              <a:t>Scrum of Scrums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There is a daily Scrum of Scrums where representatives from each team meet to </a:t>
            </a:r>
            <a:r>
              <a:rPr lang="en-GB" b="1"/>
              <a:t>discuss progress and </a:t>
            </a:r>
            <a:r>
              <a:rPr lang="en-GB" b="1" dirty="0"/>
              <a:t>plan work to be done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853D8-DB2D-4C72-81DA-24177F8891C7}" type="datetime1">
              <a:rPr lang="en-US" smtClean="0"/>
              <a:t>2/13/2023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9426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across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866120" cy="4525963"/>
          </a:xfrm>
        </p:spPr>
        <p:txBody>
          <a:bodyPr/>
          <a:lstStyle/>
          <a:p>
            <a:pPr algn="just"/>
            <a:r>
              <a:rPr lang="en-GB" sz="2200" dirty="0"/>
              <a:t>Project managers who do not have experience of agile methods may be reluctant to accept the risk of a new approach.</a:t>
            </a:r>
          </a:p>
          <a:p>
            <a:pPr algn="just"/>
            <a:r>
              <a:rPr lang="en-GB" sz="2200" dirty="0"/>
              <a:t>Large organizations often have quality procedures and standards that all projects are expected to follow and, because of their bureaucratic nature, these are likely to be incompatible with agile methods. </a:t>
            </a:r>
          </a:p>
          <a:p>
            <a:pPr algn="just"/>
            <a:r>
              <a:rPr lang="en-GB" sz="2200" dirty="0"/>
              <a:t>Agile methods seem to work best when team members have a relatively high skill level. However, within large organizations, there are likely to be a wide range of skills and abilities. </a:t>
            </a:r>
          </a:p>
          <a:p>
            <a:pPr algn="just"/>
            <a:r>
              <a:rPr lang="en-GB" sz="2200" dirty="0"/>
              <a:t>There may be cultural resistance to agile methods, especially in those organizations that have a long history of using conventional systems engineering processes.</a:t>
            </a:r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CDF84-4EA4-4710-A747-2C4BD99FF485}" type="datetime1">
              <a:rPr lang="en-US" smtClean="0"/>
              <a:t>2/13/2023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examples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98F5A-DB27-41F4-B376-897DCFE6D25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Test Case: The New Avatar! | Ruma Dak's Blog">
            <a:extLst>
              <a:ext uri="{FF2B5EF4-FFF2-40B4-BE49-F238E27FC236}">
                <a16:creationId xmlns:a16="http://schemas.microsoft.com/office/drawing/2014/main" id="{AFF7E8BF-9AE7-0941-53F0-424936555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14306"/>
            <a:ext cx="9724309" cy="554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Tests are conducted using automated test tools</a:t>
            </a:r>
            <a:r>
              <a:rPr lang="en-GB" dirty="0"/>
              <a:t>, they </a:t>
            </a:r>
            <a:r>
              <a:rPr lang="en-GB" b="1" dirty="0"/>
              <a:t>simulate the program</a:t>
            </a:r>
            <a:r>
              <a:rPr lang="en-GB" dirty="0"/>
              <a:t> depending upon the input and </a:t>
            </a:r>
            <a:r>
              <a:rPr lang="en-GB" b="1" dirty="0"/>
              <a:t>check if the results meets the specifications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A specific set of tests is quickly and easily executed whenever </a:t>
            </a:r>
            <a:r>
              <a:rPr lang="en-GB" b="1" dirty="0"/>
              <a:t>any functionality is added to the system</a:t>
            </a:r>
            <a:r>
              <a:rPr lang="en-GB" dirty="0"/>
              <a:t>, these automated test cases can be run, and problems in the new code can be identified immediately. 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DA24F-F157-42CB-8113-355AE44143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test-first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9204"/>
            <a:ext cx="10972800" cy="4917146"/>
          </a:xfrm>
        </p:spPr>
        <p:txBody>
          <a:bodyPr/>
          <a:lstStyle/>
          <a:p>
            <a:pPr algn="just"/>
            <a:r>
              <a:rPr lang="en-GB" b="1" dirty="0"/>
              <a:t>Programmers prefer programming to testing </a:t>
            </a:r>
            <a:r>
              <a:rPr lang="en-GB" dirty="0"/>
              <a:t>and sometimes they take short cuts when writing tests. For example, they may write </a:t>
            </a:r>
            <a:r>
              <a:rPr lang="en-GB" b="1" dirty="0"/>
              <a:t>incomplete tests </a:t>
            </a:r>
            <a:r>
              <a:rPr lang="en-GB" dirty="0"/>
              <a:t>that do not check for all possible exceptions that may occur. </a:t>
            </a:r>
          </a:p>
          <a:p>
            <a:pPr algn="just"/>
            <a:r>
              <a:rPr lang="en-GB" dirty="0"/>
              <a:t>Some tests can be very difficult to write incrementally. </a:t>
            </a:r>
            <a:r>
              <a:rPr lang="en-GB" b="1" dirty="0"/>
              <a:t>For example, in a complex user interface, it is often difficult to write unit tests for the code that implements the ‘display logic’ and workflow between screens</a:t>
            </a:r>
            <a:r>
              <a:rPr lang="en-GB" dirty="0"/>
              <a:t>. As design is changing continuously. </a:t>
            </a:r>
          </a:p>
          <a:p>
            <a:pPr algn="just"/>
            <a:r>
              <a:rPr lang="en-GB" dirty="0"/>
              <a:t>It difficult to judge the </a:t>
            </a:r>
            <a:r>
              <a:rPr lang="en-GB" b="1" dirty="0"/>
              <a:t>completeness of a set of tests</a:t>
            </a:r>
            <a:r>
              <a:rPr lang="en-GB" dirty="0"/>
              <a:t>. Although you may have a lot of system tests, </a:t>
            </a:r>
            <a:r>
              <a:rPr lang="en-GB" b="1" dirty="0"/>
              <a:t>your test set may not provide complete coverage.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98AE2B-D911-456B-85AA-846D0CB2AD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 (XP’s innovation)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Pair programming involves </a:t>
            </a:r>
            <a:r>
              <a:rPr lang="en-US" b="1" dirty="0"/>
              <a:t>programmers working in pairs</a:t>
            </a:r>
            <a:r>
              <a:rPr lang="en-US" dirty="0"/>
              <a:t>, developing code together.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This helps </a:t>
            </a:r>
            <a:r>
              <a:rPr lang="en-US" b="1" dirty="0"/>
              <a:t>develop common ownership of code</a:t>
            </a:r>
            <a:r>
              <a:rPr lang="en-US" dirty="0"/>
              <a:t> and spreads knowledge across the team.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It serves as an informal review process as </a:t>
            </a:r>
            <a:r>
              <a:rPr lang="en-US" b="1" dirty="0"/>
              <a:t>each line of code is looked at by more than 1 person</a:t>
            </a:r>
            <a:r>
              <a:rPr lang="en-US" dirty="0"/>
              <a:t>. Code implementation and inspection @ same time.</a:t>
            </a:r>
          </a:p>
          <a:p>
            <a:pPr algn="just">
              <a:lnSpc>
                <a:spcPct val="90000"/>
              </a:lnSpc>
            </a:pPr>
            <a:r>
              <a:rPr lang="en-US" b="1" dirty="0"/>
              <a:t>A person doing refactoring is considered less efficient than the one doing coding</a:t>
            </a:r>
            <a:r>
              <a:rPr lang="en-US" dirty="0"/>
              <a:t>. So, this process </a:t>
            </a:r>
            <a:r>
              <a:rPr lang="en-US" b="1" dirty="0"/>
              <a:t>encourages refactoring</a:t>
            </a:r>
            <a:r>
              <a:rPr lang="en-US" dirty="0"/>
              <a:t> as </a:t>
            </a:r>
            <a:r>
              <a:rPr lang="en-US" b="1" dirty="0"/>
              <a:t>due to common ownership</a:t>
            </a:r>
            <a:r>
              <a:rPr lang="en-US" dirty="0"/>
              <a:t>, the whole team can get benefit from the improved system code.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273200-858A-4FE0-A1D4-1B9D74D473C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 pair programming, </a:t>
            </a:r>
            <a:r>
              <a:rPr lang="en-GB" b="1" dirty="0"/>
              <a:t>programmers sit together at the same computer to develop the software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Pairs are created dynamically </a:t>
            </a:r>
            <a:r>
              <a:rPr lang="en-GB" dirty="0"/>
              <a:t>so that all team members work with each other during the development process.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sharing of knowledge </a:t>
            </a:r>
            <a:r>
              <a:rPr lang="en-GB" dirty="0"/>
              <a:t>that happens during pair programming is very important as it </a:t>
            </a:r>
            <a:r>
              <a:rPr lang="en-GB" b="1" dirty="0"/>
              <a:t>reduces the overall risks to a project when team members leave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Pair programming is </a:t>
            </a:r>
            <a:r>
              <a:rPr lang="en-GB" b="1" dirty="0"/>
              <a:t>not necessarily inefficient </a:t>
            </a:r>
            <a:r>
              <a:rPr lang="en-GB" dirty="0"/>
              <a:t>and there is some evidence that suggests that a pair working together is more efficient than 2 programmers working separately. </a:t>
            </a:r>
            <a:endParaRPr lang="en-US" dirty="0"/>
          </a:p>
          <a:p>
            <a:pPr algn="just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9B401-2377-4702-9D50-6EC7946B8D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Pair programming is not practiced mostly because mostly organizations think that two people working separately can do better than two doing in group.</a:t>
            </a:r>
          </a:p>
          <a:p>
            <a:pPr algn="just"/>
            <a:r>
              <a:rPr lang="en-GB" dirty="0"/>
              <a:t>Solution? </a:t>
            </a:r>
          </a:p>
          <a:p>
            <a:pPr lvl="1" algn="just"/>
            <a:r>
              <a:rPr lang="en-GB" dirty="0"/>
              <a:t>Still, some of them believe it and practice it with slight modification in a way that in a pair of two, one is a senior developer and the other one is a junior developer to support the </a:t>
            </a:r>
            <a:r>
              <a:rPr lang="en-GB" b="1" dirty="0"/>
              <a:t>collaborative learning.</a:t>
            </a:r>
          </a:p>
          <a:p>
            <a:pPr lvl="1" algn="just"/>
            <a:r>
              <a:rPr lang="en-GB" b="1" dirty="0"/>
              <a:t>This shared learning reduces overall risks to project (in case a senior employee left).</a:t>
            </a:r>
          </a:p>
          <a:p>
            <a:pPr marL="457200" lvl="1" indent="0" algn="just">
              <a:buNone/>
            </a:pPr>
            <a:r>
              <a:rPr lang="en-GB" b="1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3 Agile Software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B5BBF0-B782-3644-AFE1-10103AC25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259BD-DA71-4EBF-80B5-0C7D2E8EA1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2/13/2023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6762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2796</Words>
  <Application>Microsoft Office PowerPoint</Application>
  <PresentationFormat>Widescreen</PresentationFormat>
  <Paragraphs>330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1_SE10 slides</vt:lpstr>
      <vt:lpstr>Test-first development (XP’s innovation)</vt:lpstr>
      <vt:lpstr>Test-first development</vt:lpstr>
      <vt:lpstr>Customer involvement</vt:lpstr>
      <vt:lpstr>Test cases examples</vt:lpstr>
      <vt:lpstr>Test automation</vt:lpstr>
      <vt:lpstr>Problems with test-first development</vt:lpstr>
      <vt:lpstr>Pair programming (XP’s innovation)</vt:lpstr>
      <vt:lpstr>Pair programming</vt:lpstr>
      <vt:lpstr>Pair programming</vt:lpstr>
      <vt:lpstr>Agile project management</vt:lpstr>
      <vt:lpstr>Agile project management</vt:lpstr>
      <vt:lpstr>Scrum</vt:lpstr>
      <vt:lpstr>Scrum terminology </vt:lpstr>
      <vt:lpstr>Scrum terminology </vt:lpstr>
      <vt:lpstr>Scrum sprint cycle</vt:lpstr>
      <vt:lpstr>The Scrum sprint cycle</vt:lpstr>
      <vt:lpstr>The Sprint cycle</vt:lpstr>
      <vt:lpstr>Teamwork in Scrum</vt:lpstr>
      <vt:lpstr>Scrum benefits</vt:lpstr>
      <vt:lpstr>Distributed Scrum</vt:lpstr>
      <vt:lpstr>Scaling agile methods</vt:lpstr>
      <vt:lpstr>Scaling agile methods</vt:lpstr>
      <vt:lpstr>Scaling out and scaling up</vt:lpstr>
      <vt:lpstr>Practical problems with agile methods</vt:lpstr>
      <vt:lpstr>Contractual issues</vt:lpstr>
      <vt:lpstr>Agile methods and software maintenance</vt:lpstr>
      <vt:lpstr>Agile maintenance</vt:lpstr>
      <vt:lpstr>Agile and plan-driven methods</vt:lpstr>
      <vt:lpstr>Agile important factors</vt:lpstr>
      <vt:lpstr>System issues</vt:lpstr>
      <vt:lpstr>People and teams</vt:lpstr>
      <vt:lpstr>Organizational issues</vt:lpstr>
      <vt:lpstr>Agile methods for large systems</vt:lpstr>
      <vt:lpstr>Large system development</vt:lpstr>
      <vt:lpstr>Factors in large systems</vt:lpstr>
      <vt:lpstr>Scaling up to large systems</vt:lpstr>
      <vt:lpstr>Multi-team Scrum</vt:lpstr>
      <vt:lpstr>Agile methods across organizations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Test-first development (XP’s innovation)</dc:title>
  <dc:creator>Hajra Ahmed</dc:creator>
  <cp:lastModifiedBy>Hajra Ahmed</cp:lastModifiedBy>
  <cp:revision>16</cp:revision>
  <dcterms:created xsi:type="dcterms:W3CDTF">2023-02-08T06:07:35Z</dcterms:created>
  <dcterms:modified xsi:type="dcterms:W3CDTF">2023-02-13T04:54:59Z</dcterms:modified>
</cp:coreProperties>
</file>