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8"/>
  </p:notesMasterIdLst>
  <p:sldIdLst>
    <p:sldId id="257" r:id="rId3"/>
    <p:sldId id="313" r:id="rId4"/>
    <p:sldId id="334" r:id="rId5"/>
    <p:sldId id="335" r:id="rId6"/>
    <p:sldId id="281" r:id="rId7"/>
    <p:sldId id="282" r:id="rId8"/>
    <p:sldId id="336" r:id="rId9"/>
    <p:sldId id="275" r:id="rId10"/>
    <p:sldId id="276" r:id="rId11"/>
    <p:sldId id="278" r:id="rId12"/>
    <p:sldId id="258" r:id="rId13"/>
    <p:sldId id="314" r:id="rId14"/>
    <p:sldId id="337" r:id="rId15"/>
    <p:sldId id="280" r:id="rId16"/>
    <p:sldId id="259" r:id="rId17"/>
    <p:sldId id="315" r:id="rId18"/>
    <p:sldId id="328" r:id="rId19"/>
    <p:sldId id="316" r:id="rId20"/>
    <p:sldId id="340" r:id="rId21"/>
    <p:sldId id="283" r:id="rId22"/>
    <p:sldId id="284" r:id="rId23"/>
    <p:sldId id="260" r:id="rId24"/>
    <p:sldId id="285" r:id="rId25"/>
    <p:sldId id="341" r:id="rId26"/>
    <p:sldId id="317" r:id="rId27"/>
    <p:sldId id="318" r:id="rId28"/>
    <p:sldId id="342" r:id="rId29"/>
    <p:sldId id="286" r:id="rId30"/>
    <p:sldId id="343" r:id="rId31"/>
    <p:sldId id="321" r:id="rId32"/>
    <p:sldId id="287" r:id="rId33"/>
    <p:sldId id="261" r:id="rId34"/>
    <p:sldId id="262" r:id="rId35"/>
    <p:sldId id="288"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1" d="100"/>
          <a:sy n="111"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EFB03-A019-4F7D-B7C8-23B1E7CF6CD9}" type="datetimeFigureOut">
              <a:rPr lang="en-US" smtClean="0"/>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B85AA-4DF4-4410-BCB7-ED592D0FACB0}" type="slidenum">
              <a:rPr lang="en-US" smtClean="0"/>
              <a:t>‹#›</a:t>
            </a:fld>
            <a:endParaRPr lang="en-US"/>
          </a:p>
        </p:txBody>
      </p:sp>
    </p:spTree>
    <p:extLst>
      <p:ext uri="{BB962C8B-B14F-4D97-AF65-F5344CB8AC3E}">
        <p14:creationId xmlns:p14="http://schemas.microsoft.com/office/powerpoint/2010/main" val="4060198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2281697971"/>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4064322292"/>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037671896"/>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574A0D0F-9B5A-45B8-8DE0-C88B71F3A60E}" type="datetime1">
              <a:rPr lang="en-US" smtClean="0"/>
              <a:t>3/29/2023</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2300324486"/>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074D3E8F-AE70-4F63-A097-17BFEE3FDE98}" type="datetime1">
              <a:rPr lang="en-US" smtClean="0"/>
              <a:t>3/29/2023</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2985178605"/>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966144E8-9B79-4564-BB91-E566E8863F39}" type="datetime1">
              <a:rPr lang="en-US" smtClean="0"/>
              <a:t>3/29/2023</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3335156196"/>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5FAC0F69-EE29-41A0-80A3-9B7A342D7F3F}" type="datetime1">
              <a:rPr lang="en-US" smtClean="0"/>
              <a:t>3/29/2023</a:t>
            </a:fld>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334516201"/>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AF1FDEE9-18EE-49F4-B0FF-1DC1D010604D}" type="datetime1">
              <a:rPr lang="en-US" smtClean="0"/>
              <a:t>3/29/2023</a:t>
            </a:fld>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3185144628"/>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91E2B839-2F9F-41DF-B671-AB299F1B0D9B}" type="datetime1">
              <a:rPr lang="en-US" smtClean="0"/>
              <a:t>3/29/2023</a:t>
            </a:fld>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3789980764"/>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07235226-4119-4DBD-9912-7A383A8A0728}" type="datetime1">
              <a:rPr lang="en-US" smtClean="0"/>
              <a:t>3/29/2023</a:t>
            </a:fld>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123287911"/>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E828F48-88A0-4B94-8D8F-D2B62534F82F}" type="datetime1">
              <a:rPr lang="en-US" smtClean="0"/>
              <a:t>3/29/2023</a:t>
            </a:fld>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27721769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320923794"/>
      </p:ext>
    </p:extLst>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DAAE131A-6A6C-430C-8598-C5F6800E040C}" type="datetime1">
              <a:rPr lang="en-US" smtClean="0"/>
              <a:t>3/29/2023</a:t>
            </a:fld>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3236767378"/>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0363946A-0C36-4A98-B8E7-9665A9D8D292}" type="datetime1">
              <a:rPr lang="en-US" smtClean="0"/>
              <a:t>3/29/2023</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210042590"/>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6F113A78-3F4A-433A-B453-36100DBAA24D}" type="datetime1">
              <a:rPr lang="en-US" smtClean="0"/>
              <a:t>3/29/2023</a:t>
            </a:fld>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816095749"/>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944685986"/>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716758785"/>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2320332436"/>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4024849874"/>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2899915822"/>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700859945"/>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4055718530"/>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9375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5D7D6D88-0B2C-4AF1-B64A-B4E5946139BF}" type="datetime1">
              <a:rPr lang="en-US" smtClean="0"/>
              <a:t>3/29/2023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05987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ft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70363" y="2919070"/>
            <a:ext cx="4803335" cy="1470025"/>
          </a:xfrm>
        </p:spPr>
        <p:txBody>
          <a:bodyPr/>
          <a:lstStyle/>
          <a:p>
            <a:r>
              <a:rPr lang="en-US" dirty="0"/>
              <a:t>Software Testing</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a:xfrm>
            <a:off x="632645" y="1611444"/>
            <a:ext cx="10949755" cy="4341121"/>
          </a:xfrm>
        </p:spPr>
        <p:txBody>
          <a:bodyPr/>
          <a:lstStyle/>
          <a:p>
            <a:pPr algn="just"/>
            <a:r>
              <a:rPr lang="en-GB" dirty="0"/>
              <a:t>Inspections: </a:t>
            </a:r>
          </a:p>
          <a:p>
            <a:pPr lvl="1" algn="just"/>
            <a:r>
              <a:rPr lang="en-GB" dirty="0"/>
              <a:t>people examining the representations with the aim of discovering anomalies and defects.</a:t>
            </a:r>
          </a:p>
          <a:p>
            <a:pPr algn="just"/>
            <a:r>
              <a:rPr lang="en-GB" dirty="0"/>
              <a:t>Inspections do not require execution of a system so may be used before implementation. (static V&amp; V technique)</a:t>
            </a:r>
          </a:p>
          <a:p>
            <a:pPr algn="just"/>
            <a:r>
              <a:rPr lang="en-GB" dirty="0"/>
              <a:t>Can be applied to any representation of the system (requirements, design, configuration data, test data, etc.).</a:t>
            </a:r>
          </a:p>
          <a:p>
            <a:pPr algn="just"/>
            <a:r>
              <a:rPr lang="en-GB" dirty="0"/>
              <a:t>They have been shown to be an effective technique for discovering program errors.</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10</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11</a:t>
            </a:fld>
            <a:endParaRPr lang="en-US">
              <a:solidFill>
                <a:prstClr val="black">
                  <a:tint val="75000"/>
                </a:prstClr>
              </a:solidFill>
              <a:latin typeface="Calibri"/>
            </a:endParaRPr>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243" y="1845403"/>
            <a:ext cx="8441514" cy="3745929"/>
          </a:xfrm>
          <a:prstGeom prst="rect">
            <a:avLst/>
          </a:prstGeom>
        </p:spPr>
      </p:pic>
      <p:sp>
        <p:nvSpPr>
          <p:cNvPr id="3" name="Date Placeholder 2"/>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lstStyle/>
          <a:p>
            <a:pPr algn="just"/>
            <a:r>
              <a:rPr lang="en-US" dirty="0"/>
              <a:t>During testing, errors can mask (hide) other errors. In case of any error occurrence, we cannot predict that the anomalies occurring after first error is because of previous one or the new errors. Because </a:t>
            </a:r>
            <a:r>
              <a:rPr lang="en-US" b="1" dirty="0"/>
              <a:t>inspection is a static process, you don’t have to be concerned with interactions between errors</a:t>
            </a:r>
            <a:r>
              <a:rPr lang="en-US" dirty="0"/>
              <a:t>.</a:t>
            </a:r>
          </a:p>
          <a:p>
            <a:pPr algn="just"/>
            <a:r>
              <a:rPr lang="en-US" b="1" dirty="0"/>
              <a:t>Incomplete versions of a system can be inspected without additional costs.</a:t>
            </a:r>
          </a:p>
          <a:p>
            <a:pPr lvl="1" algn="just"/>
            <a:r>
              <a:rPr lang="en-US" dirty="0"/>
              <a:t>If a program is incomplete, then you need to develop specialized test harnesses to test the parts that are available. </a:t>
            </a:r>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12</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lstStyle/>
          <a:p>
            <a:pPr algn="just"/>
            <a:r>
              <a:rPr lang="en-US" dirty="0"/>
              <a:t>An inspection can also </a:t>
            </a:r>
            <a:r>
              <a:rPr lang="en-US" b="1" dirty="0"/>
              <a:t>ensure the compliance with standards, portability and maintainability. </a:t>
            </a:r>
            <a:r>
              <a:rPr lang="en-US" dirty="0"/>
              <a:t>You can </a:t>
            </a:r>
            <a:r>
              <a:rPr lang="en-US" b="1" dirty="0"/>
              <a:t>check for inefficient codes, poor programming styles that could make system maintenance difficult.</a:t>
            </a:r>
          </a:p>
          <a:p>
            <a:pPr algn="just"/>
            <a:r>
              <a:rPr lang="en-US" b="1" dirty="0"/>
              <a:t>Inspections are more effective for defect discovery than testing.</a:t>
            </a:r>
          </a:p>
          <a:p>
            <a:pPr algn="just"/>
            <a:r>
              <a:rPr lang="en-US" b="1" dirty="0"/>
              <a:t>Problems in inspection:</a:t>
            </a:r>
          </a:p>
          <a:p>
            <a:pPr lvl="1" algn="just"/>
            <a:r>
              <a:rPr lang="en-US" b="1" dirty="0"/>
              <a:t>Can’t check defects that arise because of unexpected interaction between systems.</a:t>
            </a:r>
          </a:p>
          <a:p>
            <a:pPr marL="457200" lvl="1" indent="0" algn="just">
              <a:buNone/>
            </a:pPr>
            <a:endParaRPr lang="en-US" b="1" dirty="0"/>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13</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34104694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a:xfrm>
            <a:off x="672352" y="1830388"/>
            <a:ext cx="11035553" cy="4525963"/>
          </a:xfrm>
        </p:spPr>
        <p:txBody>
          <a:bodyPr/>
          <a:lstStyle/>
          <a:p>
            <a:r>
              <a:rPr lang="en-GB" dirty="0"/>
              <a:t>Inspections and testing are complementary and not opposing verification techniques.</a:t>
            </a:r>
          </a:p>
          <a:p>
            <a:r>
              <a:rPr lang="en-GB" dirty="0"/>
              <a:t>Both should be used during the V &amp; V process. </a:t>
            </a:r>
          </a:p>
          <a:p>
            <a:r>
              <a:rPr lang="en-GB" b="1" dirty="0"/>
              <a:t>Inspections cannot check non-functional characteristics such as performance, usability, etc. as its static.</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15</a:t>
            </a:fld>
            <a:endParaRPr lang="en-US">
              <a:solidFill>
                <a:prstClr val="black">
                  <a:tint val="75000"/>
                </a:prstClr>
              </a:solidFill>
              <a:latin typeface="Calibri"/>
            </a:endParaRPr>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7086" y="2655237"/>
            <a:ext cx="8744367" cy="1835492"/>
          </a:xfrm>
          <a:prstGeom prst="rect">
            <a:avLst/>
          </a:prstGeom>
        </p:spPr>
      </p:pic>
      <p:sp>
        <p:nvSpPr>
          <p:cNvPr id="3" name="Date Placeholder 2"/>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a:t>
            </a:r>
          </a:p>
          <a:p>
            <a:r>
              <a:rPr lang="en-US" dirty="0"/>
              <a:t>Release testing</a:t>
            </a:r>
          </a:p>
          <a:p>
            <a:r>
              <a:rPr lang="en-US" dirty="0"/>
              <a:t>User testing</a:t>
            </a:r>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16</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18290"/>
            <a:ext cx="8229600" cy="1143000"/>
          </a:xfrm>
        </p:spPr>
        <p:txBody>
          <a:bodyPr/>
          <a:lstStyle/>
          <a:p>
            <a:pPr algn="ctr"/>
            <a:r>
              <a:rPr lang="en-US" dirty="0"/>
              <a:t>Development testing</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220D28B-1286-4CD6-BAD1-2AEB85B0A407}"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a:xfrm>
            <a:off x="523335" y="1555001"/>
            <a:ext cx="10889411" cy="4525963"/>
          </a:xfrm>
        </p:spPr>
        <p:txBody>
          <a:bodyPr/>
          <a:lstStyle/>
          <a:p>
            <a:pPr algn="just"/>
            <a:r>
              <a:rPr lang="en-US" b="1" dirty="0"/>
              <a:t>Development testing: </a:t>
            </a:r>
            <a:r>
              <a:rPr lang="en-US" dirty="0"/>
              <a:t> </a:t>
            </a:r>
          </a:p>
          <a:p>
            <a:pPr lvl="1" algn="just"/>
            <a:r>
              <a:rPr lang="en-US" sz="2800" dirty="0"/>
              <a:t>testing activities done by the development team</a:t>
            </a:r>
          </a:p>
          <a:p>
            <a:pPr lvl="1" algn="just"/>
            <a:r>
              <a:rPr lang="en-US" sz="2800" dirty="0"/>
              <a:t>The approaches for development testing are:</a:t>
            </a:r>
          </a:p>
          <a:p>
            <a:pPr lvl="2" algn="just"/>
            <a:r>
              <a:rPr lang="en-US" sz="2400" dirty="0"/>
              <a:t>The </a:t>
            </a:r>
            <a:r>
              <a:rPr lang="en-US" sz="2400" b="1" dirty="0"/>
              <a:t>development team might be testing the software</a:t>
            </a:r>
          </a:p>
          <a:p>
            <a:pPr lvl="2" algn="just"/>
            <a:r>
              <a:rPr lang="en-US" sz="2400" b="1" dirty="0"/>
              <a:t>developers/testers working in pairs </a:t>
            </a:r>
            <a:r>
              <a:rPr lang="en-US" sz="2400" dirty="0"/>
              <a:t>where a tester is testing the code simultaneously.</a:t>
            </a:r>
          </a:p>
          <a:p>
            <a:pPr lvl="2" algn="just"/>
            <a:r>
              <a:rPr lang="en-US" sz="2400" dirty="0"/>
              <a:t>In safety-critical systems, a </a:t>
            </a:r>
            <a:r>
              <a:rPr lang="en-US" sz="2400" b="1" dirty="0"/>
              <a:t>separate testing team </a:t>
            </a:r>
            <a:r>
              <a:rPr lang="en-US" sz="2400" dirty="0"/>
              <a:t>works with developers and keeps a record of every test case run on the system.</a:t>
            </a:r>
          </a:p>
          <a:p>
            <a:pPr marL="457200" lvl="1" indent="0" algn="just">
              <a:buNone/>
            </a:pPr>
            <a:endParaRPr lang="en-US" sz="2600" dirty="0"/>
          </a:p>
          <a:p>
            <a:pPr lvl="1" algn="just"/>
            <a:endParaRPr lang="en-US" dirty="0"/>
          </a:p>
          <a:p>
            <a:pPr algn="just"/>
            <a:endParaRPr lang="en-US" dirty="0"/>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DCA7984-7042-4059-8F43-00A03BD3FFFE}"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Development testing</a:t>
            </a:r>
          </a:p>
        </p:txBody>
      </p:sp>
      <p:sp>
        <p:nvSpPr>
          <p:cNvPr id="3" name="Content Placeholder 2"/>
          <p:cNvSpPr>
            <a:spLocks noGrp="1"/>
          </p:cNvSpPr>
          <p:nvPr>
            <p:ph idx="1"/>
          </p:nvPr>
        </p:nvSpPr>
        <p:spPr>
          <a:xfrm>
            <a:off x="100642" y="1348627"/>
            <a:ext cx="11795184" cy="4525963"/>
          </a:xfrm>
        </p:spPr>
        <p:txBody>
          <a:bodyPr/>
          <a:lstStyle/>
          <a:p>
            <a:pPr lvl="1" algn="just"/>
            <a:r>
              <a:rPr lang="en-US" b="1" dirty="0"/>
              <a:t>Unit testing, </a:t>
            </a:r>
          </a:p>
          <a:p>
            <a:pPr lvl="2" algn="just"/>
            <a:r>
              <a:rPr lang="en-US" sz="2000" dirty="0"/>
              <a:t>where individual program units/object classes are tested. </a:t>
            </a:r>
          </a:p>
          <a:p>
            <a:pPr lvl="2" algn="just"/>
            <a:r>
              <a:rPr lang="en-US" sz="2000" dirty="0"/>
              <a:t>It focuses on </a:t>
            </a:r>
            <a:r>
              <a:rPr lang="en-US" sz="2000" b="1" dirty="0"/>
              <a:t>testing the functionality of objects or methods.</a:t>
            </a:r>
          </a:p>
          <a:p>
            <a:pPr lvl="2" algn="just"/>
            <a:r>
              <a:rPr lang="en-US" sz="2000" dirty="0"/>
              <a:t>Done in the development phase of SDLC</a:t>
            </a:r>
            <a:endParaRPr lang="en-GB" sz="2000" dirty="0"/>
          </a:p>
          <a:p>
            <a:pPr lvl="1" algn="just"/>
            <a:r>
              <a:rPr lang="en-US" b="1" dirty="0"/>
              <a:t>Component testing,</a:t>
            </a:r>
          </a:p>
          <a:p>
            <a:pPr lvl="2" algn="just"/>
            <a:r>
              <a:rPr lang="en-US" sz="2000" dirty="0"/>
              <a:t>Multiple individual units integrate to create composite components. </a:t>
            </a:r>
          </a:p>
          <a:p>
            <a:pPr lvl="2" algn="just"/>
            <a:r>
              <a:rPr lang="en-US" sz="2000" dirty="0"/>
              <a:t>It focuses on testing components’ compatibility and co-existence with other components. (proper data transfer, if they are dependent components)</a:t>
            </a:r>
          </a:p>
          <a:p>
            <a:pPr lvl="2" algn="just"/>
            <a:r>
              <a:rPr lang="en-US" sz="2000" dirty="0"/>
              <a:t>Done in the testing phase of SDLC</a:t>
            </a:r>
            <a:endParaRPr lang="en-GB" sz="2000" dirty="0"/>
          </a:p>
          <a:p>
            <a:pPr lvl="1" algn="just"/>
            <a:r>
              <a:rPr lang="en-US" b="1" dirty="0"/>
              <a:t>System testing, </a:t>
            </a:r>
          </a:p>
          <a:p>
            <a:pPr lvl="2" algn="just"/>
            <a:r>
              <a:rPr lang="en-US" sz="2000" dirty="0"/>
              <a:t>where some or all the components in a system are integrated and the overall system is tested. </a:t>
            </a:r>
          </a:p>
          <a:p>
            <a:pPr lvl="2" algn="just"/>
            <a:r>
              <a:rPr lang="en-US" sz="2000" dirty="0"/>
              <a:t>It focuses on </a:t>
            </a:r>
            <a:r>
              <a:rPr lang="en-US" sz="2000" b="1" dirty="0"/>
              <a:t>testing component interactions</a:t>
            </a:r>
            <a:r>
              <a:rPr lang="en-US" sz="2000" dirty="0"/>
              <a:t>.</a:t>
            </a:r>
          </a:p>
          <a:p>
            <a:pPr lvl="2" algn="just"/>
            <a:r>
              <a:rPr lang="en-US" sz="2000" dirty="0"/>
              <a:t>Done in the testing phase of SDLC</a:t>
            </a:r>
            <a:endParaRPr lang="en-GB" sz="2000" dirty="0"/>
          </a:p>
          <a:p>
            <a:pPr marL="914400" lvl="2" indent="0" algn="just">
              <a:buNone/>
            </a:pPr>
            <a:endParaRPr lang="en-US" sz="2000" dirty="0"/>
          </a:p>
          <a:p>
            <a:pPr lvl="2" algn="just"/>
            <a:endParaRPr lang="en-GB" sz="2000" dirty="0"/>
          </a:p>
          <a:p>
            <a:pPr algn="just"/>
            <a:endParaRPr lang="en-US" sz="2000" dirty="0"/>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10885663"/>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pPr algn="just"/>
            <a:r>
              <a:rPr lang="en-US" sz="2200" dirty="0"/>
              <a:t>Testing:</a:t>
            </a:r>
          </a:p>
          <a:p>
            <a:pPr lvl="1" algn="just"/>
            <a:r>
              <a:rPr lang="en-US" sz="1800" dirty="0"/>
              <a:t>Showing what a program is doing.</a:t>
            </a:r>
          </a:p>
          <a:p>
            <a:pPr lvl="1" algn="just"/>
            <a:r>
              <a:rPr lang="en-US" sz="1800" dirty="0"/>
              <a:t>Detecting anomalies in the system.</a:t>
            </a:r>
          </a:p>
          <a:p>
            <a:pPr algn="just"/>
            <a:r>
              <a:rPr lang="en-US" sz="2200" dirty="0"/>
              <a:t>Generally, software testing uses sample data </a:t>
            </a:r>
          </a:p>
          <a:p>
            <a:pPr algn="just"/>
            <a:r>
              <a:rPr lang="en-US" sz="2200" b="1" dirty="0"/>
              <a:t>Custom software: </a:t>
            </a:r>
            <a:r>
              <a:rPr lang="en-US" sz="2200" dirty="0"/>
              <a:t>at least 1 test for every requirement.</a:t>
            </a:r>
          </a:p>
          <a:p>
            <a:pPr algn="just"/>
            <a:r>
              <a:rPr lang="en-US" sz="2200" b="1" dirty="0"/>
              <a:t>Generic Software: </a:t>
            </a:r>
            <a:r>
              <a:rPr lang="en-US" sz="2200" dirty="0"/>
              <a:t>tests for every feature present in product release</a:t>
            </a:r>
          </a:p>
          <a:p>
            <a:pPr algn="just"/>
            <a:r>
              <a:rPr lang="en-US" sz="2200" b="1" dirty="0"/>
              <a:t>Testing </a:t>
            </a:r>
            <a:r>
              <a:rPr lang="en-US" sz="2200" dirty="0"/>
              <a:t>is concerned with rooting out undesirable system behavior such as system crashes, unwanted interactions with other systems, incorrect computations, and data corruption.</a:t>
            </a:r>
            <a:endParaRPr lang="en-GB" sz="2200" dirty="0"/>
          </a:p>
          <a:p>
            <a:pPr algn="just"/>
            <a:endParaRPr lang="en-US" sz="2200" dirty="0"/>
          </a:p>
          <a:p>
            <a:pPr algn="just"/>
            <a:endParaRPr lang="en-US" dirty="0"/>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2</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idx="1"/>
          </p:nvPr>
        </p:nvSpPr>
        <p:spPr/>
        <p:txBody>
          <a:bodyPr/>
          <a:lstStyle/>
          <a:p>
            <a:pPr algn="just"/>
            <a:r>
              <a:rPr lang="en-US" dirty="0"/>
              <a:t>Unit testing is the process of </a:t>
            </a:r>
            <a:r>
              <a:rPr lang="en-US" b="1" dirty="0"/>
              <a:t>testing individual components in isolation.</a:t>
            </a:r>
          </a:p>
          <a:p>
            <a:pPr algn="just"/>
            <a:r>
              <a:rPr lang="en-US" dirty="0"/>
              <a:t>It is a </a:t>
            </a:r>
            <a:r>
              <a:rPr lang="en-US" b="1" dirty="0"/>
              <a:t>defect testing process.</a:t>
            </a:r>
          </a:p>
          <a:p>
            <a:pPr algn="just"/>
            <a:r>
              <a:rPr lang="en-US" dirty="0"/>
              <a:t>Done in the development phase of SDLC</a:t>
            </a:r>
          </a:p>
          <a:p>
            <a:pPr algn="just"/>
            <a:r>
              <a:rPr lang="en-US" b="1" dirty="0"/>
              <a:t>Check for all events </a:t>
            </a:r>
            <a:r>
              <a:rPr lang="en-US" dirty="0"/>
              <a:t>that can change an object state</a:t>
            </a:r>
          </a:p>
          <a:p>
            <a:pPr algn="just"/>
            <a:r>
              <a:rPr lang="en-US" b="1" dirty="0"/>
              <a:t>Units</a:t>
            </a:r>
            <a:r>
              <a:rPr lang="en-US" dirty="0"/>
              <a:t> may be:</a:t>
            </a:r>
          </a:p>
          <a:p>
            <a:pPr lvl="1" algn="just"/>
            <a:r>
              <a:rPr lang="en-US" b="1" dirty="0"/>
              <a:t>Individual functions </a:t>
            </a:r>
            <a:r>
              <a:rPr lang="en-US" dirty="0"/>
              <a:t>in an object </a:t>
            </a:r>
          </a:p>
          <a:p>
            <a:pPr lvl="1" algn="just"/>
            <a:r>
              <a:rPr lang="en-US" b="1" dirty="0"/>
              <a:t>classes</a:t>
            </a:r>
            <a:r>
              <a:rPr lang="en-US" dirty="0"/>
              <a:t> with several attributes and methods </a:t>
            </a:r>
          </a:p>
          <a:p>
            <a:pPr lvl="1" algn="just"/>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1E12AE1-589E-40EF-B5E7-3A84F07ACD2F}"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b="1" dirty="0"/>
              <a:t>Complete test coverage of a class involves</a:t>
            </a:r>
          </a:p>
          <a:p>
            <a:pPr lvl="1"/>
            <a:r>
              <a:rPr lang="en-GB" u="sng" dirty="0"/>
              <a:t>Testing all operations </a:t>
            </a:r>
            <a:r>
              <a:rPr lang="en-GB" dirty="0"/>
              <a:t>(methods) associated with an object</a:t>
            </a:r>
            <a:r>
              <a:rPr lang="en-US" dirty="0"/>
              <a:t> </a:t>
            </a:r>
            <a:endParaRPr lang="en-GB" dirty="0"/>
          </a:p>
          <a:p>
            <a:pPr lvl="1"/>
            <a:r>
              <a:rPr lang="en-GB" u="sng" dirty="0"/>
              <a:t>Checking for all object attributes</a:t>
            </a:r>
            <a:r>
              <a:rPr lang="en-US" u="sng" dirty="0"/>
              <a:t> </a:t>
            </a:r>
            <a:endParaRPr lang="en-GB" u="sng" dirty="0"/>
          </a:p>
          <a:p>
            <a:pPr lvl="1"/>
            <a:r>
              <a:rPr lang="en-GB" u="sng" dirty="0"/>
              <a:t>Simulate for all events causing a state change </a:t>
            </a:r>
            <a:r>
              <a:rPr lang="en-GB" dirty="0"/>
              <a:t>in system.</a:t>
            </a:r>
          </a:p>
          <a:p>
            <a:pPr algn="just"/>
            <a:r>
              <a:rPr lang="en-GB" b="1" dirty="0"/>
              <a:t>Inheritance makes it more difficult to design object class tests, as the information to be tested is not localized.</a:t>
            </a:r>
          </a:p>
          <a:p>
            <a:pPr lvl="1" algn="just"/>
            <a:r>
              <a:rPr lang="en-GB" dirty="0"/>
              <a:t>Check for that inherited operation in all subclasses as the implementation might have been revised for subclasses because of differing properties.</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EF2E769-34DA-4DD5-B94A-461E1200026B}"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r>
              <a:rPr lang="en-GB" dirty="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2793492" y="1886250"/>
            <a:ext cx="6773339" cy="3725075"/>
          </a:xfrm>
        </p:spPr>
      </p:pic>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74E69DC-A453-4957-B24B-353ECC9FFBF0}"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a:xfrm>
            <a:off x="609599" y="1848676"/>
            <a:ext cx="10880785" cy="4525963"/>
          </a:xfrm>
        </p:spPr>
        <p:txBody>
          <a:bodyPr/>
          <a:lstStyle/>
          <a:p>
            <a:pPr algn="just"/>
            <a:r>
              <a:rPr lang="en-US" dirty="0"/>
              <a:t>If I want to check that the weather station has been installed properly, I will make test cases for </a:t>
            </a:r>
            <a:r>
              <a:rPr lang="en-US" dirty="0" err="1"/>
              <a:t>reportWeather</a:t>
            </a:r>
            <a:r>
              <a:rPr lang="en-US" dirty="0"/>
              <a:t> and </a:t>
            </a:r>
            <a:r>
              <a:rPr lang="en-US" dirty="0" err="1"/>
              <a:t>reportStatus</a:t>
            </a:r>
            <a:r>
              <a:rPr lang="en-US" dirty="0"/>
              <a:t>.</a:t>
            </a:r>
          </a:p>
          <a:p>
            <a:pPr algn="just"/>
            <a:r>
              <a:rPr lang="en-US" dirty="0"/>
              <a:t>Ideally, </a:t>
            </a:r>
            <a:r>
              <a:rPr lang="en-US" b="1" dirty="0"/>
              <a:t>methods are tested in isolation but sometimes methods testcases sequence matters.</a:t>
            </a:r>
          </a:p>
          <a:p>
            <a:pPr lvl="1" algn="just"/>
            <a:r>
              <a:rPr lang="en-US" dirty="0"/>
              <a:t>To test shutdown method you need to execute the restart method to verify results. </a:t>
            </a:r>
          </a:p>
          <a:p>
            <a:pPr marL="457200" lvl="1" indent="0">
              <a:buNone/>
            </a:pPr>
            <a:endParaRPr lang="en-US" dirty="0"/>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Date Placeholder 2">
            <a:extLst>
              <a:ext uri="{FF2B5EF4-FFF2-40B4-BE49-F238E27FC236}">
                <a16:creationId xmlns:a16="http://schemas.microsoft.com/office/drawing/2014/main" id="{5187C733-F9AD-413D-8E11-9C764E9AE750}"/>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3AE940B-3E05-4E3C-8B7B-87F81F7B1693}"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pPr algn="just"/>
            <a:r>
              <a:rPr lang="en-US" dirty="0"/>
              <a:t>Using a state model, </a:t>
            </a:r>
            <a:r>
              <a:rPr lang="en-US" b="1" dirty="0"/>
              <a:t>identify </a:t>
            </a:r>
            <a:r>
              <a:rPr lang="en-US" b="1" u="sng" dirty="0"/>
              <a:t>sequences of state transitions</a:t>
            </a:r>
            <a:r>
              <a:rPr lang="en-US" b="1" dirty="0"/>
              <a:t> </a:t>
            </a:r>
            <a:r>
              <a:rPr lang="en-US" dirty="0"/>
              <a:t>to be tested </a:t>
            </a:r>
            <a:r>
              <a:rPr lang="en-US" b="1" dirty="0"/>
              <a:t>and the </a:t>
            </a:r>
            <a:r>
              <a:rPr lang="en-US" b="1" u="sng" dirty="0"/>
              <a:t>event sequences </a:t>
            </a:r>
            <a:r>
              <a:rPr lang="en-US" b="1" dirty="0"/>
              <a:t>to cause these transitions</a:t>
            </a:r>
          </a:p>
          <a:p>
            <a:pPr algn="just"/>
            <a:r>
              <a:rPr lang="en-US" b="1" dirty="0"/>
              <a:t>Checking model for every possible state change which is expensive of course. </a:t>
            </a:r>
          </a:p>
          <a:p>
            <a:r>
              <a:rPr lang="en-US" dirty="0"/>
              <a:t>For example:</a:t>
            </a:r>
          </a:p>
          <a:p>
            <a:pPr lvl="1"/>
            <a:r>
              <a:rPr lang="en-US" dirty="0"/>
              <a:t>Shutdown -&gt; Running-&gt; Shutdown</a:t>
            </a:r>
          </a:p>
          <a:p>
            <a:pPr lvl="1"/>
            <a:r>
              <a:rPr lang="en-US" dirty="0"/>
              <a:t>Configuring-&gt; Running-&gt; Testing -&gt; Transmitting -&gt; Running</a:t>
            </a:r>
          </a:p>
          <a:p>
            <a:pPr lvl="1"/>
            <a:r>
              <a:rPr lang="en-US" dirty="0"/>
              <a:t>Running-&gt; Collecting-&gt; Running-&gt; Summarizing -&gt; Transmitting -&gt; Running</a:t>
            </a:r>
          </a:p>
          <a:p>
            <a:pPr marL="457200" lvl="1" indent="0">
              <a:buNone/>
            </a:pPr>
            <a:endParaRPr lang="en-US" dirty="0"/>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Date Placeholder 2">
            <a:extLst>
              <a:ext uri="{FF2B5EF4-FFF2-40B4-BE49-F238E27FC236}">
                <a16:creationId xmlns:a16="http://schemas.microsoft.com/office/drawing/2014/main" id="{5187C733-F9AD-413D-8E11-9C764E9AE750}"/>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3AE940B-3E05-4E3C-8B7B-87F81F7B1693}"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78579188"/>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pPr algn="just"/>
            <a:r>
              <a:rPr lang="en-US" b="1" dirty="0"/>
              <a:t>unit testing should be automated so that tests are run and checked without manual intervention.</a:t>
            </a:r>
          </a:p>
          <a:p>
            <a:pPr algn="just"/>
            <a:r>
              <a:rPr lang="en-US" dirty="0"/>
              <a:t>Different frameworks could be used for automated testing. </a:t>
            </a:r>
          </a:p>
          <a:p>
            <a:pPr algn="just"/>
            <a:r>
              <a:rPr lang="en-US" b="1" dirty="0"/>
              <a:t>These frameworks provide different test classes with which you can create specific test cases</a:t>
            </a:r>
            <a:r>
              <a:rPr lang="en-US" dirty="0"/>
              <a:t>. Entire test suite can run within seconds and show results. </a:t>
            </a:r>
          </a:p>
          <a:p>
            <a:pPr algn="just"/>
            <a:r>
              <a:rPr lang="en-US" dirty="0"/>
              <a:t>These frameworks can run all of the tests that you have implemented and report, success/failure status via GUI</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05C8B8D-CC56-4C4B-A022-4E3A078FF65D}"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components</a:t>
            </a:r>
          </a:p>
        </p:txBody>
      </p:sp>
      <p:sp>
        <p:nvSpPr>
          <p:cNvPr id="3" name="Content Placeholder 2"/>
          <p:cNvSpPr>
            <a:spLocks noGrp="1"/>
          </p:cNvSpPr>
          <p:nvPr>
            <p:ph idx="1"/>
          </p:nvPr>
        </p:nvSpPr>
        <p:spPr/>
        <p:txBody>
          <a:bodyPr/>
          <a:lstStyle/>
          <a:p>
            <a:pPr algn="just"/>
            <a:r>
              <a:rPr lang="en-US" b="1" dirty="0"/>
              <a:t>A setup part</a:t>
            </a:r>
            <a:r>
              <a:rPr lang="en-US" dirty="0"/>
              <a:t>, where you initialize the system with the test case, namely the inputs and expected outputs.</a:t>
            </a:r>
            <a:endParaRPr lang="en-GB" dirty="0"/>
          </a:p>
          <a:p>
            <a:pPr algn="just"/>
            <a:r>
              <a:rPr lang="en-US" b="1" dirty="0"/>
              <a:t>A call part</a:t>
            </a:r>
            <a:r>
              <a:rPr lang="en-US" dirty="0"/>
              <a:t>, where you call the object or method to be tested.</a:t>
            </a:r>
            <a:endParaRPr lang="en-GB" dirty="0"/>
          </a:p>
          <a:p>
            <a:pPr algn="just"/>
            <a:r>
              <a:rPr lang="en-US" b="1" dirty="0"/>
              <a:t>An assertion part </a:t>
            </a:r>
            <a:r>
              <a:rPr lang="en-US" dirty="0"/>
              <a:t>where you compare the result of the call with the expected result. If the assertion evaluates to true, the test has been successful, if false, then it has failed.</a:t>
            </a:r>
          </a:p>
          <a:p>
            <a:pPr algn="just"/>
            <a:r>
              <a:rPr lang="en-US" dirty="0"/>
              <a:t>It is </a:t>
            </a:r>
            <a:r>
              <a:rPr lang="en-US" b="1" dirty="0"/>
              <a:t>possible that the developed object has some dependencies on an object which is under development</a:t>
            </a:r>
            <a:r>
              <a:rPr lang="en-US" dirty="0"/>
              <a:t>. That will cause a delay. Meanwhile, use dummy objects for testing.</a:t>
            </a:r>
            <a:endParaRPr lang="en-GB" dirty="0"/>
          </a:p>
          <a:p>
            <a:pPr algn="just"/>
            <a:endParaRPr lang="en-US" dirty="0"/>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7743C1A-E633-4DA9-93E0-16CA25A49B20}"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5248-6240-4F04-B01B-DCD207A55BCC}"/>
              </a:ext>
            </a:extLst>
          </p:cNvPr>
          <p:cNvSpPr>
            <a:spLocks noGrp="1"/>
          </p:cNvSpPr>
          <p:nvPr>
            <p:ph type="title"/>
          </p:nvPr>
        </p:nvSpPr>
        <p:spPr/>
        <p:txBody>
          <a:bodyPr/>
          <a:lstStyle/>
          <a:p>
            <a:r>
              <a:rPr lang="en-US" dirty="0"/>
              <a:t>Automated test components</a:t>
            </a:r>
          </a:p>
        </p:txBody>
      </p:sp>
      <p:sp>
        <p:nvSpPr>
          <p:cNvPr id="4" name="Date Placeholder 3">
            <a:extLst>
              <a:ext uri="{FF2B5EF4-FFF2-40B4-BE49-F238E27FC236}">
                <a16:creationId xmlns:a16="http://schemas.microsoft.com/office/drawing/2014/main" id="{9528E510-02BF-4777-B175-7597D8FA6B84}"/>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74D3E8F-AE70-4F63-A097-17BFEE3FDE98}"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63E29753-C863-458D-AF21-AD97A28A26C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Content Placeholder 5" descr="Graphical user interface, text, application&#10;&#10;Description automatically generated">
            <a:extLst>
              <a:ext uri="{FF2B5EF4-FFF2-40B4-BE49-F238E27FC236}">
                <a16:creationId xmlns:a16="http://schemas.microsoft.com/office/drawing/2014/main" id="{334ADE7D-5650-4AAF-B2D2-F236C145DFD8}"/>
              </a:ext>
            </a:extLst>
          </p:cNvPr>
          <p:cNvPicPr>
            <a:picLocks noGrp="1" noChangeAspect="1"/>
          </p:cNvPicPr>
          <p:nvPr>
            <p:ph idx="1"/>
          </p:nvPr>
        </p:nvPicPr>
        <p:blipFill>
          <a:blip r:embed="rId2"/>
          <a:stretch>
            <a:fillRect/>
          </a:stretch>
        </p:blipFill>
        <p:spPr>
          <a:xfrm>
            <a:off x="2588302" y="2028531"/>
            <a:ext cx="6686130" cy="3497082"/>
          </a:xfrm>
          <a:prstGeom prst="rect">
            <a:avLst/>
          </a:prstGeom>
        </p:spPr>
      </p:pic>
    </p:spTree>
    <p:extLst>
      <p:ext uri="{BB962C8B-B14F-4D97-AF65-F5344CB8AC3E}">
        <p14:creationId xmlns:p14="http://schemas.microsoft.com/office/powerpoint/2010/main" val="968400412"/>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unit test cases</a:t>
            </a:r>
          </a:p>
        </p:txBody>
      </p:sp>
      <p:sp>
        <p:nvSpPr>
          <p:cNvPr id="3" name="Content Placeholder 2"/>
          <p:cNvSpPr>
            <a:spLocks noGrp="1"/>
          </p:cNvSpPr>
          <p:nvPr>
            <p:ph idx="1"/>
          </p:nvPr>
        </p:nvSpPr>
        <p:spPr>
          <a:xfrm>
            <a:off x="609600" y="2023914"/>
            <a:ext cx="10972800" cy="4525963"/>
          </a:xfrm>
        </p:spPr>
        <p:txBody>
          <a:bodyPr/>
          <a:lstStyle/>
          <a:p>
            <a:pPr algn="just"/>
            <a:r>
              <a:rPr lang="en-US" dirty="0"/>
              <a:t>The testing is a time taking procedure so its necessary to </a:t>
            </a:r>
            <a:r>
              <a:rPr lang="en-US" b="1" dirty="0"/>
              <a:t>define effective test cases.</a:t>
            </a:r>
          </a:p>
          <a:p>
            <a:pPr algn="just"/>
            <a:r>
              <a:rPr lang="en-US" b="1" dirty="0"/>
              <a:t>By effective we mean,</a:t>
            </a:r>
            <a:r>
              <a:rPr lang="en-US" dirty="0"/>
              <a:t> </a:t>
            </a:r>
          </a:p>
          <a:p>
            <a:pPr lvl="1" algn="just"/>
            <a:r>
              <a:rPr lang="en-US" i="1" dirty="0"/>
              <a:t>A test case should do what it is supposed to do </a:t>
            </a:r>
            <a:r>
              <a:rPr lang="en-US" dirty="0"/>
              <a:t>when given correct input</a:t>
            </a:r>
          </a:p>
          <a:p>
            <a:pPr lvl="1" algn="just"/>
            <a:r>
              <a:rPr lang="en-US" i="1" dirty="0"/>
              <a:t>A test case should identify defects </a:t>
            </a:r>
            <a:r>
              <a:rPr lang="en-US" dirty="0"/>
              <a:t>in component.</a:t>
            </a:r>
            <a:endParaRPr lang="en-GB" dirty="0"/>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CE05239-0867-4EFC-A40D-4F39BA74D2E4}"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A21FF-43B3-4A9E-A2F2-B4F2D41E7BB5}"/>
              </a:ext>
            </a:extLst>
          </p:cNvPr>
          <p:cNvSpPr>
            <a:spLocks noGrp="1"/>
          </p:cNvSpPr>
          <p:nvPr>
            <p:ph type="title"/>
          </p:nvPr>
        </p:nvSpPr>
        <p:spPr/>
        <p:txBody>
          <a:bodyPr/>
          <a:lstStyle/>
          <a:p>
            <a:r>
              <a:rPr lang="en-US" dirty="0"/>
              <a:t>Choosing unit test cases</a:t>
            </a:r>
          </a:p>
        </p:txBody>
      </p:sp>
      <p:sp>
        <p:nvSpPr>
          <p:cNvPr id="3" name="Content Placeholder 2">
            <a:extLst>
              <a:ext uri="{FF2B5EF4-FFF2-40B4-BE49-F238E27FC236}">
                <a16:creationId xmlns:a16="http://schemas.microsoft.com/office/drawing/2014/main" id="{7F4F5B5F-AD8F-4423-8A5C-C1031B65B513}"/>
              </a:ext>
            </a:extLst>
          </p:cNvPr>
          <p:cNvSpPr>
            <a:spLocks noGrp="1"/>
          </p:cNvSpPr>
          <p:nvPr>
            <p:ph idx="1"/>
          </p:nvPr>
        </p:nvSpPr>
        <p:spPr/>
        <p:txBody>
          <a:bodyPr/>
          <a:lstStyle/>
          <a:p>
            <a:pPr algn="just"/>
            <a:r>
              <a:rPr lang="en-US" dirty="0">
                <a:solidFill>
                  <a:srgbClr val="FF0000"/>
                </a:solidFill>
              </a:rPr>
              <a:t>Consider a scenario that takes the input of patient’s record and initialize the inputs to the fields in database</a:t>
            </a:r>
          </a:p>
          <a:p>
            <a:pPr algn="just"/>
            <a:r>
              <a:rPr lang="en-US" dirty="0"/>
              <a:t>This leads to two types of test cases:</a:t>
            </a:r>
          </a:p>
          <a:p>
            <a:pPr lvl="1" algn="just"/>
            <a:r>
              <a:rPr lang="en-US" dirty="0"/>
              <a:t>Either take inputs and save them in databases</a:t>
            </a:r>
          </a:p>
          <a:p>
            <a:pPr lvl="1" algn="just"/>
            <a:r>
              <a:rPr lang="en-US" dirty="0"/>
              <a:t>Or write a test case that validates the input of all fields first, and then store them in Db. In case of erroneous input, it will generate an error &amp; exit gracefully.</a:t>
            </a:r>
          </a:p>
        </p:txBody>
      </p:sp>
      <p:sp>
        <p:nvSpPr>
          <p:cNvPr id="4" name="Date Placeholder 3">
            <a:extLst>
              <a:ext uri="{FF2B5EF4-FFF2-40B4-BE49-F238E27FC236}">
                <a16:creationId xmlns:a16="http://schemas.microsoft.com/office/drawing/2014/main" id="{37C58693-E733-4164-9385-B39276052693}"/>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74D3E8F-AE70-4F63-A097-17BFEE3FDE98}"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a:extLst>
              <a:ext uri="{FF2B5EF4-FFF2-40B4-BE49-F238E27FC236}">
                <a16:creationId xmlns:a16="http://schemas.microsoft.com/office/drawing/2014/main" id="{2D20015A-1EB1-496A-8143-D563984CFEB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86377179"/>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r>
              <a:rPr lang="en-US" sz="2200" dirty="0"/>
              <a:t>Testing can be done manually or automatically (via automated test cases, e.g., Junit in Java).</a:t>
            </a:r>
          </a:p>
          <a:p>
            <a:r>
              <a:rPr lang="en-US" sz="2200" dirty="0"/>
              <a:t>Testing is a broader part of Software verification &amp; validation</a:t>
            </a:r>
          </a:p>
          <a:p>
            <a:pPr lvl="1"/>
            <a:r>
              <a:rPr lang="en-US" sz="1800" dirty="0"/>
              <a:t>Are we building the right product? (validation) </a:t>
            </a:r>
          </a:p>
          <a:p>
            <a:pPr lvl="1"/>
            <a:r>
              <a:rPr lang="en-US" sz="1800" dirty="0"/>
              <a:t>Are we building the product right? (verification) ~ checking for functional and non-functional testing</a:t>
            </a:r>
          </a:p>
          <a:p>
            <a:r>
              <a:rPr lang="en-US" dirty="0"/>
              <a:t>Broadly, testing can be classified as black-box testing / white box testing.</a:t>
            </a:r>
          </a:p>
          <a:p>
            <a:pPr lvl="1"/>
            <a:r>
              <a:rPr lang="en-US" dirty="0"/>
              <a:t>Black box testing: testing system without checking inner details</a:t>
            </a:r>
          </a:p>
          <a:p>
            <a:pPr lvl="1"/>
            <a:r>
              <a:rPr lang="en-US" dirty="0"/>
              <a:t>Whitebox testing: testing each component separately.</a:t>
            </a:r>
          </a:p>
          <a:p>
            <a:pPr marL="457200" lvl="1" indent="0">
              <a:buNone/>
            </a:pPr>
            <a:endParaRPr lang="en-US" dirty="0"/>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3</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603213386"/>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to choose test cases</a:t>
            </a:r>
          </a:p>
        </p:txBody>
      </p:sp>
      <p:sp>
        <p:nvSpPr>
          <p:cNvPr id="3" name="Content Placeholder 2"/>
          <p:cNvSpPr>
            <a:spLocks noGrp="1"/>
          </p:cNvSpPr>
          <p:nvPr>
            <p:ph idx="1"/>
          </p:nvPr>
        </p:nvSpPr>
        <p:spPr/>
        <p:txBody>
          <a:bodyPr/>
          <a:lstStyle/>
          <a:p>
            <a:r>
              <a:rPr lang="en-US" b="1" dirty="0"/>
              <a:t>Partition testing,</a:t>
            </a:r>
          </a:p>
          <a:p>
            <a:pPr lvl="1"/>
            <a:r>
              <a:rPr lang="en-US" dirty="0"/>
              <a:t>Identify groups of inputs having common characteristics and should be processed in the same way. </a:t>
            </a:r>
          </a:p>
          <a:p>
            <a:pPr lvl="1"/>
            <a:r>
              <a:rPr lang="en-US" dirty="0"/>
              <a:t>You should choose tests from within each of these groups.</a:t>
            </a:r>
            <a:endParaRPr lang="en-GB" dirty="0"/>
          </a:p>
          <a:p>
            <a:r>
              <a:rPr lang="en-US" b="1" dirty="0"/>
              <a:t>Guideline-based testing, </a:t>
            </a:r>
          </a:p>
          <a:p>
            <a:pPr lvl="1"/>
            <a:r>
              <a:rPr lang="en-US" dirty="0"/>
              <a:t>where you use testing guidelines to choose test cases. </a:t>
            </a:r>
          </a:p>
          <a:p>
            <a:pPr lvl="1" algn="just"/>
            <a:r>
              <a:rPr lang="en-US" dirty="0"/>
              <a:t>These guidelines reflect previous experience of the kinds of errors that programmers often make when developing components.</a:t>
            </a:r>
            <a:endParaRPr lang="en-GB" dirty="0"/>
          </a:p>
          <a:p>
            <a:endParaRPr lang="en-US" dirty="0"/>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85F556D-50D9-46CC-9A55-5152C42FF9C1}"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a:xfrm>
            <a:off x="1981200" y="1435927"/>
            <a:ext cx="8229600" cy="4525963"/>
          </a:xfrm>
        </p:spPr>
        <p:txBody>
          <a:bodyPr/>
          <a:lstStyle/>
          <a:p>
            <a:pPr algn="just"/>
            <a:r>
              <a:rPr lang="en-GB" sz="2000" dirty="0"/>
              <a:t>Input data and output results often fall into different classes where all members of a class are related.</a:t>
            </a:r>
          </a:p>
          <a:p>
            <a:pPr algn="just"/>
            <a:r>
              <a:rPr lang="en-GB" sz="2000" dirty="0"/>
              <a:t>For example, </a:t>
            </a:r>
          </a:p>
          <a:p>
            <a:pPr lvl="1" algn="just"/>
            <a:r>
              <a:rPr lang="en-GB" sz="1800" dirty="0"/>
              <a:t>If a unit sums up the inputs given to it, then create a test case for two positive numbers addition.</a:t>
            </a:r>
          </a:p>
          <a:p>
            <a:pPr lvl="1" algn="just"/>
            <a:r>
              <a:rPr lang="en-GB" sz="1800" dirty="0"/>
              <a:t>This test case will be valid for testing sum of all positive numbers.</a:t>
            </a:r>
          </a:p>
          <a:p>
            <a:pPr algn="just"/>
            <a:r>
              <a:rPr lang="en-GB" sz="2000" dirty="0"/>
              <a:t>That’s way for each class, its called as equivalence partitioning.</a:t>
            </a:r>
          </a:p>
          <a:p>
            <a:pPr algn="just"/>
            <a:r>
              <a:rPr lang="en-GB" sz="2000" dirty="0"/>
              <a:t>Test cases should be chosen from each partition.</a:t>
            </a:r>
          </a:p>
          <a:p>
            <a:pPr algn="just"/>
            <a:r>
              <a:rPr lang="en-GB" sz="2000" dirty="0"/>
              <a:t>Better to check test cases for boundary values of the partitions as they are generally the atypical values.</a:t>
            </a:r>
          </a:p>
          <a:p>
            <a:pPr lvl="1" algn="just"/>
            <a:r>
              <a:rPr lang="en-GB" sz="1600" dirty="0"/>
              <a:t>For example: results on 0 might differ from result for negative values.</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5E345D4-AAD9-4B11-AC7F-242BFECBAD12}"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r>
              <a:rPr lang="en-GB" dirty="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2690525" y="1794713"/>
            <a:ext cx="7013594" cy="3857207"/>
          </a:xfrm>
        </p:spPr>
      </p:pic>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35483A1-752D-49EE-B9B7-8FDBE51B46C2}"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partitions</a:t>
            </a:r>
            <a:r>
              <a:rPr lang="en-GB" dirty="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2511982" y="2048198"/>
            <a:ext cx="7311053" cy="4020798"/>
          </a:xfrm>
        </p:spPr>
      </p:pic>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36C8C30-828A-4386-A821-A7A66E8E7606}"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TextBox 5">
            <a:extLst>
              <a:ext uri="{FF2B5EF4-FFF2-40B4-BE49-F238E27FC236}">
                <a16:creationId xmlns:a16="http://schemas.microsoft.com/office/drawing/2014/main" id="{E11EEC75-B24C-4444-BC6C-02FB5D2C08CA}"/>
              </a:ext>
            </a:extLst>
          </p:cNvPr>
          <p:cNvSpPr txBox="1"/>
          <p:nvPr/>
        </p:nvSpPr>
        <p:spPr>
          <a:xfrm>
            <a:off x="2795016" y="1548252"/>
            <a:ext cx="82296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Program accepts 4-10 inputs which are 5 digit int greater than 10,000.</a:t>
            </a: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vert="horz" wrap="square" lIns="90840" tIns="44623" rIns="90840" bIns="44623" numCol="1" anchor="ctr" anchorCtr="0" compatLnSpc="1">
            <a:prstTxWarp prst="textNoShape">
              <a:avLst/>
            </a:prstTxWarp>
          </a:bodyPr>
          <a:lstStyle/>
          <a:p>
            <a:r>
              <a:rPr lang="en-GB"/>
              <a:t>Testing guidelines (sequences)</a:t>
            </a:r>
          </a:p>
        </p:txBody>
      </p:sp>
      <p:sp>
        <p:nvSpPr>
          <p:cNvPr id="63491" name="Rectangle 3"/>
          <p:cNvSpPr>
            <a:spLocks noGrp="1" noChangeArrowheads="1"/>
          </p:cNvSpPr>
          <p:nvPr>
            <p:ph idx="1"/>
          </p:nvPr>
        </p:nvSpPr>
        <p:spPr>
          <a:xfrm>
            <a:off x="1624584" y="1911097"/>
            <a:ext cx="9043416" cy="4525963"/>
          </a:xfrm>
          <a:noFill/>
        </p:spPr>
        <p:txBody>
          <a:bodyPr lIns="90840" tIns="44623" rIns="90840" bIns="44623"/>
          <a:lstStyle/>
          <a:p>
            <a:pPr algn="just"/>
            <a:r>
              <a:rPr lang="en-GB" dirty="0"/>
              <a:t>Guidelines to identify defects while testing arrays, sequences, lists etc. </a:t>
            </a:r>
          </a:p>
          <a:p>
            <a:pPr algn="just"/>
            <a:r>
              <a:rPr lang="en-GB" dirty="0"/>
              <a:t>Use arrays of different sizes in different tests.</a:t>
            </a:r>
          </a:p>
          <a:p>
            <a:r>
              <a:rPr lang="en-GB" dirty="0"/>
              <a:t>Derive tests so that the first, middle, and last elements of the arrays are accessed.</a:t>
            </a:r>
          </a:p>
          <a:p>
            <a:r>
              <a:rPr lang="en-GB" dirty="0"/>
              <a:t>Test for an array length of -1.</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F9F0426-1E9F-4327-9D68-F812B718C188}"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guidelines</a:t>
            </a:r>
          </a:p>
        </p:txBody>
      </p:sp>
      <p:sp>
        <p:nvSpPr>
          <p:cNvPr id="3" name="Content Placeholder 2"/>
          <p:cNvSpPr>
            <a:spLocks noGrp="1"/>
          </p:cNvSpPr>
          <p:nvPr>
            <p:ph idx="1"/>
          </p:nvPr>
        </p:nvSpPr>
        <p:spPr>
          <a:xfrm>
            <a:off x="672860" y="1857820"/>
            <a:ext cx="10909540" cy="4525963"/>
          </a:xfrm>
        </p:spPr>
        <p:txBody>
          <a:bodyPr/>
          <a:lstStyle/>
          <a:p>
            <a:pPr lvl="0"/>
            <a:r>
              <a:rPr lang="en-US" dirty="0"/>
              <a:t>Choose inputs that force the system to generate all error messages </a:t>
            </a:r>
            <a:endParaRPr lang="en-GB" dirty="0"/>
          </a:p>
          <a:p>
            <a:r>
              <a:rPr lang="en-US" dirty="0"/>
              <a:t>Design inputs that cause input buffers to overflow </a:t>
            </a:r>
            <a:endParaRPr lang="en-GB" dirty="0"/>
          </a:p>
          <a:p>
            <a:r>
              <a:rPr lang="en-US" dirty="0"/>
              <a:t>Repeat the same input or series of inputs numerous times to verify system consistency.</a:t>
            </a:r>
            <a:endParaRPr lang="en-GB" dirty="0"/>
          </a:p>
          <a:p>
            <a:r>
              <a:rPr lang="en-US" dirty="0"/>
              <a:t>Force invalid outputs to be generated </a:t>
            </a:r>
            <a:endParaRPr lang="en-GB" dirty="0"/>
          </a:p>
          <a:p>
            <a:r>
              <a:rPr lang="en-US" dirty="0"/>
              <a:t>Force computation results to be too large or too small.</a:t>
            </a:r>
            <a:endParaRPr lang="en-GB" dirty="0"/>
          </a:p>
          <a:p>
            <a:pPr>
              <a:buNone/>
            </a:pPr>
            <a:endParaRPr lang="en-US" dirty="0"/>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1CBA9A2-3F70-44D1-B1AB-19CB147A909C}" type="datetime1">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a:xfrm>
            <a:off x="609600" y="1922931"/>
            <a:ext cx="10838329" cy="4525963"/>
          </a:xfrm>
        </p:spPr>
        <p:txBody>
          <a:bodyPr/>
          <a:lstStyle/>
          <a:p>
            <a:pPr algn="just"/>
            <a:r>
              <a:rPr lang="en-US" dirty="0"/>
              <a:t>Testing could be done to check the functional or nonfunctional requirements both named functional testing &amp; non-functional testing, respectively.</a:t>
            </a:r>
          </a:p>
          <a:p>
            <a:pPr lvl="1" algn="just"/>
            <a:r>
              <a:rPr lang="en-US" sz="2400" dirty="0"/>
              <a:t>Functional testing: checking for each functionality in the code</a:t>
            </a:r>
          </a:p>
          <a:p>
            <a:pPr lvl="1" algn="just"/>
            <a:r>
              <a:rPr lang="en-US" sz="2400" dirty="0"/>
              <a:t>Non-functional testing: checking for performance, scalability, system recovery, etc.</a:t>
            </a:r>
          </a:p>
          <a:p>
            <a:endParaRPr lang="en-US" dirty="0"/>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4</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06251550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defect testing</a:t>
            </a:r>
          </a:p>
        </p:txBody>
      </p:sp>
      <p:sp>
        <p:nvSpPr>
          <p:cNvPr id="3" name="Content Placeholder 2"/>
          <p:cNvSpPr>
            <a:spLocks noGrp="1"/>
          </p:cNvSpPr>
          <p:nvPr>
            <p:ph idx="1"/>
          </p:nvPr>
        </p:nvSpPr>
        <p:spPr/>
        <p:txBody>
          <a:bodyPr/>
          <a:lstStyle/>
          <a:p>
            <a:pPr algn="just"/>
            <a:r>
              <a:rPr lang="en-US" dirty="0">
                <a:solidFill>
                  <a:srgbClr val="000000"/>
                </a:solidFill>
              </a:rPr>
              <a:t>Testing goals:</a:t>
            </a:r>
          </a:p>
          <a:p>
            <a:pPr lvl="1" algn="just"/>
            <a:r>
              <a:rPr lang="en-US" dirty="0">
                <a:solidFill>
                  <a:srgbClr val="000000"/>
                </a:solidFill>
              </a:rPr>
              <a:t>Confirms to developer and customers that system is up to user requirements</a:t>
            </a:r>
          </a:p>
          <a:p>
            <a:pPr lvl="1" algn="just"/>
            <a:r>
              <a:rPr lang="en-US" dirty="0">
                <a:solidFill>
                  <a:srgbClr val="000000"/>
                </a:solidFill>
              </a:rPr>
              <a:t>Find bugs or anomalies in the system.</a:t>
            </a:r>
          </a:p>
          <a:p>
            <a:pPr algn="just"/>
            <a:endParaRPr lang="en-US" b="1" dirty="0">
              <a:solidFill>
                <a:srgbClr val="000000"/>
              </a:solidFill>
            </a:endParaRPr>
          </a:p>
          <a:p>
            <a:pPr algn="just"/>
            <a:r>
              <a:rPr lang="en-US" b="1" dirty="0">
                <a:solidFill>
                  <a:srgbClr val="000000"/>
                </a:solidFill>
              </a:rPr>
              <a:t>The first goal leads to validation testing</a:t>
            </a:r>
          </a:p>
          <a:p>
            <a:pPr algn="just"/>
            <a:endParaRPr lang="en-US" b="1" dirty="0">
              <a:solidFill>
                <a:srgbClr val="000000"/>
              </a:solidFill>
            </a:endParaRPr>
          </a:p>
          <a:p>
            <a:pPr algn="just"/>
            <a:r>
              <a:rPr lang="en-US" b="1" dirty="0">
                <a:solidFill>
                  <a:srgbClr val="000000"/>
                </a:solidFill>
              </a:rPr>
              <a:t>The second goal leads to defect testing</a:t>
            </a:r>
          </a:p>
          <a:p>
            <a:pPr marL="457200" lvl="1" indent="0">
              <a:buNone/>
            </a:pPr>
            <a:endParaRPr lang="en-US" dirty="0">
              <a:solidFill>
                <a:srgbClr val="000000"/>
              </a:solidFill>
            </a:endParaRPr>
          </a:p>
        </p:txBody>
      </p:sp>
      <p:sp>
        <p:nvSpPr>
          <p:cNvPr id="5" name="Footer Placeholder 4"/>
          <p:cNvSpPr>
            <a:spLocks noGrp="1"/>
          </p:cNvSpPr>
          <p:nvPr>
            <p:ph type="ftr" sz="quarter" idx="11"/>
          </p:nvPr>
        </p:nvSpPr>
        <p:spPr>
          <a:xfrm>
            <a:off x="4783111" y="6278719"/>
            <a:ext cx="2895600" cy="365125"/>
          </a:xfrm>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5</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lstStyle/>
          <a:p>
            <a:r>
              <a:rPr lang="en-US" b="1" dirty="0">
                <a:solidFill>
                  <a:schemeClr val="tx1"/>
                </a:solidFill>
              </a:rPr>
              <a:t>Validation testing</a:t>
            </a:r>
          </a:p>
          <a:p>
            <a:pPr lvl="1"/>
            <a:r>
              <a:rPr lang="en-US" dirty="0"/>
              <a:t>To demonstrate to the developer and the system customer that the software meets its requirements </a:t>
            </a:r>
          </a:p>
          <a:p>
            <a:pPr lvl="1"/>
            <a:r>
              <a:rPr lang="en-US" dirty="0"/>
              <a:t>A successful test shows that the system operates as intended.</a:t>
            </a:r>
          </a:p>
          <a:p>
            <a:r>
              <a:rPr lang="en-US" b="1" dirty="0">
                <a:solidFill>
                  <a:srgbClr val="000000"/>
                </a:solidFill>
              </a:rPr>
              <a:t>Defect testing</a:t>
            </a:r>
          </a:p>
          <a:p>
            <a:pPr lvl="1" algn="just"/>
            <a:r>
              <a:rPr lang="en-US" dirty="0"/>
              <a:t>To discover faults or defects in the software where its behavior is incorrect or not in conformance with its specification </a:t>
            </a:r>
          </a:p>
          <a:p>
            <a:pPr lvl="1" algn="just"/>
            <a:r>
              <a:rPr lang="en-US" dirty="0"/>
              <a:t>A successful test is a test that makes the system perform incorrectly and so exposes a defect in the system.</a:t>
            </a:r>
          </a:p>
          <a:p>
            <a:pPr algn="just"/>
            <a:r>
              <a:rPr lang="en-US" dirty="0"/>
              <a:t>No hard boundary is defined between these two testing techniques.</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6</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input-output model of program testing</a:t>
            </a:r>
            <a:r>
              <a:rPr lang="en-GB" dirty="0"/>
              <a:t> </a:t>
            </a:r>
            <a:br>
              <a:rPr lang="en-GB" dirty="0"/>
            </a:br>
            <a:r>
              <a:rPr lang="en-GB" dirty="0"/>
              <a:t>validation &amp; defect both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2839255" y="1886249"/>
            <a:ext cx="7097521" cy="3903363"/>
          </a:xfrm>
        </p:spPr>
      </p:pic>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7</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a:xfrm>
            <a:off x="486494" y="1749519"/>
            <a:ext cx="11095906" cy="4525963"/>
          </a:xfrm>
        </p:spPr>
        <p:txBody>
          <a:bodyPr/>
          <a:lstStyle/>
          <a:p>
            <a:pPr algn="just">
              <a:lnSpc>
                <a:spcPct val="90000"/>
              </a:lnSpc>
            </a:pPr>
            <a:r>
              <a:rPr lang="en-GB" dirty="0"/>
              <a:t>Aim of V &amp; V is to claim that the system is ‘fit for purpose’.</a:t>
            </a:r>
          </a:p>
          <a:p>
            <a:pPr algn="just">
              <a:lnSpc>
                <a:spcPct val="90000"/>
              </a:lnSpc>
            </a:pPr>
            <a:r>
              <a:rPr lang="en-GB" dirty="0"/>
              <a:t>Checking for V &amp; V Depends on:</a:t>
            </a:r>
          </a:p>
          <a:p>
            <a:pPr lvl="1" algn="just">
              <a:lnSpc>
                <a:spcPct val="90000"/>
              </a:lnSpc>
            </a:pPr>
            <a:r>
              <a:rPr lang="en-GB" b="1" dirty="0">
                <a:solidFill>
                  <a:srgbClr val="000000"/>
                </a:solidFill>
              </a:rPr>
              <a:t>Software criticality</a:t>
            </a:r>
          </a:p>
          <a:p>
            <a:pPr lvl="2" algn="just">
              <a:lnSpc>
                <a:spcPct val="90000"/>
              </a:lnSpc>
            </a:pPr>
            <a:r>
              <a:rPr lang="en-GB" dirty="0"/>
              <a:t>The criticality of the software to the stakeholders.</a:t>
            </a:r>
          </a:p>
          <a:p>
            <a:pPr lvl="2" algn="just">
              <a:lnSpc>
                <a:spcPct val="90000"/>
              </a:lnSpc>
            </a:pPr>
            <a:r>
              <a:rPr lang="en-GB" dirty="0"/>
              <a:t>e.g., file alarm system vs an LMS </a:t>
            </a:r>
          </a:p>
          <a:p>
            <a:pPr lvl="1" algn="just">
              <a:lnSpc>
                <a:spcPct val="90000"/>
              </a:lnSpc>
            </a:pPr>
            <a:r>
              <a:rPr lang="en-GB" b="1" dirty="0">
                <a:solidFill>
                  <a:srgbClr val="000000"/>
                </a:solidFill>
              </a:rPr>
              <a:t>User expectations</a:t>
            </a:r>
          </a:p>
          <a:p>
            <a:pPr lvl="2" algn="just">
              <a:lnSpc>
                <a:spcPct val="90000"/>
              </a:lnSpc>
            </a:pPr>
            <a:r>
              <a:rPr lang="en-GB" dirty="0"/>
              <a:t>Users may have </a:t>
            </a:r>
            <a:r>
              <a:rPr lang="en-GB" u="sng" dirty="0"/>
              <a:t>low expectations for newly installed systems </a:t>
            </a:r>
            <a:r>
              <a:rPr lang="en-GB" dirty="0"/>
              <a:t>but they </a:t>
            </a:r>
            <a:r>
              <a:rPr lang="en-GB" u="sng" dirty="0"/>
              <a:t>expect them to be reliable depending upon the software deployment age.</a:t>
            </a:r>
          </a:p>
          <a:p>
            <a:pPr lvl="1" algn="just">
              <a:lnSpc>
                <a:spcPct val="90000"/>
              </a:lnSpc>
            </a:pPr>
            <a:r>
              <a:rPr lang="en-GB" b="1" dirty="0">
                <a:solidFill>
                  <a:srgbClr val="000000"/>
                </a:solidFill>
              </a:rPr>
              <a:t>Marketing environment</a:t>
            </a:r>
          </a:p>
          <a:p>
            <a:pPr lvl="2" algn="just">
              <a:lnSpc>
                <a:spcPct val="90000"/>
              </a:lnSpc>
            </a:pPr>
            <a:r>
              <a:rPr lang="en-GB" dirty="0"/>
              <a:t>Getting a product to market early may be more important than finding defects in the program.</a:t>
            </a:r>
          </a:p>
          <a:p>
            <a:pPr marL="914400" lvl="2" indent="0" algn="just">
              <a:lnSpc>
                <a:spcPct val="90000"/>
              </a:lnSpc>
              <a:buNone/>
            </a:pPr>
            <a:endParaRPr lang="en-GB"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8</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vert="horz" wrap="square" lIns="90840" tIns="44623" rIns="90840" bIns="44623" numCol="1" anchor="ctr" anchorCtr="0" compatLnSpc="1">
            <a:prstTxWarp prst="textNoShape">
              <a:avLst/>
            </a:prstTxWarp>
          </a:bodyPr>
          <a:lstStyle/>
          <a:p>
            <a:r>
              <a:rPr lang="en-GB" dirty="0"/>
              <a:t>Inspections and testing</a:t>
            </a:r>
          </a:p>
        </p:txBody>
      </p:sp>
      <p:sp>
        <p:nvSpPr>
          <p:cNvPr id="12290" name="Rectangle 2"/>
          <p:cNvSpPr>
            <a:spLocks noGrp="1" noChangeArrowheads="1"/>
          </p:cNvSpPr>
          <p:nvPr>
            <p:ph idx="1"/>
          </p:nvPr>
        </p:nvSpPr>
        <p:spPr>
          <a:xfrm>
            <a:off x="609600" y="1717053"/>
            <a:ext cx="10972800" cy="4129087"/>
          </a:xfrm>
          <a:noFill/>
          <a:ln/>
        </p:spPr>
        <p:txBody>
          <a:bodyPr lIns="90840" tIns="44623" rIns="90840" bIns="44623"/>
          <a:lstStyle/>
          <a:p>
            <a:r>
              <a:rPr lang="en-GB" dirty="0">
                <a:solidFill>
                  <a:schemeClr val="tx1"/>
                </a:solidFill>
              </a:rPr>
              <a:t>Software inspections</a:t>
            </a:r>
            <a:r>
              <a:rPr lang="en-GB" i="1" dirty="0">
                <a:solidFill>
                  <a:schemeClr val="tx1"/>
                </a:solidFill>
              </a:rPr>
              <a:t> </a:t>
            </a:r>
          </a:p>
          <a:p>
            <a:pPr lvl="1"/>
            <a:r>
              <a:rPr lang="en-GB" dirty="0"/>
              <a:t>Concerned with analysis of the static system representation to discover problems</a:t>
            </a:r>
            <a:r>
              <a:rPr lang="en-GB" i="1" dirty="0"/>
              <a:t>  (</a:t>
            </a:r>
            <a:r>
              <a:rPr lang="en-GB" dirty="0"/>
              <a:t>static verification) </a:t>
            </a:r>
          </a:p>
          <a:p>
            <a:r>
              <a:rPr lang="en-GB" dirty="0">
                <a:solidFill>
                  <a:srgbClr val="000000"/>
                </a:solidFill>
              </a:rPr>
              <a:t>Software testing</a:t>
            </a:r>
          </a:p>
          <a:p>
            <a:pPr lvl="1"/>
            <a:r>
              <a:rPr lang="en-GB" dirty="0"/>
              <a:t>Concerned with exercising and observing product behaviour (dynamic verification)</a:t>
            </a:r>
          </a:p>
          <a:p>
            <a:pPr lvl="1"/>
            <a:r>
              <a:rPr lang="en-GB" dirty="0"/>
              <a:t>The system is executed with test data and its operational behaviour is observed.</a:t>
            </a:r>
          </a:p>
          <a:p>
            <a:endParaRPr lang="en-GB"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1980</Words>
  <Application>Microsoft Office PowerPoint</Application>
  <PresentationFormat>Widescreen</PresentationFormat>
  <Paragraphs>266</Paragraphs>
  <Slides>35</Slides>
  <Notes>1</Notes>
  <HiddenSlides>1</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35</vt:i4>
      </vt:variant>
    </vt:vector>
  </HeadingPairs>
  <TitlesOfParts>
    <vt:vector size="40" baseType="lpstr">
      <vt:lpstr>Arial</vt:lpstr>
      <vt:lpstr>Calibri</vt:lpstr>
      <vt:lpstr>Wingdings</vt:lpstr>
      <vt:lpstr>SE10 slides</vt:lpstr>
      <vt:lpstr>1_SE10 slides</vt:lpstr>
      <vt:lpstr>Software Testing</vt:lpstr>
      <vt:lpstr>Program testing</vt:lpstr>
      <vt:lpstr>Program testing</vt:lpstr>
      <vt:lpstr>Program testing</vt:lpstr>
      <vt:lpstr>Validation and defect testing</vt:lpstr>
      <vt:lpstr>Testing process goals</vt:lpstr>
      <vt:lpstr>An input-output model of program testing  validation &amp; defect both </vt:lpstr>
      <vt:lpstr>V &amp; V confidence</vt:lpstr>
      <vt:lpstr>Inspections and testing</vt:lpstr>
      <vt:lpstr>Software inspections</vt:lpstr>
      <vt:lpstr>Inspections and testing </vt:lpstr>
      <vt:lpstr>Advantages of inspections</vt:lpstr>
      <vt:lpstr>Advantages of inspections</vt:lpstr>
      <vt:lpstr>Inspections and testing</vt:lpstr>
      <vt:lpstr>A model of the software testing process </vt:lpstr>
      <vt:lpstr>Stages of testing</vt:lpstr>
      <vt:lpstr>Development testing</vt:lpstr>
      <vt:lpstr>Development testing</vt:lpstr>
      <vt:lpstr>Stages of Development testing</vt:lpstr>
      <vt:lpstr>Unit testing</vt:lpstr>
      <vt:lpstr>Object class testing</vt:lpstr>
      <vt:lpstr>The weather station object interface </vt:lpstr>
      <vt:lpstr>Weather station testing</vt:lpstr>
      <vt:lpstr>Weather station testing</vt:lpstr>
      <vt:lpstr>Automated testing</vt:lpstr>
      <vt:lpstr>Automated test components</vt:lpstr>
      <vt:lpstr>Automated test components</vt:lpstr>
      <vt:lpstr>Choosing unit test cases</vt:lpstr>
      <vt:lpstr>Choosing unit test cases</vt:lpstr>
      <vt:lpstr>Strategies to choose test cases</vt:lpstr>
      <vt:lpstr>Partition testing</vt:lpstr>
      <vt:lpstr>Equivalence partitioning </vt:lpstr>
      <vt:lpstr>Equivalence partitions </vt:lpstr>
      <vt:lpstr>Testing guidelines (sequences)</vt:lpstr>
      <vt:lpstr>General testing guidelines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Hajra  Ahmed</dc:creator>
  <cp:lastModifiedBy>Hajra Ahmed</cp:lastModifiedBy>
  <cp:revision>7</cp:revision>
  <dcterms:created xsi:type="dcterms:W3CDTF">2022-04-07T18:51:02Z</dcterms:created>
  <dcterms:modified xsi:type="dcterms:W3CDTF">2023-03-29T04:18:23Z</dcterms:modified>
</cp:coreProperties>
</file>