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7" r:id="rId2"/>
    <p:sldId id="258" r:id="rId3"/>
    <p:sldId id="269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0" r:id="rId13"/>
    <p:sldId id="271" r:id="rId14"/>
    <p:sldId id="263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76F57-241B-4AE1-AEE2-60DAF7B38CB0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2165D-4701-4808-B3DE-10DC1DA8D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92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128862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62659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2248921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43766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282804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975835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1053112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33223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47466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01374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887129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73757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68AF0A-B631-4727-99A5-F02E9F4AC9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0676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2205E5-3B00-43D6-A3DB-BEED743AC50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8540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5518E5-B94E-4180-AA97-87EAEBBED48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72880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550602-2CB0-42B0-BC0B-57E996C641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17038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8A3FDD-1EDF-4D08-B148-007FEE1E4C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44175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DE5704-E428-40CB-977A-B04666A0E1E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597920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886C87-CF19-46C3-8B44-B449490E197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148475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8A2EBC-F087-4582-9E06-4E7CE859E3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436432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047A43-DA97-442E-8463-B25B4224F3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99292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11776F-722D-4A4E-AF44-4C90CD658C0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43533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1C8BE-1903-48A0-9E33-2C69D96FB1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3619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0" hangingPunct="0"/>
            <a:fld id="{FF1AFBF4-7BE3-43DB-9230-9ADEC8CEA6D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eaLnBrk="0" hangingPunct="0"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0" hangingPunct="0"/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eaLnBrk="0" hangingPunct="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03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 Basis Path Testing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8506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A43-DA97-442E-8463-B25B4224F3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0457" y="1506766"/>
            <a:ext cx="6096000" cy="503214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endParaRPr lang="en-GB" sz="2000" dirty="0">
              <a:solidFill>
                <a:srgbClr val="3D372E"/>
              </a:solidFill>
              <a:latin typeface="Century Schoolbook" panose="02040604050505020304"/>
            </a:endParaRP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P-01: 1, 2, 3, 5,7,9,11,13,14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P-02: 1,3,4,14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P-03: 1,3,5,6,14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P-04: 1,3,5,7,8,14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P-05: 1,3,5,7,9,10,14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P-06: 1,3,5,7,9,11,12,14</a:t>
            </a:r>
          </a:p>
          <a:p>
            <a:pPr lvl="0" algn="just">
              <a:lnSpc>
                <a:spcPct val="90000"/>
              </a:lnSpc>
              <a:spcBef>
                <a:spcPts val="1800"/>
              </a:spcBef>
              <a:buClr>
                <a:srgbClr val="B2D0B4"/>
              </a:buClr>
            </a:pPr>
            <a:r>
              <a:rPr lang="en-GB" sz="2000" dirty="0">
                <a:solidFill>
                  <a:srgbClr val="3D372E"/>
                </a:solidFill>
                <a:latin typeface="Century Schoolbook" panose="02040604050505020304"/>
              </a:rPr>
              <a:t>P-07: 1,3,5,7,9,11,13,14</a:t>
            </a:r>
          </a:p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P-05: 1,3,5,7,9,10,14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P-06: 1,3,5,7,9,11,12,14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P-07: 1,3,5,7,9,11,13,14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C7EAC-5E44-0E76-C16F-622D719F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6" b="97250" l="0" r="95968">
                        <a14:foregroundMark x1="20161" y1="13360" x2="65726" y2="63851"/>
                        <a14:foregroundMark x1="65726" y1="63851" x2="65726" y2="63851"/>
                        <a14:foregroundMark x1="42742" y1="38900" x2="0" y2="4715"/>
                        <a14:foregroundMark x1="43548" y1="38703" x2="93952" y2="982"/>
                        <a14:foregroundMark x1="66935" y1="64440" x2="26613" y2="89587"/>
                        <a14:foregroundMark x1="64919" y1="64440" x2="95968" y2="86248"/>
                        <a14:foregroundMark x1="80645" y1="76228" x2="91935" y2="88998"/>
                        <a14:foregroundMark x1="85484" y1="82908" x2="85484" y2="88605"/>
                        <a14:foregroundMark x1="47177" y1="77210" x2="7661" y2="88605"/>
                        <a14:foregroundMark x1="27016" y1="82515" x2="15323" y2="90177"/>
                        <a14:foregroundMark x1="21774" y1="86837" x2="41129" y2="94499"/>
                        <a14:foregroundMark x1="21371" y1="86248" x2="23790" y2="92731"/>
                        <a14:foregroundMark x1="21371" y1="89194" x2="77823" y2="90177"/>
                        <a14:foregroundMark x1="50403" y1="89391" x2="66532" y2="92731"/>
                        <a14:foregroundMark x1="22581" y1="89587" x2="23387" y2="93713"/>
                        <a14:foregroundMark x1="22984" y1="91552" x2="21774" y2="93910"/>
                        <a14:foregroundMark x1="21774" y1="93910" x2="21774" y2="93910"/>
                        <a14:foregroundMark x1="21774" y1="89587" x2="16935" y2="96267"/>
                        <a14:foregroundMark x1="18145" y1="93124" x2="23790" y2="97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16503" y="1638339"/>
            <a:ext cx="3470003" cy="466566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92350" y="491575"/>
            <a:ext cx="3800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Step 3: identify paths</a:t>
            </a:r>
          </a:p>
        </p:txBody>
      </p:sp>
    </p:spTree>
    <p:extLst>
      <p:ext uri="{BB962C8B-B14F-4D97-AF65-F5344CB8AC3E}">
        <p14:creationId xmlns:p14="http://schemas.microsoft.com/office/powerpoint/2010/main" val="239852662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A43-DA97-442E-8463-B25B4224F3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80457" y="150676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endParaRPr lang="en-GB" dirty="0">
              <a:solidFill>
                <a:schemeClr val="bg1"/>
              </a:solidFill>
            </a:endParaRP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P-05: 1,3,5,7,9,10,14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P-06: 1,3,5,7,9,11,12,14</a:t>
            </a:r>
          </a:p>
          <a:p>
            <a:pPr algn="just"/>
            <a:r>
              <a:rPr lang="en-GB" dirty="0">
                <a:solidFill>
                  <a:schemeClr val="bg1"/>
                </a:solidFill>
              </a:rPr>
              <a:t>P-07: 1,3,5,7,9,11,13,14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9C7EAC-5E44-0E76-C16F-622D719F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6" b="97250" l="0" r="95968">
                        <a14:foregroundMark x1="20161" y1="13360" x2="65726" y2="63851"/>
                        <a14:foregroundMark x1="65726" y1="63851" x2="65726" y2="63851"/>
                        <a14:foregroundMark x1="42742" y1="38900" x2="0" y2="4715"/>
                        <a14:foregroundMark x1="43548" y1="38703" x2="93952" y2="982"/>
                        <a14:foregroundMark x1="66935" y1="64440" x2="26613" y2="89587"/>
                        <a14:foregroundMark x1="64919" y1="64440" x2="95968" y2="86248"/>
                        <a14:foregroundMark x1="80645" y1="76228" x2="91935" y2="88998"/>
                        <a14:foregroundMark x1="85484" y1="82908" x2="85484" y2="88605"/>
                        <a14:foregroundMark x1="47177" y1="77210" x2="7661" y2="88605"/>
                        <a14:foregroundMark x1="27016" y1="82515" x2="15323" y2="90177"/>
                        <a14:foregroundMark x1="21774" y1="86837" x2="41129" y2="94499"/>
                        <a14:foregroundMark x1="21371" y1="86248" x2="23790" y2="92731"/>
                        <a14:foregroundMark x1="21371" y1="89194" x2="77823" y2="90177"/>
                        <a14:foregroundMark x1="50403" y1="89391" x2="66532" y2="92731"/>
                        <a14:foregroundMark x1="22581" y1="89587" x2="23387" y2="93713"/>
                        <a14:foregroundMark x1="22984" y1="91552" x2="21774" y2="93910"/>
                        <a14:foregroundMark x1="21774" y1="93910" x2="21774" y2="93910"/>
                        <a14:foregroundMark x1="21774" y1="89587" x2="16935" y2="96267"/>
                        <a14:foregroundMark x1="18145" y1="93124" x2="23790" y2="97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24998" y="1690688"/>
            <a:ext cx="3157402" cy="466566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06122"/>
              </p:ext>
            </p:extLst>
          </p:nvPr>
        </p:nvGraphicFramePr>
        <p:xfrm>
          <a:off x="486229" y="253727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Path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NextDay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92350" y="491575"/>
            <a:ext cx="41047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Step 4: define test case</a:t>
            </a:r>
          </a:p>
        </p:txBody>
      </p:sp>
    </p:spTree>
    <p:extLst>
      <p:ext uri="{BB962C8B-B14F-4D97-AF65-F5344CB8AC3E}">
        <p14:creationId xmlns:p14="http://schemas.microsoft.com/office/powerpoint/2010/main" val="974639400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350" y="491575"/>
            <a:ext cx="9779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Example 2: perform basis path testing for following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350" y="1554480"/>
            <a:ext cx="5372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866537" y="1616036"/>
            <a:ext cx="459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D5920-1E36-849E-E59F-21231CF7C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40" b="53238"/>
          <a:stretch/>
        </p:blipFill>
        <p:spPr>
          <a:xfrm>
            <a:off x="373654" y="1554480"/>
            <a:ext cx="7148580" cy="4069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D73EE2-B329-D3CE-A21A-BF98420146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972" b="15382"/>
          <a:stretch/>
        </p:blipFill>
        <p:spPr>
          <a:xfrm>
            <a:off x="5983919" y="1554480"/>
            <a:ext cx="6564192" cy="377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905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350" y="491575"/>
            <a:ext cx="9779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Example 2: perform basis path testing for following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350" y="1554480"/>
            <a:ext cx="5372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1866537" y="1616036"/>
            <a:ext cx="4598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3B8E57-F0F9-1C5D-D94B-45D97D123C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63" t="37223" r="57756" b="12009"/>
          <a:stretch/>
        </p:blipFill>
        <p:spPr>
          <a:xfrm>
            <a:off x="2537061" y="1544406"/>
            <a:ext cx="5577457" cy="481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1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599" y="277000"/>
            <a:ext cx="684463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Example 3: </a:t>
            </a:r>
            <a:r>
              <a:rPr lang="en-US" sz="3200" dirty="0"/>
              <a:t>Create control flow graph &amp; </a:t>
            </a:r>
          </a:p>
          <a:p>
            <a:r>
              <a:rPr lang="en-US" sz="3200" dirty="0"/>
              <a:t>calculate </a:t>
            </a:r>
            <a:r>
              <a:rPr lang="en-US" sz="3200" dirty="0" err="1"/>
              <a:t>Cyclomatic</a:t>
            </a:r>
            <a:r>
              <a:rPr lang="en-US" sz="3200" dirty="0"/>
              <a:t> Complexity</a:t>
            </a:r>
            <a:endParaRPr lang="en-US" sz="3200" b="1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617866"/>
            <a:ext cx="10972801" cy="483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265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350" y="491575"/>
            <a:ext cx="91345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Example 4: </a:t>
            </a:r>
            <a:r>
              <a:rPr lang="en-US" sz="3200" dirty="0"/>
              <a:t>Create control flow graph &amp; identify paths</a:t>
            </a:r>
            <a:endParaRPr lang="en-US" sz="3200" b="1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271659"/>
            <a:ext cx="10972800" cy="544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130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0B99C-89FF-5658-EE7D-7759C62A8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393" y="1719121"/>
            <a:ext cx="7969214" cy="271436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560250" y="768518"/>
            <a:ext cx="76141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 flow graph symbols &amp; CC formula</a:t>
            </a:r>
          </a:p>
        </p:txBody>
      </p:sp>
      <p:sp>
        <p:nvSpPr>
          <p:cNvPr id="9" name="Rectangle 8"/>
          <p:cNvSpPr/>
          <p:nvPr/>
        </p:nvSpPr>
        <p:spPr>
          <a:xfrm>
            <a:off x="4296719" y="5133307"/>
            <a:ext cx="30059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800" b="1" dirty="0"/>
              <a:t>CC = E – N + 2P  </a:t>
            </a:r>
          </a:p>
        </p:txBody>
      </p:sp>
    </p:spTree>
    <p:extLst>
      <p:ext uri="{BB962C8B-B14F-4D97-AF65-F5344CB8AC3E}">
        <p14:creationId xmlns:p14="http://schemas.microsoft.com/office/powerpoint/2010/main" val="404478256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96" y="2592626"/>
            <a:ext cx="9289145" cy="208387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7579" y="367707"/>
            <a:ext cx="52425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Basis Path testing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4505509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6487" y="514197"/>
            <a:ext cx="55733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Example 1 	--  Step-1: label steps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303" y="1719765"/>
            <a:ext cx="6801394" cy="401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460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6487" y="514197"/>
            <a:ext cx="36100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Step-2: create graph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944" y="1948355"/>
            <a:ext cx="7803056" cy="3875083"/>
          </a:xfrm>
          <a:prstGeom prst="rect">
            <a:avLst/>
          </a:prstGeom>
        </p:spPr>
      </p:pic>
      <p:pic>
        <p:nvPicPr>
          <p:cNvPr id="2" name="Picture 1" descr="Screen Clipping">
            <a:extLst>
              <a:ext uri="{FF2B5EF4-FFF2-40B4-BE49-F238E27FC236}">
                <a16:creationId xmlns:a16="http://schemas.microsoft.com/office/drawing/2014/main" id="{5533FA66-50A2-BDA4-3975-A871DA097F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92" y="1478226"/>
            <a:ext cx="4113951" cy="400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2804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6487" y="514197"/>
            <a:ext cx="3511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Step-3: select paths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7825BF2-1857-8A12-691D-9FA54FEB1F75}"/>
              </a:ext>
            </a:extLst>
          </p:cNvPr>
          <p:cNvGrpSpPr/>
          <p:nvPr/>
        </p:nvGrpSpPr>
        <p:grpSpPr>
          <a:xfrm>
            <a:off x="1767923" y="1758574"/>
            <a:ext cx="8392077" cy="3878429"/>
            <a:chOff x="1767923" y="1758574"/>
            <a:chExt cx="8392077" cy="3878429"/>
          </a:xfrm>
        </p:grpSpPr>
        <p:pic>
          <p:nvPicPr>
            <p:cNvPr id="4" name="Picture 3" descr="Screen Clipping">
              <a:extLst>
                <a:ext uri="{FF2B5EF4-FFF2-40B4-BE49-F238E27FC236}">
                  <a16:creationId xmlns:a16="http://schemas.microsoft.com/office/drawing/2014/main" id="{1815B31C-C7F6-24B8-A1F8-265FF33B02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9"/>
            <a:stretch/>
          </p:blipFill>
          <p:spPr>
            <a:xfrm>
              <a:off x="5102047" y="1758574"/>
              <a:ext cx="5057953" cy="3494913"/>
            </a:xfrm>
            <a:prstGeom prst="rect">
              <a:avLst/>
            </a:prstGeom>
          </p:spPr>
        </p:pic>
        <p:sp>
          <p:nvSpPr>
            <p:cNvPr id="2" name="TextBox 1"/>
            <p:cNvSpPr txBox="1"/>
            <p:nvPr/>
          </p:nvSpPr>
          <p:spPr>
            <a:xfrm>
              <a:off x="1767923" y="2836236"/>
              <a:ext cx="4460350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1-2-3-10</a:t>
              </a:r>
            </a:p>
            <a:p>
              <a:r>
                <a:rPr lang="en-US" sz="4400" dirty="0"/>
                <a:t>1-2-4-5-10</a:t>
              </a:r>
            </a:p>
            <a:p>
              <a:r>
                <a:rPr lang="en-US" sz="4400" dirty="0"/>
                <a:t>1-2-4-6-7-10</a:t>
              </a:r>
            </a:p>
            <a:p>
              <a:r>
                <a:rPr lang="en-US" sz="4400" dirty="0"/>
                <a:t>1-2-4-6-8-9-10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1495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36487" y="514197"/>
            <a:ext cx="3447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Step-3: create tests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255195"/>
              </p:ext>
            </p:extLst>
          </p:nvPr>
        </p:nvGraphicFramePr>
        <p:xfrm>
          <a:off x="936488" y="2626843"/>
          <a:ext cx="10258380" cy="265055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1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1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1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16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16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0110">
                <a:tc>
                  <a:txBody>
                    <a:bodyPr/>
                    <a:lstStyle/>
                    <a:p>
                      <a:r>
                        <a:rPr lang="en-US" dirty="0"/>
                        <a:t>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 if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 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011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 triangle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Equilateral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Isosceles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11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0123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08544-2BDA-4A90-BB46-25268DC0CE2F}" type="datetime1">
              <a:rPr lang="en-US" b="1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 b="1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2350" y="491575"/>
            <a:ext cx="97790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Example 2: perform basis path testing for following 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492350" y="1554480"/>
            <a:ext cx="5372873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public double calculate(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amount)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 {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-1-  double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0;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-1-  if (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nextday.equals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("yes") 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-2-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14.50;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-3-  double tax = amount * .0725;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-3-  if (amount &gt;= 1000)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-4-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.06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-5-  else if (amount &gt;= 200)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-6-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.08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-7-  else if (amount &gt;= 100)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-8-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13.25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492240" y="1698171"/>
            <a:ext cx="45981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-9-  else if (amount &gt;= 50)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-10-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9.95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-11- else if (amount &gt;= 25)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-12-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7.25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else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-13-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5.25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sz="1400" dirty="0"/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-14- total = amount + tax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-14- return total;</a:t>
            </a:r>
            <a:endParaRPr lang="en-US" sz="1400" dirty="0"/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 //end calculate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3761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47A43-DA97-442E-8463-B25B4224F33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C7EAC-5E44-0E76-C16F-622D719F8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6" b="97250" l="0" r="95968">
                        <a14:foregroundMark x1="20161" y1="13360" x2="65726" y2="63851"/>
                        <a14:foregroundMark x1="65726" y1="63851" x2="65726" y2="63851"/>
                        <a14:foregroundMark x1="42742" y1="38900" x2="0" y2="4715"/>
                        <a14:foregroundMark x1="43548" y1="38703" x2="93952" y2="982"/>
                        <a14:foregroundMark x1="66935" y1="64440" x2="26613" y2="89587"/>
                        <a14:foregroundMark x1="64919" y1="64440" x2="95968" y2="86248"/>
                        <a14:foregroundMark x1="80645" y1="76228" x2="91935" y2="88998"/>
                        <a14:foregroundMark x1="85484" y1="82908" x2="85484" y2="88605"/>
                        <a14:foregroundMark x1="47177" y1="77210" x2="7661" y2="88605"/>
                        <a14:foregroundMark x1="27016" y1="82515" x2="15323" y2="90177"/>
                        <a14:foregroundMark x1="21774" y1="86837" x2="41129" y2="94499"/>
                        <a14:foregroundMark x1="21371" y1="86248" x2="23790" y2="92731"/>
                        <a14:foregroundMark x1="21371" y1="89194" x2="77823" y2="90177"/>
                        <a14:foregroundMark x1="50403" y1="89391" x2="66532" y2="92731"/>
                        <a14:foregroundMark x1="22581" y1="89587" x2="23387" y2="93713"/>
                        <a14:foregroundMark x1="22984" y1="91552" x2="21774" y2="93910"/>
                        <a14:foregroundMark x1="21774" y1="93910" x2="21774" y2="93910"/>
                        <a14:foregroundMark x1="21774" y1="89587" x2="16935" y2="96267"/>
                        <a14:foregroundMark x1="18145" y1="93124" x2="23790" y2="97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75521" y="1873250"/>
            <a:ext cx="2078082" cy="46656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3160" y="721936"/>
            <a:ext cx="5372873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public double calculate(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amount)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 {</a:t>
            </a:r>
            <a:endParaRPr lang="en-US" sz="1200" dirty="0"/>
          </a:p>
          <a:p>
            <a:endParaRPr lang="en-US" sz="1600" dirty="0">
              <a:solidFill>
                <a:srgbClr val="000000"/>
              </a:solidFill>
              <a:latin typeface="Arial Unicode MS" panose="020B0604020202020204" pitchFamily="34" charset="-128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-1-  double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0;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-1-  if (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nextday.equals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("yes") 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-2-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14.50;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-3-  double tax = amount * .0725;</a:t>
            </a:r>
            <a:endParaRPr lang="en-US" sz="1200" dirty="0"/>
          </a:p>
          <a:p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-3-  if (amount &gt;= 1000)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-4-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.06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-5-  else if (amount &gt;= 200)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-6-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amount * .08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-7-  else if (amount &gt;= 100)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-8-      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13.25 + </a:t>
            </a:r>
            <a:r>
              <a:rPr lang="en-US" sz="1600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br>
              <a: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5277395" y="1243610"/>
            <a:ext cx="459812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-9-  else if (amount &gt;= 50)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-10-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9.95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-11- else if (amount &gt;= 25)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-12-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7.25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else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{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-13-     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 = 5.25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rushCharge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</a:t>
            </a:r>
            <a:endParaRPr lang="en-US" sz="1400" dirty="0"/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-14- total = amount + tax + </a:t>
            </a:r>
            <a:r>
              <a:rPr lang="en-US" dirty="0" err="1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shipcharge</a:t>
            </a: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;</a:t>
            </a: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-14- return total;</a:t>
            </a:r>
            <a:endParaRPr lang="en-US" sz="1400" dirty="0"/>
          </a:p>
          <a:p>
            <a:r>
              <a:rPr lang="en-US" dirty="0">
                <a:solidFill>
                  <a:srgbClr val="000000"/>
                </a:solidFill>
                <a:latin typeface="Arial Unicode MS" panose="020B0604020202020204" pitchFamily="34" charset="-128"/>
                <a:cs typeface="Times New Roman" panose="02020603050405020304" pitchFamily="18" charset="0"/>
              </a:rPr>
              <a:t>     } //end calculate</a:t>
            </a:r>
            <a:endParaRPr lang="en-US" sz="4000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3160" y="51628"/>
            <a:ext cx="89841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Step 1 &amp; 2: label code and create control flow graph</a:t>
            </a:r>
          </a:p>
        </p:txBody>
      </p:sp>
    </p:spTree>
    <p:extLst>
      <p:ext uri="{BB962C8B-B14F-4D97-AF65-F5344CB8AC3E}">
        <p14:creationId xmlns:p14="http://schemas.microsoft.com/office/powerpoint/2010/main" val="128241504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738</Words>
  <Application>Microsoft Office PowerPoint</Application>
  <PresentationFormat>Widescreen</PresentationFormat>
  <Paragraphs>140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Unicode MS</vt:lpstr>
      <vt:lpstr>Calibri</vt:lpstr>
      <vt:lpstr>Century Schoolbook</vt:lpstr>
      <vt:lpstr>Times New Roman</vt:lpstr>
      <vt:lpstr>Wingdings</vt:lpstr>
      <vt:lpstr>SE10 slides</vt:lpstr>
      <vt:lpstr> Basis Path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Testing</dc:title>
  <dc:creator>ismail ahmed</dc:creator>
  <cp:lastModifiedBy>Hajra Ahmed</cp:lastModifiedBy>
  <cp:revision>13</cp:revision>
  <dcterms:created xsi:type="dcterms:W3CDTF">2022-05-11T19:16:07Z</dcterms:created>
  <dcterms:modified xsi:type="dcterms:W3CDTF">2023-03-29T05:39:00Z</dcterms:modified>
</cp:coreProperties>
</file>