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0"/>
  </p:notesMasterIdLst>
  <p:sldIdLst>
    <p:sldId id="256" r:id="rId3"/>
    <p:sldId id="290" r:id="rId4"/>
    <p:sldId id="268" r:id="rId5"/>
    <p:sldId id="334" r:id="rId6"/>
    <p:sldId id="263" r:id="rId7"/>
    <p:sldId id="271" r:id="rId8"/>
    <p:sldId id="272" r:id="rId9"/>
    <p:sldId id="335" r:id="rId10"/>
    <p:sldId id="291" r:id="rId11"/>
    <p:sldId id="322" r:id="rId12"/>
    <p:sldId id="324" r:id="rId13"/>
    <p:sldId id="264" r:id="rId14"/>
    <p:sldId id="333" r:id="rId15"/>
    <p:sldId id="325" r:id="rId16"/>
    <p:sldId id="329" r:id="rId17"/>
    <p:sldId id="297" r:id="rId18"/>
    <p:sldId id="265" r:id="rId19"/>
    <p:sldId id="309" r:id="rId20"/>
    <p:sldId id="308" r:id="rId21"/>
    <p:sldId id="310" r:id="rId22"/>
    <p:sldId id="336" r:id="rId23"/>
    <p:sldId id="299" r:id="rId24"/>
    <p:sldId id="311" r:id="rId25"/>
    <p:sldId id="298" r:id="rId26"/>
    <p:sldId id="337" r:id="rId27"/>
    <p:sldId id="326" r:id="rId28"/>
    <p:sldId id="338" r:id="rId29"/>
    <p:sldId id="340" r:id="rId30"/>
    <p:sldId id="327" r:id="rId31"/>
    <p:sldId id="306" r:id="rId32"/>
    <p:sldId id="341" r:id="rId33"/>
    <p:sldId id="332" r:id="rId34"/>
    <p:sldId id="301" r:id="rId35"/>
    <p:sldId id="302" r:id="rId36"/>
    <p:sldId id="267" r:id="rId37"/>
    <p:sldId id="303" r:id="rId38"/>
    <p:sldId id="34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A13D5-4562-4657-90EA-F26F925EB800}"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C23E94-5663-474B-BC20-99A0F788F2A0}" type="slidenum">
              <a:rPr lang="en-US" smtClean="0"/>
              <a:t>‹#›</a:t>
            </a:fld>
            <a:endParaRPr lang="en-US"/>
          </a:p>
        </p:txBody>
      </p:sp>
    </p:spTree>
    <p:extLst>
      <p:ext uri="{BB962C8B-B14F-4D97-AF65-F5344CB8AC3E}">
        <p14:creationId xmlns:p14="http://schemas.microsoft.com/office/powerpoint/2010/main" val="137043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3119684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FA939-D275-4936-A8AF-D86E579CA9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BD3B5A-6166-43C8-B50E-2A90B1FCA6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9D4B62-BDB9-47D1-9863-2388C74EFB24}"/>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5" name="Footer Placeholder 4">
            <a:extLst>
              <a:ext uri="{FF2B5EF4-FFF2-40B4-BE49-F238E27FC236}">
                <a16:creationId xmlns:a16="http://schemas.microsoft.com/office/drawing/2014/main" id="{52AA9CD7-081D-4E6C-BFFF-705AD5CB73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93B34-8AE8-4C1D-B9F5-00EB298BB4A9}"/>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393227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B1766-E464-42C2-876C-54020F471B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5B99DD-2281-4541-AF48-3BEF52150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AAB46-48B2-47F3-9259-78460B6CEA1B}"/>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5" name="Footer Placeholder 4">
            <a:extLst>
              <a:ext uri="{FF2B5EF4-FFF2-40B4-BE49-F238E27FC236}">
                <a16:creationId xmlns:a16="http://schemas.microsoft.com/office/drawing/2014/main" id="{439DDA8F-7A4F-4511-BBC3-32DC3F0EA6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02A2CC-CBAB-4F2C-A679-3A8E807F9A45}"/>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79106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26ABB8-4CE2-4EA1-A8A6-6DE47CEE2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2C3EEB-DA0C-4A85-A666-996F43EFA2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9F65E-2049-44BB-8C74-0D177BBCFF07}"/>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5" name="Footer Placeholder 4">
            <a:extLst>
              <a:ext uri="{FF2B5EF4-FFF2-40B4-BE49-F238E27FC236}">
                <a16:creationId xmlns:a16="http://schemas.microsoft.com/office/drawing/2014/main" id="{3C01A531-52B8-45ED-9FAB-173E189A5A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BCEAD3-484F-46E2-BE9D-E612DA5562C1}"/>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18149641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635971322"/>
      </p:ext>
    </p:extLst>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819393294"/>
      </p:ext>
    </p:extLst>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38431310"/>
      </p:ext>
    </p:extLst>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811986014"/>
      </p:ext>
    </p:extLst>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3817430"/>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305387729"/>
      </p:ext>
    </p:extLst>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028092509"/>
      </p:ext>
    </p:extLst>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13211427"/>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296E-4646-4E6B-B34B-6C1C221F6E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C63CC4-9AE5-4DF1-AEB1-91FB6C6A4D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09EB2C-F625-4E26-B90D-9AE489BDEF4A}"/>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5" name="Footer Placeholder 4">
            <a:extLst>
              <a:ext uri="{FF2B5EF4-FFF2-40B4-BE49-F238E27FC236}">
                <a16:creationId xmlns:a16="http://schemas.microsoft.com/office/drawing/2014/main" id="{ADE49F9F-1AA0-4DA1-B05B-07FA9052A9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18FC9-1B43-49AE-AB87-1EAD1C0AB492}"/>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4383514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310420924"/>
      </p:ext>
    </p:extLst>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139975854"/>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extLst>
      <p:ext uri="{BB962C8B-B14F-4D97-AF65-F5344CB8AC3E}">
        <p14:creationId xmlns:p14="http://schemas.microsoft.com/office/powerpoint/2010/main" val="478175451"/>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4642-F8EC-4B2A-8183-ACB3BF118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313E5CE-4DE1-4214-8E01-D686226CC4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422F41-8D08-40D8-8256-B241DB664634}"/>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5" name="Footer Placeholder 4">
            <a:extLst>
              <a:ext uri="{FF2B5EF4-FFF2-40B4-BE49-F238E27FC236}">
                <a16:creationId xmlns:a16="http://schemas.microsoft.com/office/drawing/2014/main" id="{8F57A750-17A4-4C3E-8F47-C42664903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6286DC-997D-44E1-96E1-771603D2C79E}"/>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162783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F0E0-B43B-4755-B092-D3F9B2196B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CB1628-4485-48DE-A22F-499EFB7198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5D58A6-6770-4BA7-96DE-0CF95D48B8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ED5E4F-05C3-4D41-ABF8-6FAFE462FE44}"/>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6" name="Footer Placeholder 5">
            <a:extLst>
              <a:ext uri="{FF2B5EF4-FFF2-40B4-BE49-F238E27FC236}">
                <a16:creationId xmlns:a16="http://schemas.microsoft.com/office/drawing/2014/main" id="{5F705D73-7BF2-4DF0-AD5D-2FB728A388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47857-C609-4F30-BB36-2DF3F529EC73}"/>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253860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1F997-6F13-41A8-A065-CE2E9A43EB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8B07ECB-08F4-48F1-A68D-111995CAC4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E6126-A582-4E70-BB51-860EC774E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508475-A968-4EEC-9AAA-0A617E305B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816F77-95CD-4A1D-9555-A9AF49C93B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52237C-85FD-4353-95F7-0B8DDBD5B3B7}"/>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8" name="Footer Placeholder 7">
            <a:extLst>
              <a:ext uri="{FF2B5EF4-FFF2-40B4-BE49-F238E27FC236}">
                <a16:creationId xmlns:a16="http://schemas.microsoft.com/office/drawing/2014/main" id="{90A9ACC7-7E54-4A31-8431-17D27F1028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0B3BFB-F581-4023-9078-F37046F97ACC}"/>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2848514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8B89-2287-4BBD-830B-A6D25D2E3B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D47336-64EE-40A0-B8D9-697E9ADD4543}"/>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4" name="Footer Placeholder 3">
            <a:extLst>
              <a:ext uri="{FF2B5EF4-FFF2-40B4-BE49-F238E27FC236}">
                <a16:creationId xmlns:a16="http://schemas.microsoft.com/office/drawing/2014/main" id="{5D71507E-B5FB-4CBC-8123-40395B5203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72D73D-91F6-45EA-A882-01C9BEF64600}"/>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72914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0B074-AC37-4AFA-8D69-5CF331A47CF9}"/>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3" name="Footer Placeholder 2">
            <a:extLst>
              <a:ext uri="{FF2B5EF4-FFF2-40B4-BE49-F238E27FC236}">
                <a16:creationId xmlns:a16="http://schemas.microsoft.com/office/drawing/2014/main" id="{F9F1918C-50E3-4646-BBB1-A42EE0860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B18F03-28D5-4CDB-BCF0-646D8A39E45D}"/>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4292133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946F3-1D7D-4487-B452-52DD823425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87F36E-4969-4EF0-B719-89897BC35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320920-93A4-43AF-B01E-61A178DC18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D7ED58-7306-430B-B61D-9B8CAA8E8AAA}"/>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6" name="Footer Placeholder 5">
            <a:extLst>
              <a:ext uri="{FF2B5EF4-FFF2-40B4-BE49-F238E27FC236}">
                <a16:creationId xmlns:a16="http://schemas.microsoft.com/office/drawing/2014/main" id="{67A99F73-08AA-452F-A43E-3393E1654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9B6A11-FEB0-498A-92D6-E73674BAAE74}"/>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100119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F1D83-D8E3-4188-9F9B-76A53AB498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919091-4BEC-4C6F-9631-6E3621BBA8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3BB2AD-554C-45ED-948B-F57185BD38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B76664-B1F4-4E6D-9411-A4682813AE6C}"/>
              </a:ext>
            </a:extLst>
          </p:cNvPr>
          <p:cNvSpPr>
            <a:spLocks noGrp="1"/>
          </p:cNvSpPr>
          <p:nvPr>
            <p:ph type="dt" sz="half" idx="10"/>
          </p:nvPr>
        </p:nvSpPr>
        <p:spPr/>
        <p:txBody>
          <a:bodyPr/>
          <a:lstStyle/>
          <a:p>
            <a:fld id="{D4C83AF6-0A48-4463-9550-1CDB78E84FB8}" type="datetimeFigureOut">
              <a:rPr lang="en-US" smtClean="0"/>
              <a:t>4/12/2023</a:t>
            </a:fld>
            <a:endParaRPr lang="en-US"/>
          </a:p>
        </p:txBody>
      </p:sp>
      <p:sp>
        <p:nvSpPr>
          <p:cNvPr id="6" name="Footer Placeholder 5">
            <a:extLst>
              <a:ext uri="{FF2B5EF4-FFF2-40B4-BE49-F238E27FC236}">
                <a16:creationId xmlns:a16="http://schemas.microsoft.com/office/drawing/2014/main" id="{B99FD157-DD31-42CC-AC88-280465F38F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CAD74B-A97E-4E71-8E35-4E33B1D9DE1B}"/>
              </a:ext>
            </a:extLst>
          </p:cNvPr>
          <p:cNvSpPr>
            <a:spLocks noGrp="1"/>
          </p:cNvSpPr>
          <p:nvPr>
            <p:ph type="sldNum" sz="quarter" idx="12"/>
          </p:nvPr>
        </p:nvSpPr>
        <p:spPr/>
        <p:txBody>
          <a:bodyPr/>
          <a:lstStyle/>
          <a:p>
            <a:fld id="{142C7D73-B6EC-40CF-95C9-59CC5E63262C}" type="slidenum">
              <a:rPr lang="en-US" smtClean="0"/>
              <a:t>‹#›</a:t>
            </a:fld>
            <a:endParaRPr lang="en-US"/>
          </a:p>
        </p:txBody>
      </p:sp>
    </p:spTree>
    <p:extLst>
      <p:ext uri="{BB962C8B-B14F-4D97-AF65-F5344CB8AC3E}">
        <p14:creationId xmlns:p14="http://schemas.microsoft.com/office/powerpoint/2010/main" val="18546197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DCF07-EF19-4A8A-ACD5-1CEA96FEEB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E0BAC4-1C5E-49BC-8CC3-2C7E3971D2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5ACFD-B198-4CEE-9024-7AF65D2A65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C83AF6-0A48-4463-9550-1CDB78E84FB8}" type="datetimeFigureOut">
              <a:rPr lang="en-US" smtClean="0"/>
              <a:t>4/12/2023</a:t>
            </a:fld>
            <a:endParaRPr lang="en-US"/>
          </a:p>
        </p:txBody>
      </p:sp>
      <p:sp>
        <p:nvSpPr>
          <p:cNvPr id="5" name="Footer Placeholder 4">
            <a:extLst>
              <a:ext uri="{FF2B5EF4-FFF2-40B4-BE49-F238E27FC236}">
                <a16:creationId xmlns:a16="http://schemas.microsoft.com/office/drawing/2014/main" id="{25951150-3136-4396-A66E-654A56F6E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46126B-CC71-4099-AA16-AECD484588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2C7D73-B6EC-40CF-95C9-59CC5E63262C}" type="slidenum">
              <a:rPr lang="en-US" smtClean="0"/>
              <a:t>‹#›</a:t>
            </a:fld>
            <a:endParaRPr lang="en-US"/>
          </a:p>
        </p:txBody>
      </p:sp>
    </p:spTree>
    <p:extLst>
      <p:ext uri="{BB962C8B-B14F-4D97-AF65-F5344CB8AC3E}">
        <p14:creationId xmlns:p14="http://schemas.microsoft.com/office/powerpoint/2010/main" val="3481948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58125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ADC5-6AD0-491E-9730-50F74E8BF3F0}"/>
              </a:ext>
            </a:extLst>
          </p:cNvPr>
          <p:cNvSpPr>
            <a:spLocks noGrp="1"/>
          </p:cNvSpPr>
          <p:nvPr>
            <p:ph type="ctrTitle"/>
          </p:nvPr>
        </p:nvSpPr>
        <p:spPr/>
        <p:txBody>
          <a:bodyPr>
            <a:normAutofit/>
          </a:bodyPr>
          <a:lstStyle/>
          <a:p>
            <a:r>
              <a:rPr lang="en-US" sz="3200" b="1" dirty="0"/>
              <a:t>Chapter 8: software Testing</a:t>
            </a:r>
          </a:p>
        </p:txBody>
      </p:sp>
    </p:spTree>
    <p:extLst>
      <p:ext uri="{BB962C8B-B14F-4D97-AF65-F5344CB8AC3E}">
        <p14:creationId xmlns:p14="http://schemas.microsoft.com/office/powerpoint/2010/main" val="1817829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System and component testing</a:t>
            </a:r>
          </a:p>
        </p:txBody>
      </p:sp>
      <p:sp>
        <p:nvSpPr>
          <p:cNvPr id="3" name="Content Placeholder 2"/>
          <p:cNvSpPr>
            <a:spLocks noGrp="1"/>
          </p:cNvSpPr>
          <p:nvPr>
            <p:ph idx="1"/>
          </p:nvPr>
        </p:nvSpPr>
        <p:spPr/>
        <p:txBody>
          <a:bodyPr/>
          <a:lstStyle/>
          <a:p>
            <a:pPr algn="just"/>
            <a:r>
              <a:rPr lang="en-US" dirty="0"/>
              <a:t>During system testing, </a:t>
            </a:r>
            <a:r>
              <a:rPr lang="en-US" b="1" dirty="0"/>
              <a:t>reusable components that have been separately developed and off-the-shelf systems may be integrated with newly developed components.</a:t>
            </a:r>
            <a:r>
              <a:rPr lang="en-US" dirty="0"/>
              <a:t> The complete system is then tested. Also, SIT (System &amp; integration testing)</a:t>
            </a:r>
            <a:endParaRPr lang="en-GB" dirty="0"/>
          </a:p>
          <a:p>
            <a:pPr algn="just"/>
            <a:r>
              <a:rPr lang="en-US" b="1" dirty="0"/>
              <a:t>Components developed by different team members or sub-teams may be integrated at this stage</a:t>
            </a:r>
            <a:r>
              <a:rPr lang="en-US" dirty="0"/>
              <a:t>. System testing is a collective rather than an individual process. </a:t>
            </a:r>
          </a:p>
          <a:p>
            <a:pPr lvl="1" algn="just"/>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based system testing</a:t>
            </a:r>
          </a:p>
        </p:txBody>
      </p:sp>
      <p:sp>
        <p:nvSpPr>
          <p:cNvPr id="3" name="Content Placeholder 2"/>
          <p:cNvSpPr>
            <a:spLocks noGrp="1"/>
          </p:cNvSpPr>
          <p:nvPr>
            <p:ph idx="1"/>
          </p:nvPr>
        </p:nvSpPr>
        <p:spPr/>
        <p:txBody>
          <a:bodyPr/>
          <a:lstStyle/>
          <a:p>
            <a:pPr algn="just"/>
            <a:r>
              <a:rPr lang="en-US" dirty="0"/>
              <a:t>Since system testing is testing for interactions, so its good to create use cases for that.</a:t>
            </a:r>
          </a:p>
          <a:p>
            <a:pPr algn="just"/>
            <a:r>
              <a:rPr lang="en-US" dirty="0"/>
              <a:t>Each use case usually involves several system components so testing the use case forces these interactions to occur.</a:t>
            </a:r>
          </a:p>
          <a:p>
            <a:pPr algn="just"/>
            <a:r>
              <a:rPr lang="en-US" dirty="0"/>
              <a:t>The </a:t>
            </a:r>
            <a:r>
              <a:rPr lang="en-US" b="1" dirty="0"/>
              <a:t>sequence diagrams </a:t>
            </a:r>
            <a:r>
              <a:rPr lang="en-US" dirty="0"/>
              <a:t>associated with the use case documents </a:t>
            </a:r>
            <a:r>
              <a:rPr lang="en-US" b="1" dirty="0"/>
              <a:t>shows the components and interactions that are being tested.</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11</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pPr algn="just"/>
            <a:r>
              <a:rPr lang="en-US" b="1" dirty="0"/>
              <a:t>An input of a request for a report should have an associated acknowledgement</a:t>
            </a:r>
            <a:r>
              <a:rPr lang="en-US" dirty="0"/>
              <a:t>. A report should ultimately be returned from the request. </a:t>
            </a:r>
          </a:p>
          <a:p>
            <a:pPr lvl="1" algn="just"/>
            <a:r>
              <a:rPr lang="en-US" dirty="0"/>
              <a:t>You should create summarized data that can be used to check that the report is correctly organized. </a:t>
            </a:r>
            <a:endParaRPr lang="en-GB" dirty="0"/>
          </a:p>
          <a:p>
            <a:pPr algn="just"/>
            <a:r>
              <a:rPr lang="en-US" b="1" dirty="0"/>
              <a:t>An input request for a report to </a:t>
            </a:r>
            <a:r>
              <a:rPr lang="en-US" b="1" dirty="0" err="1"/>
              <a:t>WeatherStation</a:t>
            </a:r>
            <a:r>
              <a:rPr lang="en-US" b="1" dirty="0"/>
              <a:t> results in a summarized report being generated.</a:t>
            </a:r>
            <a:r>
              <a:rPr lang="en-US" dirty="0"/>
              <a:t> </a:t>
            </a:r>
          </a:p>
          <a:p>
            <a:pPr lvl="1" algn="just"/>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pPr algn="just"/>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a:t>
            </a:r>
          </a:p>
          <a:p>
            <a:r>
              <a:rPr lang="en-US" dirty="0"/>
              <a:t>so testing policies should be defined mostly guidelines based or depends experience of system usage.</a:t>
            </a:r>
          </a:p>
          <a:p>
            <a:r>
              <a:rPr lang="en-US" dirty="0"/>
              <a:t>Examples of testing policies:</a:t>
            </a:r>
          </a:p>
          <a:p>
            <a:pPr lvl="1" algn="just"/>
            <a:r>
              <a:rPr lang="en-US" dirty="0"/>
              <a:t>All system functions that are accessed through menus should be tested.</a:t>
            </a:r>
            <a:endParaRPr lang="en-GB" dirty="0"/>
          </a:p>
          <a:p>
            <a:pPr lvl="1" algn="just"/>
            <a:r>
              <a:rPr lang="en-US" dirty="0"/>
              <a:t>Combinations of functions (e.g. text formatting) that are accessed through the same menu must be tested.</a:t>
            </a:r>
            <a:endParaRPr lang="en-GB" dirty="0"/>
          </a:p>
          <a:p>
            <a:pPr lvl="1"/>
            <a:r>
              <a:rPr lang="en-US" dirty="0"/>
              <a:t>Where </a:t>
            </a:r>
            <a:r>
              <a:rPr lang="en-US" b="1" dirty="0"/>
              <a:t>user input is provided, all functions must be tested with both correct and incorrect input.</a:t>
            </a:r>
            <a:endParaRPr lang="en-GB" b="1" dirty="0"/>
          </a:p>
          <a:p>
            <a:endParaRPr lang="en-US" dirty="0"/>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15</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t>
            </a:r>
            <a:r>
              <a:rPr lang="en-US" b="1" dirty="0"/>
              <a:t>approach to program development </a:t>
            </a:r>
            <a:r>
              <a:rPr lang="en-US" dirty="0"/>
              <a:t>in which you </a:t>
            </a:r>
            <a:r>
              <a:rPr lang="en-US" b="1" dirty="0"/>
              <a:t>inter-leave testing and code development</a:t>
            </a:r>
            <a:r>
              <a:rPr lang="en-US" dirty="0"/>
              <a:t>.</a:t>
            </a:r>
          </a:p>
          <a:p>
            <a:r>
              <a:rPr lang="en-US" b="1" dirty="0"/>
              <a:t>Tests are written before code </a:t>
            </a:r>
          </a:p>
          <a:p>
            <a:r>
              <a:rPr lang="en-US" dirty="0"/>
              <a:t>and ‘</a:t>
            </a:r>
            <a:r>
              <a:rPr lang="en-US" b="1" dirty="0"/>
              <a:t>passing’ the tests is the critical driver of development. </a:t>
            </a:r>
          </a:p>
          <a:p>
            <a:r>
              <a:rPr lang="en-US" dirty="0"/>
              <a:t>You </a:t>
            </a:r>
            <a:r>
              <a:rPr lang="en-US" b="1" dirty="0"/>
              <a:t>develop code incrementally</a:t>
            </a:r>
            <a:r>
              <a:rPr lang="en-US" dirty="0"/>
              <a:t>, along with a test for that increment. You </a:t>
            </a:r>
            <a:r>
              <a:rPr lang="en-US" b="1" dirty="0"/>
              <a:t>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17</a:t>
            </a:fld>
            <a:endParaRPr lang="en-US">
              <a:solidFill>
                <a:prstClr val="black">
                  <a:tint val="75000"/>
                </a:prstClr>
              </a:solidFill>
              <a:latin typeface="Calibri"/>
            </a:endParaRPr>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2161" y="2365791"/>
            <a:ext cx="7971995" cy="2340402"/>
          </a:xfrm>
          <a:prstGeom prst="rect">
            <a:avLst/>
          </a:prstGeom>
        </p:spPr>
      </p:pic>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 explained</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18</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 Defects discovered early in development stage.</a:t>
            </a:r>
            <a:endParaRPr lang="en-GB" dirty="0"/>
          </a:p>
          <a:p>
            <a:r>
              <a:rPr lang="en-US" dirty="0">
                <a:solidFill>
                  <a:srgbClr val="000000"/>
                </a:solidFill>
              </a:rPr>
              <a:t>Regression testing </a:t>
            </a:r>
          </a:p>
          <a:p>
            <a:pPr lvl="1"/>
            <a:r>
              <a:rPr lang="en-US" dirty="0"/>
              <a:t>Run a regression test to check if new code added issues to previous one.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No need for debugging tools.</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19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pPr algn="just"/>
            <a:r>
              <a:rPr lang="en-US" dirty="0"/>
              <a:t>the </a:t>
            </a:r>
            <a:r>
              <a:rPr lang="en-US" b="1" dirty="0"/>
              <a:t>functionality of these objects is accessed via the defined component interface. </a:t>
            </a:r>
          </a:p>
          <a:p>
            <a:r>
              <a:rPr lang="en-US" dirty="0"/>
              <a:t>Testing composite components should therefore focus on showing that the component interface behaves according to its specification. </a:t>
            </a:r>
          </a:p>
          <a:p>
            <a:pPr lvl="1"/>
            <a:r>
              <a:rPr lang="en-US" dirty="0"/>
              <a:t>Assuming that unit testing of each functionality is done already</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pPr algn="just"/>
            <a:r>
              <a:rPr lang="en-US" dirty="0"/>
              <a:t>Regression testing is testing the system to check that changes have not ‘broken’ previously working code.</a:t>
            </a:r>
          </a:p>
          <a:p>
            <a:pPr algn="just"/>
            <a:r>
              <a:rPr lang="en-US" dirty="0"/>
              <a:t>In a manual testing process, regression testing is expensive but, with automated testing, it is simple and straightforward. All tests are rerun every time a change is made to the program.</a:t>
            </a:r>
          </a:p>
          <a:p>
            <a:pPr algn="just"/>
            <a:r>
              <a:rPr lang="en-US" dirty="0"/>
              <a:t>Tests must run ‘successfully’ before the change is committed.</a:t>
            </a:r>
          </a:p>
          <a:p>
            <a:pPr algn="just"/>
            <a:r>
              <a:rPr lang="en-US" dirty="0"/>
              <a:t>TDD reduces cost of regression testing.</a:t>
            </a:r>
          </a:p>
          <a:p>
            <a:pPr algn="just">
              <a:buNone/>
            </a:pPr>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20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06638"/>
            <a:ext cx="8229600" cy="1143000"/>
          </a:xfrm>
        </p:spPr>
        <p:txBody>
          <a:bodyPr/>
          <a:lstStyle/>
          <a:p>
            <a:pPr algn="ctr"/>
            <a:r>
              <a:rPr lang="en-US" dirty="0"/>
              <a:t>Release testing</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8 Software Testing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22349898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397434" y="1417638"/>
            <a:ext cx="11292541" cy="4361328"/>
          </a:xfrm>
        </p:spPr>
        <p:txBody>
          <a:bodyPr/>
          <a:lstStyle/>
          <a:p>
            <a:pPr algn="just"/>
            <a:r>
              <a:rPr lang="en-US" dirty="0"/>
              <a:t>Release testing is the process of testing a particular release of a system that is intended for use outside of the development team.</a:t>
            </a:r>
            <a:r>
              <a:rPr lang="en-GB" dirty="0"/>
              <a:t> </a:t>
            </a:r>
          </a:p>
          <a:p>
            <a:pPr algn="just"/>
            <a:r>
              <a:rPr lang="en-US" dirty="0"/>
              <a:t>Aim of release testing : </a:t>
            </a:r>
          </a:p>
          <a:p>
            <a:pPr lvl="1" algn="just"/>
            <a:r>
              <a:rPr lang="en-US" dirty="0"/>
              <a:t>to convince the system supplier that it is good enough for use</a:t>
            </a:r>
            <a:r>
              <a:rPr lang="en-GB" dirty="0"/>
              <a:t>.</a:t>
            </a:r>
          </a:p>
          <a:p>
            <a:pPr lvl="1" algn="just"/>
            <a:r>
              <a:rPr lang="en-US" dirty="0"/>
              <a:t>Release testing has to show that the </a:t>
            </a:r>
            <a:r>
              <a:rPr lang="en-US" b="1" dirty="0"/>
              <a:t>system delivers its specified functionality, with efficiency </a:t>
            </a:r>
            <a:r>
              <a:rPr lang="en-US" dirty="0"/>
              <a:t>and that it </a:t>
            </a:r>
            <a:r>
              <a:rPr lang="en-US" b="1" dirty="0"/>
              <a:t>does not fail</a:t>
            </a:r>
            <a:r>
              <a:rPr lang="en-US" dirty="0"/>
              <a:t> during normal use.</a:t>
            </a:r>
            <a:r>
              <a:rPr lang="en-GB" dirty="0"/>
              <a:t> </a:t>
            </a:r>
          </a:p>
          <a:p>
            <a:pPr algn="just"/>
            <a:r>
              <a:rPr lang="en-US" b="1" dirty="0"/>
              <a:t>Release testing is usually a black-box testing process where tests are only derived from the system specification</a:t>
            </a:r>
            <a:r>
              <a:rPr lang="en-US" dirty="0"/>
              <a:t>. System is a black box whose behaviors is observed by giving inputs &amp; observing outputs.</a:t>
            </a:r>
            <a:endParaRPr lang="en-GB" dirty="0"/>
          </a:p>
          <a:p>
            <a:pPr algn="just"/>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Release testing : </a:t>
            </a:r>
          </a:p>
          <a:p>
            <a:pPr lvl="2"/>
            <a:r>
              <a:rPr lang="en-US" dirty="0"/>
              <a:t>The objective of release testing is to check that the system meets its requirements and is good enough for external use (</a:t>
            </a:r>
            <a:r>
              <a:rPr lang="en-US" b="1" dirty="0"/>
              <a:t>validation testing</a:t>
            </a:r>
            <a:r>
              <a:rPr lang="en-US" dirty="0"/>
              <a:t>).</a:t>
            </a:r>
            <a:endParaRPr lang="en-GB" dirty="0"/>
          </a:p>
          <a:p>
            <a:pPr marL="914400" lvl="2" indent="0">
              <a:buNone/>
            </a:pPr>
            <a:endParaRPr lang="en-US" dirty="0"/>
          </a:p>
          <a:p>
            <a:pPr lvl="1"/>
            <a:r>
              <a:rPr lang="en-US" dirty="0"/>
              <a:t>System testing: </a:t>
            </a:r>
          </a:p>
          <a:p>
            <a:pPr lvl="2"/>
            <a:r>
              <a:rPr lang="en-US" dirty="0"/>
              <a:t>should focus on discovering bugs in the system (</a:t>
            </a:r>
            <a:r>
              <a:rPr lang="en-US" b="1" dirty="0"/>
              <a:t>defect testing</a:t>
            </a:r>
            <a:r>
              <a:rPr lang="en-US" dirty="0"/>
              <a:t>). </a:t>
            </a:r>
          </a:p>
          <a:p>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pPr algn="just"/>
            <a:r>
              <a:rPr lang="en-US" dirty="0"/>
              <a:t>Make sure that every requirement is clearly understood and testable</a:t>
            </a:r>
          </a:p>
          <a:p>
            <a:pPr algn="just"/>
            <a:r>
              <a:rPr lang="en-US" b="1" dirty="0"/>
              <a:t>Requirements-based testing: </a:t>
            </a:r>
          </a:p>
          <a:p>
            <a:pPr lvl="1" algn="just"/>
            <a:r>
              <a:rPr lang="en-US" dirty="0"/>
              <a:t>Examine each requirement and then develop test(s) for it.</a:t>
            </a:r>
          </a:p>
          <a:p>
            <a:pPr lvl="1" algn="just"/>
            <a:r>
              <a:rPr lang="en-US" dirty="0"/>
              <a:t>Doing validation testing for each req.</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 : case study 1</a:t>
            </a:r>
          </a:p>
        </p:txBody>
      </p:sp>
      <p:sp>
        <p:nvSpPr>
          <p:cNvPr id="3" name="Content Placeholder 2"/>
          <p:cNvSpPr>
            <a:spLocks noGrp="1"/>
          </p:cNvSpPr>
          <p:nvPr>
            <p:ph idx="1"/>
          </p:nvPr>
        </p:nvSpPr>
        <p:spPr>
          <a:xfrm>
            <a:off x="609600" y="1830388"/>
            <a:ext cx="10972800" cy="4525963"/>
          </a:xfrm>
        </p:spPr>
        <p:txBody>
          <a:bodyPr/>
          <a:lstStyle/>
          <a:p>
            <a:pPr algn="just"/>
            <a:r>
              <a:rPr lang="en-US" dirty="0"/>
              <a:t>Medicine recommendation system requirements:</a:t>
            </a:r>
          </a:p>
          <a:p>
            <a:pPr lvl="1" algn="just"/>
            <a:r>
              <a:rPr lang="en-US" b="1" dirty="0"/>
              <a:t>Task: prescribe the medicine to patient</a:t>
            </a:r>
          </a:p>
          <a:p>
            <a:pPr lvl="1" algn="just"/>
            <a:r>
              <a:rPr lang="en-US" dirty="0"/>
              <a:t>If a patient is known to be allergic to any specific medicine, then prescription of that medication shall result in a warning message being issued to the system user.</a:t>
            </a:r>
            <a:endParaRPr lang="en-GB" dirty="0"/>
          </a:p>
          <a:p>
            <a:pPr lvl="1" algn="just"/>
            <a:r>
              <a:rPr lang="en-US" dirty="0"/>
              <a:t>If a prescriber chooses to ignore an allergy warning, they shall provide a reason why this has been ignored.</a:t>
            </a:r>
          </a:p>
          <a:p>
            <a:pPr marL="457200" lvl="1" indent="0" algn="just">
              <a:buNone/>
            </a:pPr>
            <a:endParaRPr lang="en-GB" dirty="0"/>
          </a:p>
          <a:p>
            <a:pPr marL="457200" lvl="1" indent="0" algn="just">
              <a:buNone/>
            </a:pPr>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999298550"/>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that exists in stock.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8 Software Testing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 : case study 2</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8 Software Testing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8" name="Content Placeholder 7">
            <a:extLst>
              <a:ext uri="{FF2B5EF4-FFF2-40B4-BE49-F238E27FC236}">
                <a16:creationId xmlns:a16="http://schemas.microsoft.com/office/drawing/2014/main" id="{208E2743-2537-4903-9526-647549CB6841}"/>
              </a:ext>
            </a:extLst>
          </p:cNvPr>
          <p:cNvSpPr>
            <a:spLocks noGrp="1"/>
          </p:cNvSpPr>
          <p:nvPr>
            <p:ph idx="1"/>
          </p:nvPr>
        </p:nvSpPr>
        <p:spPr/>
        <p:txBody>
          <a:bodyPr/>
          <a:lstStyle/>
          <a:p>
            <a:pPr algn="just"/>
            <a:r>
              <a:rPr lang="en-US" dirty="0" err="1"/>
              <a:t>Dvago</a:t>
            </a:r>
            <a:r>
              <a:rPr lang="en-US" dirty="0"/>
              <a:t> is an online medicine store that supplies medicines to the patients. Define testcases for the requirements.</a:t>
            </a:r>
          </a:p>
          <a:p>
            <a:pPr lvl="1" algn="just"/>
            <a:r>
              <a:rPr lang="en-US" dirty="0"/>
              <a:t>Customer search for the medicine availability. </a:t>
            </a:r>
          </a:p>
          <a:p>
            <a:pPr lvl="1" algn="just"/>
            <a:r>
              <a:rPr lang="en-US" dirty="0"/>
              <a:t>If the medicine is available, then the patient needs to upload the prescription image before adding it to cart. </a:t>
            </a:r>
          </a:p>
          <a:p>
            <a:pPr lvl="1" algn="just"/>
            <a:r>
              <a:rPr lang="en-US" dirty="0"/>
              <a:t>If medicine is in the prescription list, then the stock is reduced, and medicine is shipped. </a:t>
            </a:r>
          </a:p>
          <a:p>
            <a:pPr lvl="1" algn="just"/>
            <a:r>
              <a:rPr lang="en-US" dirty="0"/>
              <a:t>Otherwise, an error is prompted that the item is sold out. </a:t>
            </a:r>
          </a:p>
          <a:p>
            <a:pPr marL="0" indent="0">
              <a:buNone/>
            </a:pPr>
            <a:r>
              <a:rPr lang="en-US" dirty="0"/>
              <a:t>		</a:t>
            </a:r>
          </a:p>
        </p:txBody>
      </p:sp>
    </p:spTree>
    <p:extLst>
      <p:ext uri="{BB962C8B-B14F-4D97-AF65-F5344CB8AC3E}">
        <p14:creationId xmlns:p14="http://schemas.microsoft.com/office/powerpoint/2010/main" val="396309634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Rectangle 5"/>
          <p:cNvSpPr/>
          <p:nvPr/>
        </p:nvSpPr>
        <p:spPr>
          <a:xfrm>
            <a:off x="609600" y="1506493"/>
            <a:ext cx="10972800" cy="377026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a:ea typeface="+mn-ea"/>
                <a:cs typeface="+mn-cs"/>
              </a:rPr>
              <a:t>George is a nurse who specializes in mental healthcare. One of his responsibilities is to visit patients at home to check that their treatment is effective and that they are not suffering from medication side effects.</a:t>
            </a:r>
          </a:p>
          <a:p>
            <a:pPr marL="0" marR="0" lvl="0" indent="0" algn="just" defTabSz="457200"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a:ea typeface="+mn-ea"/>
                <a:cs typeface="+mn-cs"/>
              </a:rPr>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marL="0" marR="0" lvl="0" indent="0" algn="just" defTabSz="457200" rtl="0" eaLnBrk="1" fontAlgn="auto" latinLnBrk="0" hangingPunct="1">
              <a:lnSpc>
                <a:spcPct val="100000"/>
              </a:lnSpc>
              <a:spcBef>
                <a:spcPts val="0"/>
              </a:spcBef>
              <a:spcAft>
                <a:spcPts val="60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a:ea typeface="+mn-ea"/>
                <a:cs typeface="+mn-cs"/>
              </a:rPr>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alibri"/>
                <a:ea typeface="+mn-ea"/>
                <a:cs typeface="+mn-cs"/>
              </a:rPr>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039314610"/>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a:xfrm>
            <a:off x="609600" y="1417638"/>
            <a:ext cx="10972800" cy="4525963"/>
          </a:xfrm>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p>
          <a:p>
            <a:r>
              <a:rPr lang="en-US" dirty="0">
                <a:solidFill>
                  <a:srgbClr val="FF0000"/>
                </a:solidFill>
              </a:rPr>
              <a:t>The release tester will check for every possible state like false inputs, performance etc.</a:t>
            </a:r>
          </a:p>
          <a:p>
            <a:r>
              <a:rPr lang="en-US" dirty="0">
                <a:solidFill>
                  <a:srgbClr val="FF0000"/>
                </a:solidFill>
              </a:rPr>
              <a:t>Test for each requirement in scenario and test for their combination as well.</a:t>
            </a:r>
          </a:p>
          <a:p>
            <a:endParaRPr lang="en-US" dirty="0">
              <a:solidFill>
                <a:srgbClr val="FF0000"/>
              </a:solidFill>
            </a:endParaRPr>
          </a:p>
          <a:p>
            <a:endParaRPr lang="en-US" dirty="0"/>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a:t>Interface testing</a:t>
            </a:r>
          </a:p>
        </p:txBody>
      </p:sp>
      <p:sp>
        <p:nvSpPr>
          <p:cNvPr id="45058" name="Rectangle 2"/>
          <p:cNvSpPr>
            <a:spLocks noGrp="1" noChangeArrowheads="1"/>
          </p:cNvSpPr>
          <p:nvPr>
            <p:ph idx="1"/>
          </p:nvPr>
        </p:nvSpPr>
        <p:spPr>
          <a:xfrm>
            <a:off x="528918" y="2380130"/>
            <a:ext cx="10972800" cy="1922928"/>
          </a:xfrm>
          <a:noFill/>
        </p:spPr>
        <p:txBody>
          <a:bodyPr lIns="90840" tIns="44623" rIns="90840" bIns="44623"/>
          <a:lstStyle/>
          <a:p>
            <a:pPr algn="just"/>
            <a:r>
              <a:rPr lang="en-GB" dirty="0"/>
              <a:t>Testing the components that helps the interaction between different components.</a:t>
            </a:r>
          </a:p>
          <a:p>
            <a:pPr algn="just"/>
            <a:r>
              <a:rPr lang="en-GB" dirty="0"/>
              <a:t>Interface errors can’t be identified from unit testing</a:t>
            </a:r>
          </a:p>
          <a:p>
            <a:pPr algn="just"/>
            <a:r>
              <a:rPr lang="en-GB" dirty="0"/>
              <a:t>As they because of interaction between two units.</a:t>
            </a:r>
          </a:p>
          <a:p>
            <a:pPr marL="0" indent="0" algn="just">
              <a:buNone/>
            </a:pPr>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Performance testing</a:t>
            </a:r>
          </a:p>
        </p:txBody>
      </p:sp>
      <p:sp>
        <p:nvSpPr>
          <p:cNvPr id="38915" name="Rectangle 3"/>
          <p:cNvSpPr>
            <a:spLocks noGrp="1" noChangeArrowheads="1"/>
          </p:cNvSpPr>
          <p:nvPr>
            <p:ph idx="1"/>
          </p:nvPr>
        </p:nvSpPr>
        <p:spPr/>
        <p:txBody>
          <a:bodyPr/>
          <a:lstStyle/>
          <a:p>
            <a:pPr algn="just"/>
            <a:r>
              <a:rPr lang="en-US" dirty="0"/>
              <a:t>It’s a </a:t>
            </a:r>
            <a:r>
              <a:rPr lang="en-US" b="1" dirty="0"/>
              <a:t>part of release testing</a:t>
            </a:r>
            <a:r>
              <a:rPr lang="en-US" dirty="0"/>
              <a:t>.</a:t>
            </a:r>
          </a:p>
          <a:p>
            <a:pPr algn="just"/>
            <a:r>
              <a:rPr lang="en-US" dirty="0"/>
              <a:t>After system integration, its </a:t>
            </a:r>
            <a:r>
              <a:rPr lang="en-US" b="1" dirty="0"/>
              <a:t>needed to test system for properties like reliability, performance etc.</a:t>
            </a:r>
          </a:p>
          <a:p>
            <a:pPr algn="just"/>
            <a:r>
              <a:rPr lang="en-US" dirty="0"/>
              <a:t>Check whether </a:t>
            </a:r>
            <a:r>
              <a:rPr lang="en-US" b="1" dirty="0"/>
              <a:t>system can process intended load</a:t>
            </a:r>
            <a:r>
              <a:rPr lang="en-US" dirty="0"/>
              <a:t>.</a:t>
            </a:r>
          </a:p>
          <a:p>
            <a:pPr algn="just"/>
            <a:r>
              <a:rPr lang="en-US" dirty="0"/>
              <a:t>Tests should reflect the profile of use of the system.</a:t>
            </a:r>
          </a:p>
          <a:p>
            <a:pPr algn="just"/>
            <a:r>
              <a:rPr lang="en-US" dirty="0"/>
              <a:t>Performance tests usually involve planning a series of tests where the load is steadily increased until the system performance becomes unacceptable.</a:t>
            </a:r>
          </a:p>
          <a:p>
            <a:pPr algn="just"/>
            <a:r>
              <a:rPr lang="en-US" b="1" dirty="0"/>
              <a:t>Stress testing is a form of performance testing</a:t>
            </a:r>
            <a:r>
              <a:rPr lang="en-US" dirty="0"/>
              <a:t> where the system is deliberately overloaded to test its failure behavior.</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Performance testing</a:t>
            </a:r>
          </a:p>
        </p:txBody>
      </p:sp>
      <p:sp>
        <p:nvSpPr>
          <p:cNvPr id="38915" name="Rectangle 3"/>
          <p:cNvSpPr>
            <a:spLocks noGrp="1" noChangeArrowheads="1"/>
          </p:cNvSpPr>
          <p:nvPr>
            <p:ph idx="1"/>
          </p:nvPr>
        </p:nvSpPr>
        <p:spPr/>
        <p:txBody>
          <a:bodyPr/>
          <a:lstStyle/>
          <a:p>
            <a:pPr algn="just"/>
            <a:r>
              <a:rPr lang="en-US" dirty="0"/>
              <a:t>Let's say system can process </a:t>
            </a:r>
            <a:r>
              <a:rPr lang="en-US" dirty="0" err="1"/>
              <a:t>upto</a:t>
            </a:r>
            <a:r>
              <a:rPr lang="en-US" dirty="0"/>
              <a:t> 300 transactions at a time, start with lesser than 300 and deliberately increase the load until it reaches beyond the designed threshold and system fails.</a:t>
            </a:r>
          </a:p>
          <a:p>
            <a:pPr algn="just"/>
            <a:r>
              <a:rPr lang="en-US" dirty="0"/>
              <a:t>Stress testing is helpful for:</a:t>
            </a:r>
          </a:p>
          <a:p>
            <a:pPr lvl="1" algn="just"/>
            <a:r>
              <a:rPr lang="en-US" u="sng" dirty="0"/>
              <a:t>Identifying a “fail-soft” attitude i.e., it doesn't involve data corruption or loss of user service.</a:t>
            </a:r>
          </a:p>
          <a:p>
            <a:pPr lvl="1" algn="just"/>
            <a:r>
              <a:rPr lang="en-US" u="sng" dirty="0"/>
              <a:t>Showing all the defects that occur when system is operating at maximum load. </a:t>
            </a:r>
          </a:p>
          <a:p>
            <a:pPr algn="just"/>
            <a:r>
              <a:rPr lang="en-US" dirty="0"/>
              <a:t>Mostly</a:t>
            </a:r>
            <a:r>
              <a:rPr lang="en-US" b="1" dirty="0"/>
              <a:t>, Stress testing is done for distributed environments</a:t>
            </a:r>
            <a:r>
              <a:rPr lang="en-US" dirty="0"/>
              <a:t>. </a:t>
            </a:r>
            <a:r>
              <a:rPr lang="en-US" b="1" dirty="0"/>
              <a:t>System degradation starts as soon as the threshold limit exceeds</a:t>
            </a:r>
            <a:r>
              <a:rPr lang="en-US" dirty="0"/>
              <a:t>. </a:t>
            </a:r>
          </a:p>
          <a:p>
            <a:pPr algn="just"/>
            <a:r>
              <a:rPr lang="en-US" dirty="0"/>
              <a:t>So, conduct tests to identify the point at which system degradation starts.</a:t>
            </a:r>
          </a:p>
          <a:p>
            <a:pPr algn="just"/>
            <a:endParaRPr lang="en-US" dirty="0"/>
          </a:p>
          <a:p>
            <a:pPr lvl="1" algn="just"/>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3644477581"/>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8 Software Testing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pPr algn="just"/>
            <a:r>
              <a:rPr lang="en-US" dirty="0"/>
              <a:t>Users formally test a system provided by the supplier.</a:t>
            </a:r>
          </a:p>
          <a:p>
            <a:pPr algn="just"/>
            <a:r>
              <a:rPr lang="en-US" dirty="0"/>
              <a:t>Users experience the new software product and identify whether the system is doing the intended work, check for interface and defects.</a:t>
            </a:r>
          </a:p>
          <a:p>
            <a:pPr algn="just"/>
            <a:r>
              <a:rPr lang="en-US" b="1" dirty="0"/>
              <a:t>User testing is essential</a:t>
            </a:r>
            <a:r>
              <a:rPr lang="en-US" dirty="0"/>
              <a:t>, even when comprehensive system and release testing have been carried out. </a:t>
            </a:r>
          </a:p>
          <a:p>
            <a:pPr lvl="1" algn="just"/>
            <a:r>
              <a:rPr lang="en-US" u="sng" dirty="0"/>
              <a:t>As the user’s working environment have a major effect on the reliability, performance, usability and robustness of a system.</a:t>
            </a:r>
            <a:r>
              <a:rPr lang="en-US" dirty="0"/>
              <a:t> These cannot be replicated in a testing environment.</a:t>
            </a:r>
            <a:endParaRPr lang="en-GB" dirty="0"/>
          </a:p>
          <a:p>
            <a:pPr marL="0" indent="0" algn="just">
              <a:buNone/>
            </a:pPr>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a:xfrm>
            <a:off x="609600" y="1417638"/>
            <a:ext cx="10972800" cy="4525963"/>
          </a:xfrm>
        </p:spPr>
        <p:txBody>
          <a:bodyPr/>
          <a:lstStyle/>
          <a:p>
            <a:r>
              <a:rPr lang="en-US" dirty="0"/>
              <a:t>Alpha testing</a:t>
            </a:r>
          </a:p>
          <a:p>
            <a:pPr lvl="1"/>
            <a:r>
              <a:rPr lang="en-US" dirty="0"/>
              <a:t>Users of the software work closely with the development team to test the software at the developer’s site.</a:t>
            </a:r>
          </a:p>
          <a:p>
            <a:pPr lvl="1"/>
            <a:r>
              <a:rPr lang="en-US" dirty="0"/>
              <a:t>Provide info to developers that will help them build an effective interface design.</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p>
          <a:p>
            <a:pPr lvl="1"/>
            <a:r>
              <a:rPr lang="en-US" dirty="0"/>
              <a:t>Done by </a:t>
            </a:r>
            <a:r>
              <a:rPr lang="en-US" b="1" dirty="0"/>
              <a:t>early adopters of the system.</a:t>
            </a:r>
            <a:endParaRPr lang="en-GB" b="1" dirty="0"/>
          </a:p>
          <a:p>
            <a:r>
              <a:rPr lang="en-US" dirty="0"/>
              <a:t>Acceptance testing</a:t>
            </a:r>
          </a:p>
          <a:p>
            <a:pPr lvl="1"/>
            <a:r>
              <a:rPr lang="en-US" dirty="0"/>
              <a:t>Customers test a system to decide whether it is ready to be accepted from the system developers and deployed in the customer environment.</a:t>
            </a:r>
            <a:endParaRPr lang="en-GB" dirty="0"/>
          </a:p>
          <a:p>
            <a:endParaRPr lang="en-US" dirty="0"/>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8 Software Testing</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882" y="2689134"/>
            <a:ext cx="10972800" cy="2395720"/>
          </a:xfrm>
          <a:prstGeom prst="rect">
            <a:avLst/>
          </a:prstGeom>
        </p:spPr>
      </p:pic>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 : </a:t>
            </a:r>
          </a:p>
          <a:p>
            <a:pPr lvl="1"/>
            <a:r>
              <a:rPr lang="en-US" dirty="0"/>
              <a:t>uncertain requirements</a:t>
            </a:r>
          </a:p>
          <a:p>
            <a:pPr lvl="1"/>
            <a:r>
              <a:rPr lang="en-US" dirty="0"/>
              <a:t>Part of system contract by user </a:t>
            </a:r>
          </a:p>
          <a:p>
            <a:r>
              <a:rPr lang="en-US" dirty="0"/>
              <a:t>Plan acceptance testing</a:t>
            </a:r>
          </a:p>
          <a:p>
            <a:pPr lvl="1"/>
            <a:r>
              <a:rPr lang="en-US" dirty="0"/>
              <a:t>Decide resource, time, budget</a:t>
            </a:r>
          </a:p>
          <a:p>
            <a:pPr lvl="1"/>
            <a:r>
              <a:rPr lang="en-US" dirty="0"/>
              <a:t>Define risks associated with system  &amp; develop mitigation techniques</a:t>
            </a:r>
          </a:p>
          <a:p>
            <a:r>
              <a:rPr lang="en-US" dirty="0"/>
              <a:t>Derive acceptance tests</a:t>
            </a:r>
          </a:p>
          <a:p>
            <a:pPr lvl="1"/>
            <a:r>
              <a:rPr lang="en-US" dirty="0"/>
              <a:t>Test for functional / non-functional requirements</a:t>
            </a:r>
          </a:p>
          <a:p>
            <a:pPr lvl="1"/>
            <a:r>
              <a:rPr lang="en-US" dirty="0"/>
              <a:t>Complete coverage of system requirements.</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pPr lvl="1" algn="just"/>
            <a:endParaRPr lang="en-US" dirty="0"/>
          </a:p>
          <a:p>
            <a:pPr algn="just"/>
            <a:r>
              <a:rPr lang="en-US" dirty="0"/>
              <a:t>Run acceptance tests</a:t>
            </a:r>
          </a:p>
          <a:p>
            <a:pPr lvl="1" algn="just"/>
            <a:r>
              <a:rPr lang="en-US" dirty="0"/>
              <a:t>Agreed acceptance tests executed on system</a:t>
            </a:r>
          </a:p>
          <a:p>
            <a:pPr lvl="1" algn="just"/>
            <a:r>
              <a:rPr lang="en-US" dirty="0"/>
              <a:t>Done in actual working environment</a:t>
            </a:r>
          </a:p>
          <a:p>
            <a:pPr algn="just"/>
            <a:r>
              <a:rPr lang="en-US" dirty="0"/>
              <a:t>Negotiate test results</a:t>
            </a:r>
          </a:p>
          <a:p>
            <a:pPr lvl="1" algn="just"/>
            <a:r>
              <a:rPr lang="en-US" dirty="0"/>
              <a:t>Hardly impossible that all test are passed &amp; system is error free </a:t>
            </a:r>
          </a:p>
          <a:p>
            <a:pPr lvl="1" algn="just"/>
            <a:r>
              <a:rPr lang="en-US" dirty="0"/>
              <a:t>If problems, occur the developer and customer negotiate for system acceptance or revision.</a:t>
            </a:r>
          </a:p>
          <a:p>
            <a:pPr algn="just"/>
            <a:r>
              <a:rPr lang="en-US" dirty="0"/>
              <a:t>Reject/accept system</a:t>
            </a:r>
          </a:p>
          <a:p>
            <a:pPr lvl="1" algn="just"/>
            <a:r>
              <a:rPr lang="en-US" dirty="0"/>
              <a:t>If system is not up to mark, the revision is required </a:t>
            </a:r>
          </a:p>
          <a:p>
            <a:pPr lvl="1" algn="just"/>
            <a:r>
              <a:rPr lang="en-US" dirty="0"/>
              <a:t>If not, then its accepted </a:t>
            </a:r>
          </a:p>
          <a:p>
            <a:pPr lvl="1" algn="just"/>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8 Software Testing</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CB105B8D-1C36-1C40-961B-CAAB1DD98B28}"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t>30/10/2014</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118487643"/>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a:t>Interface testing</a:t>
            </a:r>
          </a:p>
        </p:txBody>
      </p:sp>
      <p:sp>
        <p:nvSpPr>
          <p:cNvPr id="45058" name="Rectangle 2"/>
          <p:cNvSpPr>
            <a:spLocks noGrp="1" noChangeArrowheads="1"/>
          </p:cNvSpPr>
          <p:nvPr>
            <p:ph idx="1"/>
          </p:nvPr>
        </p:nvSpPr>
        <p:spPr>
          <a:xfrm>
            <a:off x="528918" y="1417638"/>
            <a:ext cx="10972800" cy="4863352"/>
          </a:xfrm>
          <a:noFill/>
        </p:spPr>
        <p:txBody>
          <a:bodyPr lIns="90840" tIns="44623" rIns="90840" bIns="44623"/>
          <a:lstStyle/>
          <a:p>
            <a:r>
              <a:rPr lang="en-GB" dirty="0"/>
              <a:t>Interface types between program components:</a:t>
            </a:r>
          </a:p>
          <a:p>
            <a:pPr lvl="1"/>
            <a:r>
              <a:rPr lang="en-GB" dirty="0">
                <a:solidFill>
                  <a:srgbClr val="000000"/>
                </a:solidFill>
              </a:rPr>
              <a:t>Parameter interfaces </a:t>
            </a:r>
          </a:p>
          <a:p>
            <a:pPr lvl="2"/>
            <a:r>
              <a:rPr lang="en-GB" dirty="0"/>
              <a:t>Data passed from one method or procedure to another.</a:t>
            </a:r>
            <a:endParaRPr lang="en-GB" dirty="0">
              <a:solidFill>
                <a:srgbClr val="FF0000"/>
              </a:solidFill>
            </a:endParaRPr>
          </a:p>
          <a:p>
            <a:pPr lvl="2"/>
            <a:r>
              <a:rPr lang="en-GB" dirty="0">
                <a:solidFill>
                  <a:srgbClr val="FF0000"/>
                </a:solidFill>
              </a:rPr>
              <a:t>E.g., methods in object have a parameter interface, (passing parameters to multiple methods)</a:t>
            </a:r>
          </a:p>
          <a:p>
            <a:pPr lvl="1"/>
            <a:r>
              <a:rPr lang="en-GB" dirty="0">
                <a:solidFill>
                  <a:srgbClr val="000000"/>
                </a:solidFill>
              </a:rPr>
              <a:t>Shared memory</a:t>
            </a:r>
            <a:r>
              <a:rPr lang="en-GB" dirty="0">
                <a:solidFill>
                  <a:schemeClr val="tx1"/>
                </a:solidFill>
              </a:rPr>
              <a:t> interfaces </a:t>
            </a:r>
          </a:p>
          <a:p>
            <a:pPr lvl="2"/>
            <a:r>
              <a:rPr lang="en-GB" dirty="0"/>
              <a:t>Same Block of memory is shared between different components.</a:t>
            </a:r>
          </a:p>
          <a:p>
            <a:pPr lvl="2"/>
            <a:r>
              <a:rPr lang="en-GB" dirty="0">
                <a:solidFill>
                  <a:srgbClr val="FF0000"/>
                </a:solidFill>
              </a:rPr>
              <a:t>Like in embedded systems, sensor component store value in db and analyser component may work on these values. </a:t>
            </a:r>
          </a:p>
          <a:p>
            <a:pPr lvl="1"/>
            <a:r>
              <a:rPr lang="en-GB" dirty="0">
                <a:solidFill>
                  <a:srgbClr val="000000"/>
                </a:solidFill>
              </a:rPr>
              <a:t>Procedural interfaces </a:t>
            </a:r>
          </a:p>
          <a:p>
            <a:pPr lvl="2"/>
            <a:r>
              <a:rPr lang="en-GB" dirty="0"/>
              <a:t>Sub-system encapsulates a set of procedures to be called by other sub-systems.</a:t>
            </a:r>
          </a:p>
          <a:p>
            <a:pPr lvl="1"/>
            <a:r>
              <a:rPr lang="en-GB" dirty="0">
                <a:solidFill>
                  <a:srgbClr val="000000"/>
                </a:solidFill>
              </a:rPr>
              <a:t>Message passing interfaces </a:t>
            </a:r>
          </a:p>
          <a:p>
            <a:pPr lvl="2"/>
            <a:r>
              <a:rPr lang="en-GB" dirty="0"/>
              <a:t>Sub-systems request services from other sub-systems</a:t>
            </a:r>
          </a:p>
          <a:p>
            <a:pPr lvl="2"/>
            <a:r>
              <a:rPr lang="en-GB" dirty="0"/>
              <a:t>E.g., MPI in client server arch.</a:t>
            </a:r>
          </a:p>
          <a:p>
            <a:pPr marL="914400" lvl="2" indent="0">
              <a:buNone/>
            </a:pPr>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4</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5015895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5" name="Slide Number Placeholder 4"/>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5</a:t>
            </a:fld>
            <a:endParaRPr lang="en-US">
              <a:solidFill>
                <a:prstClr val="black">
                  <a:tint val="75000"/>
                </a:prstClr>
              </a:solidFill>
              <a:latin typeface="Calibri"/>
            </a:endParaRPr>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8205" y="1601045"/>
            <a:ext cx="4872975" cy="4576827"/>
          </a:xfrm>
          <a:prstGeom prst="rect">
            <a:avLst/>
          </a:prstGeom>
        </p:spPr>
      </p:pic>
      <p:sp>
        <p:nvSpPr>
          <p:cNvPr id="3" name="Date Placeholder 2"/>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dirty="0"/>
              <a:t>Types of Interface errors </a:t>
            </a:r>
          </a:p>
        </p:txBody>
      </p:sp>
      <p:sp>
        <p:nvSpPr>
          <p:cNvPr id="49155" name="Rectangle 3"/>
          <p:cNvSpPr>
            <a:spLocks noGrp="1" noChangeArrowheads="1"/>
          </p:cNvSpPr>
          <p:nvPr>
            <p:ph idx="1"/>
          </p:nvPr>
        </p:nvSpPr>
        <p:spPr>
          <a:noFill/>
        </p:spPr>
        <p:txBody>
          <a:bodyPr lIns="90840" tIns="44623" rIns="90840" bIns="44623"/>
          <a:lstStyle/>
          <a:p>
            <a:pPr algn="just"/>
            <a:r>
              <a:rPr lang="en-GB" dirty="0"/>
              <a:t>Interface misuse</a:t>
            </a:r>
          </a:p>
          <a:p>
            <a:pPr lvl="1" algn="just"/>
            <a:r>
              <a:rPr lang="en-GB" dirty="0"/>
              <a:t>A calling component calls another component and makes an error in its use of its interface </a:t>
            </a:r>
            <a:r>
              <a:rPr lang="en-GB" b="1" dirty="0"/>
              <a:t>e.g. parameters in the wrong order.</a:t>
            </a:r>
            <a:endParaRPr lang="en-GB" dirty="0"/>
          </a:p>
          <a:p>
            <a:pPr algn="just"/>
            <a:r>
              <a:rPr lang="en-GB" dirty="0"/>
              <a:t>Interface misunderstanding</a:t>
            </a:r>
          </a:p>
          <a:p>
            <a:pPr lvl="1" algn="just"/>
            <a:r>
              <a:rPr lang="en-GB" dirty="0"/>
              <a:t>A </a:t>
            </a:r>
            <a:r>
              <a:rPr lang="en-GB" b="1" dirty="0"/>
              <a:t>calling component embeds assumptions about the behaviour of the called component which are incorrect.</a:t>
            </a:r>
          </a:p>
          <a:p>
            <a:pPr lvl="1" algn="just"/>
            <a:r>
              <a:rPr lang="en-GB" b="1" dirty="0"/>
              <a:t>E.g., a binary search method is called using an unsorted array passed as a parameter.</a:t>
            </a:r>
            <a:endParaRPr lang="en-GB" dirty="0"/>
          </a:p>
          <a:p>
            <a:pPr algn="just"/>
            <a:r>
              <a:rPr lang="en-GB" dirty="0"/>
              <a:t>Timing errors</a:t>
            </a:r>
          </a:p>
          <a:p>
            <a:pPr lvl="1" algn="just"/>
            <a:r>
              <a:rPr lang="en-GB" dirty="0"/>
              <a:t>In real time systems using shared memory in which the calling function access the outdated information and the saving function hasn’t uploaded the latest value yet.</a:t>
            </a:r>
          </a:p>
          <a:p>
            <a:pPr lvl="1" algn="just"/>
            <a:r>
              <a:rPr lang="en-GB" dirty="0"/>
              <a:t>Because they are operating at different speeds.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dirty="0"/>
              <a:t>Interface testing challenges via examples</a:t>
            </a:r>
          </a:p>
        </p:txBody>
      </p:sp>
      <p:sp>
        <p:nvSpPr>
          <p:cNvPr id="50179" name="Rectangle 3"/>
          <p:cNvSpPr>
            <a:spLocks noGrp="1" noChangeArrowheads="1"/>
          </p:cNvSpPr>
          <p:nvPr>
            <p:ph idx="1"/>
          </p:nvPr>
        </p:nvSpPr>
        <p:spPr>
          <a:noFill/>
        </p:spPr>
        <p:txBody>
          <a:bodyPr lIns="90840" tIns="44623" rIns="90840" bIns="44623"/>
          <a:lstStyle/>
          <a:p>
            <a:r>
              <a:rPr lang="en-GB" dirty="0"/>
              <a:t>Testing for errors in interface is difficult.</a:t>
            </a:r>
          </a:p>
          <a:p>
            <a:r>
              <a:rPr lang="en-GB" dirty="0"/>
              <a:t>For example, an object is accepting a queue as a finite data structure</a:t>
            </a:r>
          </a:p>
          <a:p>
            <a:r>
              <a:rPr lang="en-GB" dirty="0"/>
              <a:t>But the calling object assumes that the queue is infinite and it doesn’t check for overflow conditions while entering an element.</a:t>
            </a:r>
          </a:p>
          <a:p>
            <a:r>
              <a:rPr lang="en-GB" dirty="0"/>
              <a:t>Another difficulty is that the fault propagation is detected only when multiple components are tested together, as </a:t>
            </a:r>
            <a:r>
              <a:rPr lang="en-GB" b="1" dirty="0"/>
              <a:t>the faulty component will pass wrong value to the calling component </a:t>
            </a:r>
            <a:r>
              <a:rPr lang="en-GB" dirty="0"/>
              <a:t>and hence the error propagates.</a:t>
            </a:r>
          </a:p>
          <a:p>
            <a:pPr lvl="1"/>
            <a:r>
              <a:rPr lang="en-GB" dirty="0"/>
              <a:t>So wrong value processing in 1 component leads to an error in another component these are the interface errors.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vert="horz" wrap="square" lIns="90840" tIns="44623" rIns="90840" bIns="44623" numCol="1" anchor="ctr" anchorCtr="0" compatLnSpc="1">
            <a:prstTxWarp prst="textNoShape">
              <a:avLst/>
            </a:prstTxWarp>
          </a:bodyPr>
          <a:lstStyle/>
          <a:p>
            <a:r>
              <a:rPr lang="en-GB"/>
              <a:t>Interface testing guidelines</a:t>
            </a:r>
          </a:p>
        </p:txBody>
      </p:sp>
      <p:sp>
        <p:nvSpPr>
          <p:cNvPr id="50179" name="Rectangle 3"/>
          <p:cNvSpPr>
            <a:spLocks noGrp="1" noChangeArrowheads="1"/>
          </p:cNvSpPr>
          <p:nvPr>
            <p:ph idx="1"/>
          </p:nvPr>
        </p:nvSpPr>
        <p:spPr>
          <a:xfrm>
            <a:off x="609600" y="1624013"/>
            <a:ext cx="10972800" cy="4525963"/>
          </a:xfrm>
          <a:noFill/>
        </p:spPr>
        <p:txBody>
          <a:bodyPr lIns="90840" tIns="44623" rIns="90840" bIns="44623"/>
          <a:lstStyle/>
          <a:p>
            <a:pPr algn="just"/>
            <a:r>
              <a:rPr lang="en-GB" dirty="0"/>
              <a:t>Design tests so that parameters to a </a:t>
            </a:r>
            <a:r>
              <a:rPr lang="en-GB" b="1" dirty="0"/>
              <a:t>called procedure are at the extreme ends of their ranges</a:t>
            </a:r>
            <a:r>
              <a:rPr lang="en-GB" dirty="0"/>
              <a:t>. E.g., Checking for overflow and underflow conditions in an array. </a:t>
            </a:r>
          </a:p>
          <a:p>
            <a:pPr algn="just"/>
            <a:r>
              <a:rPr lang="en-GB" b="1" dirty="0"/>
              <a:t>Design tests which cause the component to fail.</a:t>
            </a:r>
          </a:p>
          <a:p>
            <a:pPr algn="just"/>
            <a:r>
              <a:rPr lang="en-GB" b="1" dirty="0"/>
              <a:t>Use stress testing</a:t>
            </a:r>
            <a:r>
              <a:rPr lang="en-GB" dirty="0"/>
              <a:t> in message passing systems to </a:t>
            </a:r>
            <a:r>
              <a:rPr lang="en-GB" b="1" dirty="0"/>
              <a:t>check for timing errors.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358159269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a:xfrm>
            <a:off x="609600" y="1600201"/>
            <a:ext cx="11358282" cy="4525963"/>
          </a:xfrm>
        </p:spPr>
        <p:txBody>
          <a:bodyPr/>
          <a:lstStyle/>
          <a:p>
            <a:r>
              <a:rPr lang="en-US" b="1" dirty="0"/>
              <a:t>integrate components to create a version of the system and then testing the integrated system.</a:t>
            </a:r>
          </a:p>
          <a:p>
            <a:pPr algn="just"/>
            <a:r>
              <a:rPr lang="en-US" dirty="0"/>
              <a:t>The focus in system testing is </a:t>
            </a:r>
            <a:r>
              <a:rPr lang="en-US" b="1" dirty="0"/>
              <a:t>testing the interactions between components.</a:t>
            </a:r>
            <a:r>
              <a:rPr lang="en-US" dirty="0"/>
              <a:t> </a:t>
            </a:r>
          </a:p>
          <a:p>
            <a:r>
              <a:rPr lang="en-US" dirty="0"/>
              <a:t>System testing </a:t>
            </a:r>
            <a:r>
              <a:rPr lang="en-US" b="1" dirty="0"/>
              <a:t>checks that components are compatible</a:t>
            </a:r>
            <a:r>
              <a:rPr lang="en-US" dirty="0"/>
              <a:t>, </a:t>
            </a:r>
            <a:r>
              <a:rPr lang="en-US" b="1" dirty="0"/>
              <a:t>interact correctly </a:t>
            </a:r>
            <a:r>
              <a:rPr lang="en-US" dirty="0"/>
              <a:t>and </a:t>
            </a:r>
            <a:r>
              <a:rPr lang="en-US" b="1" dirty="0"/>
              <a:t>transfer the right data at the right time </a:t>
            </a:r>
            <a:r>
              <a:rPr lang="en-US" dirty="0"/>
              <a:t>across their interfaces. </a:t>
            </a:r>
          </a:p>
          <a:p>
            <a:r>
              <a:rPr lang="en-US" dirty="0"/>
              <a:t>System testing tests the emergent behavior of a system. </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8 Software Testing</a:t>
            </a:r>
          </a:p>
        </p:txBody>
      </p:sp>
      <p:sp>
        <p:nvSpPr>
          <p:cNvPr id="4" name="Slide Number Placeholder 3"/>
          <p:cNvSpPr>
            <a:spLocks noGrp="1"/>
          </p:cNvSpPr>
          <p:nvPr>
            <p:ph type="sldNum" sz="quarter" idx="12"/>
          </p:nvPr>
        </p:nvSpPr>
        <p:spPr/>
        <p:txBody>
          <a:bodyPr/>
          <a:lstStyle/>
          <a:p>
            <a:pPr defTabSz="457200"/>
            <a:fld id="{CB105B8D-1C36-1C40-961B-CAAB1DD98B28}" type="slidenum">
              <a:rPr lang="en-US">
                <a:solidFill>
                  <a:prstClr val="black">
                    <a:tint val="75000"/>
                  </a:prstClr>
                </a:solidFill>
                <a:latin typeface="Calibri"/>
              </a:rPr>
              <a:pPr defTabSz="457200"/>
              <a:t>9</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TotalTime>
  <Words>2871</Words>
  <Application>Microsoft Office PowerPoint</Application>
  <PresentationFormat>Widescreen</PresentationFormat>
  <Paragraphs>304</Paragraphs>
  <Slides>37</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37</vt:i4>
      </vt:variant>
    </vt:vector>
  </HeadingPairs>
  <TitlesOfParts>
    <vt:vector size="43" baseType="lpstr">
      <vt:lpstr>Arial</vt:lpstr>
      <vt:lpstr>Calibri</vt:lpstr>
      <vt:lpstr>Calibri Light</vt:lpstr>
      <vt:lpstr>Wingdings</vt:lpstr>
      <vt:lpstr>Office Theme</vt:lpstr>
      <vt:lpstr>SE10 slides</vt:lpstr>
      <vt:lpstr>Chapter 8: software Testing</vt:lpstr>
      <vt:lpstr>Component testing</vt:lpstr>
      <vt:lpstr>Interface testing</vt:lpstr>
      <vt:lpstr>Interface testing</vt:lpstr>
      <vt:lpstr>Interface testing </vt:lpstr>
      <vt:lpstr>Types of Interface errors </vt:lpstr>
      <vt:lpstr>Interface testing challenges via examples</vt:lpstr>
      <vt:lpstr>Interface testing guidelines</vt:lpstr>
      <vt:lpstr>System testing</vt:lpstr>
      <vt:lpstr>Difference between System and component testing</vt:lpstr>
      <vt:lpstr>Use-case based system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 explained</vt:lpstr>
      <vt:lpstr>Benefits of test-driven development</vt:lpstr>
      <vt:lpstr>Regression testing</vt:lpstr>
      <vt:lpstr>Release testing</vt:lpstr>
      <vt:lpstr>Release testing</vt:lpstr>
      <vt:lpstr>Release testing and system testing</vt:lpstr>
      <vt:lpstr>Requirements based testing</vt:lpstr>
      <vt:lpstr>Requirements based testing : case study 1</vt:lpstr>
      <vt:lpstr>Requirements tests</vt:lpstr>
      <vt:lpstr>Requirements based testing : case study 2</vt:lpstr>
      <vt:lpstr>A usage scenario for the Mentcare system</vt:lpstr>
      <vt:lpstr>Features tested by scenario</vt:lpstr>
      <vt:lpstr>Performance testing</vt:lpstr>
      <vt:lpstr>Performance testing</vt:lpstr>
      <vt:lpstr>User testing</vt:lpstr>
      <vt:lpstr>User testing</vt:lpstr>
      <vt:lpstr>Types of user testing</vt:lpstr>
      <vt:lpstr>The acceptance testing process </vt:lpstr>
      <vt:lpstr>Stages in the acceptance testing process</vt:lpstr>
      <vt:lpstr>Stages in the acceptance testing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 software Testing</dc:title>
  <dc:creator>Fast</dc:creator>
  <cp:lastModifiedBy>Hajra Ahmed</cp:lastModifiedBy>
  <cp:revision>9</cp:revision>
  <dcterms:created xsi:type="dcterms:W3CDTF">2022-04-14T05:22:02Z</dcterms:created>
  <dcterms:modified xsi:type="dcterms:W3CDTF">2023-04-12T07:03:18Z</dcterms:modified>
</cp:coreProperties>
</file>