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81800" cy="9296400"/>
  <p:embeddedFontLst>
    <p:embeddedFont>
      <p:font typeface="Helvetica Neue"/>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6.xml"/><Relationship Id="rId55" Type="http://schemas.openxmlformats.org/officeDocument/2006/relationships/font" Target="fonts/HelveticaNeue-boldItalic.fntdata"/><Relationship Id="rId10" Type="http://schemas.openxmlformats.org/officeDocument/2006/relationships/slide" Target="slides/slide5.xml"/><Relationship Id="rId54"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1325" cy="463550"/>
          </a:xfrm>
          <a:prstGeom prst="rect">
            <a:avLst/>
          </a:prstGeom>
          <a:noFill/>
          <a:ln>
            <a:noFill/>
          </a:ln>
        </p:spPr>
        <p:txBody>
          <a:bodyPr anchorCtr="0" anchor="ctr" bIns="46200" lIns="92425" spcFirstLastPara="1" rIns="92425" wrap="square" tIns="462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900488" y="0"/>
            <a:ext cx="2981325" cy="463550"/>
          </a:xfrm>
          <a:prstGeom prst="rect">
            <a:avLst/>
          </a:prstGeom>
          <a:noFill/>
          <a:ln>
            <a:noFill/>
          </a:ln>
        </p:spPr>
        <p:txBody>
          <a:bodyPr anchorCtr="0" anchor="ctr" bIns="46200" lIns="92425" spcFirstLastPara="1" rIns="92425" wrap="square" tIns="462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575" y="4416425"/>
            <a:ext cx="5046663" cy="4181475"/>
          </a:xfrm>
          <a:prstGeom prst="rect">
            <a:avLst/>
          </a:prstGeom>
          <a:noFill/>
          <a:ln>
            <a:noFill/>
          </a:ln>
        </p:spPr>
        <p:txBody>
          <a:bodyPr anchorCtr="0" anchor="ctr" bIns="46200" lIns="92425" spcFirstLastPara="1" rIns="92425" wrap="square" tIns="462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2850"/>
            <a:ext cx="2981325" cy="463550"/>
          </a:xfrm>
          <a:prstGeom prst="rect">
            <a:avLst/>
          </a:prstGeom>
          <a:noFill/>
          <a:ln>
            <a:noFill/>
          </a:ln>
        </p:spPr>
        <p:txBody>
          <a:bodyPr anchorCtr="0" anchor="b" bIns="46200" lIns="92425" spcFirstLastPara="1" rIns="92425" wrap="square" tIns="462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900488"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1:notes"/>
          <p:cNvSpPr txBox="1"/>
          <p:nvPr>
            <p:ph idx="1" type="body"/>
          </p:nvPr>
        </p:nvSpPr>
        <p:spPr>
          <a:xfrm>
            <a:off x="917575" y="4416425"/>
            <a:ext cx="5046600" cy="4181400"/>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105" name="Google Shape;105;p1:notes"/>
          <p:cNvSpPr txBox="1"/>
          <p:nvPr>
            <p:ph idx="12" type="sldNum"/>
          </p:nvPr>
        </p:nvSpPr>
        <p:spPr>
          <a:xfrm>
            <a:off x="3900488" y="8832850"/>
            <a:ext cx="2981400" cy="463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630839" y="944704"/>
            <a:ext cx="2623800" cy="4725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0:notes"/>
          <p:cNvSpPr txBox="1"/>
          <p:nvPr>
            <p:ph idx="1" type="body"/>
          </p:nvPr>
        </p:nvSpPr>
        <p:spPr>
          <a:xfrm>
            <a:off x="388893" y="5986709"/>
            <a:ext cx="3107700" cy="567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0" name="Google Shape;190;p14:notes"/>
          <p:cNvSpPr txBox="1"/>
          <p:nvPr>
            <p:ph idx="1" type="body"/>
          </p:nvPr>
        </p:nvSpPr>
        <p:spPr>
          <a:xfrm>
            <a:off x="917575" y="4416425"/>
            <a:ext cx="5046600" cy="4181400"/>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191" name="Google Shape;191;p14:notes"/>
          <p:cNvSpPr txBox="1"/>
          <p:nvPr>
            <p:ph idx="12" type="sldNum"/>
          </p:nvPr>
        </p:nvSpPr>
        <p:spPr>
          <a:xfrm>
            <a:off x="3900488" y="8832850"/>
            <a:ext cx="2981400" cy="463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There are many buses within system but the system bus is the main communications path between the major components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917575" y="4416425"/>
            <a:ext cx="5046663" cy="4181475"/>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111" name="Google Shape;111;p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31ff015c9_0_1: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31ff015c9_0_1:notes"/>
          <p:cNvSpPr txBox="1"/>
          <p:nvPr>
            <p:ph idx="1" type="body"/>
          </p:nvPr>
        </p:nvSpPr>
        <p:spPr>
          <a:xfrm>
            <a:off x="917575" y="4416425"/>
            <a:ext cx="5046600" cy="4181400"/>
          </a:xfrm>
          <a:prstGeom prst="rect">
            <a:avLst/>
          </a:prstGeom>
        </p:spPr>
        <p:txBody>
          <a:bodyPr anchorCtr="0" anchor="ctr" bIns="46200" lIns="92425" spcFirstLastPara="1" rIns="92425" wrap="square" tIns="46200">
            <a:noAutofit/>
          </a:bodyPr>
          <a:lstStyle/>
          <a:p>
            <a:pPr indent="0" lvl="0" marL="0" rtl="0" algn="l">
              <a:spcBef>
                <a:spcPts val="360"/>
              </a:spcBef>
              <a:spcAft>
                <a:spcPts val="0"/>
              </a:spcAft>
              <a:buNone/>
            </a:pPr>
            <a:r>
              <a:t/>
            </a:r>
            <a:endParaRPr/>
          </a:p>
        </p:txBody>
      </p:sp>
      <p:sp>
        <p:nvSpPr>
          <p:cNvPr id="233" name="Google Shape;233;g1131ff015c9_0_1:notes"/>
          <p:cNvSpPr txBox="1"/>
          <p:nvPr>
            <p:ph idx="12" type="sldNum"/>
          </p:nvPr>
        </p:nvSpPr>
        <p:spPr>
          <a:xfrm>
            <a:off x="3900488" y="8832850"/>
            <a:ext cx="2981400" cy="463500"/>
          </a:xfrm>
          <a:prstGeom prst="rect">
            <a:avLst/>
          </a:prstGeom>
        </p:spPr>
        <p:txBody>
          <a:bodyPr anchorCtr="0" anchor="b" bIns="46200" lIns="92425" spcFirstLastPara="1" rIns="92425" wrap="square" tIns="462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264819" lvl="0" marL="365760" rtl="0" algn="l">
              <a:spcBef>
                <a:spcPts val="400"/>
              </a:spcBef>
              <a:spcAft>
                <a:spcPts val="0"/>
              </a:spcAft>
              <a:buClr>
                <a:srgbClr val="2DA2BF"/>
              </a:buClr>
              <a:buSzPts val="1836"/>
              <a:buFont typeface="Noto Sans Symbols"/>
              <a:buChar char="?"/>
            </a:pPr>
            <a:r>
              <a:rPr lang="en-US" sz="2700">
                <a:latin typeface="Lucida Sans"/>
                <a:ea typeface="Lucida Sans"/>
                <a:cs typeface="Lucida Sans"/>
                <a:sym typeface="Lucida Sans"/>
              </a:rPr>
              <a:t>Magnetic disks – rigid metal or glass platters covered with magnetic recording material </a:t>
            </a:r>
            <a:endParaRPr sz="2700">
              <a:latin typeface="Lucida Sans"/>
              <a:ea typeface="Lucida Sans"/>
              <a:cs typeface="Lucida Sans"/>
              <a:sym typeface="Lucida Sans"/>
            </a:endParaRPr>
          </a:p>
          <a:p>
            <a:pPr indent="-239615" lvl="1" marL="621792" rtl="0" algn="l">
              <a:spcBef>
                <a:spcPts val="324"/>
              </a:spcBef>
              <a:spcAft>
                <a:spcPts val="0"/>
              </a:spcAft>
              <a:buClr>
                <a:srgbClr val="2DA2BF"/>
              </a:buClr>
              <a:buSzPts val="2300"/>
              <a:buFont typeface="Verdana"/>
              <a:buChar char="◦"/>
            </a:pPr>
            <a:r>
              <a:rPr lang="en-US" sz="2300">
                <a:latin typeface="Lucida Sans"/>
                <a:ea typeface="Lucida Sans"/>
                <a:cs typeface="Lucida Sans"/>
                <a:sym typeface="Lucida Sans"/>
              </a:rPr>
              <a:t>Disk surface is logically divided into </a:t>
            </a:r>
            <a:r>
              <a:rPr b="1" lang="en-US" sz="2300">
                <a:solidFill>
                  <a:srgbClr val="3366FF"/>
                </a:solidFill>
                <a:latin typeface="Lucida Sans"/>
                <a:ea typeface="Lucida Sans"/>
                <a:cs typeface="Lucida Sans"/>
                <a:sym typeface="Lucida Sans"/>
              </a:rPr>
              <a:t>tracks</a:t>
            </a:r>
            <a:r>
              <a:rPr lang="en-US" sz="2300">
                <a:latin typeface="Lucida Sans"/>
                <a:ea typeface="Lucida Sans"/>
                <a:cs typeface="Lucida Sans"/>
                <a:sym typeface="Lucida Sans"/>
              </a:rPr>
              <a:t>, which are subdivided into </a:t>
            </a:r>
            <a:r>
              <a:rPr b="1" lang="en-US" sz="2300">
                <a:solidFill>
                  <a:srgbClr val="3366FF"/>
                </a:solidFill>
                <a:latin typeface="Lucida Sans"/>
                <a:ea typeface="Lucida Sans"/>
                <a:cs typeface="Lucida Sans"/>
                <a:sym typeface="Lucida Sans"/>
              </a:rPr>
              <a:t>sectors</a:t>
            </a:r>
            <a:endParaRPr sz="2300">
              <a:latin typeface="Lucida Sans"/>
              <a:ea typeface="Lucida Sans"/>
              <a:cs typeface="Lucida Sans"/>
              <a:sym typeface="Lucida Sans"/>
            </a:endParaRPr>
          </a:p>
          <a:p>
            <a:pPr indent="-239615" lvl="1" marL="621792" rtl="0" algn="l">
              <a:spcBef>
                <a:spcPts val="324"/>
              </a:spcBef>
              <a:spcAft>
                <a:spcPts val="0"/>
              </a:spcAft>
              <a:buClr>
                <a:srgbClr val="2DA2BF"/>
              </a:buClr>
              <a:buSzPts val="2300"/>
              <a:buFont typeface="Verdana"/>
              <a:buChar char="◦"/>
            </a:pPr>
            <a:r>
              <a:rPr lang="en-US" sz="2300">
                <a:latin typeface="Lucida Sans"/>
                <a:ea typeface="Lucida Sans"/>
                <a:cs typeface="Lucida Sans"/>
                <a:sym typeface="Lucida Sans"/>
              </a:rPr>
              <a:t>The </a:t>
            </a:r>
            <a:r>
              <a:rPr b="1" lang="en-US" sz="2300">
                <a:solidFill>
                  <a:srgbClr val="3366FF"/>
                </a:solidFill>
                <a:latin typeface="Lucida Sans"/>
                <a:ea typeface="Lucida Sans"/>
                <a:cs typeface="Lucida Sans"/>
                <a:sym typeface="Lucida Sans"/>
              </a:rPr>
              <a:t>disk controller </a:t>
            </a:r>
            <a:r>
              <a:rPr lang="en-US" sz="2300">
                <a:latin typeface="Lucida Sans"/>
                <a:ea typeface="Lucida Sans"/>
                <a:cs typeface="Lucida Sans"/>
                <a:sym typeface="Lucida Sans"/>
              </a:rPr>
              <a:t>determines the logical interaction between the device and the computer </a:t>
            </a:r>
            <a:endParaRPr sz="2300">
              <a:latin typeface="Lucida Sans"/>
              <a:ea typeface="Lucida Sans"/>
              <a:cs typeface="Lucida Sans"/>
              <a:sym typeface="Lucida San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2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2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2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rPr lang="en-US"/>
              <a:t>SMP: All core are equal:</a:t>
            </a:r>
            <a:endParaRPr/>
          </a:p>
          <a:p>
            <a:pPr indent="0" lvl="0" marL="0" rtl="0" algn="l">
              <a:lnSpc>
                <a:spcPct val="100000"/>
              </a:lnSpc>
              <a:spcBef>
                <a:spcPts val="0"/>
              </a:spcBef>
              <a:spcAft>
                <a:spcPts val="0"/>
              </a:spcAft>
              <a:buSzPts val="1400"/>
              <a:buNone/>
            </a:pPr>
            <a:r>
              <a:rPr lang="en-US"/>
              <a:t>Each is made available to perform all the same kinds of work as the others, (i.e OS functions and user app)</a:t>
            </a:r>
            <a:endParaRPr/>
          </a:p>
          <a:p>
            <a:pPr indent="0" lvl="0" marL="0" rtl="0" algn="l">
              <a:lnSpc>
                <a:spcPct val="100000"/>
              </a:lnSpc>
              <a:spcBef>
                <a:spcPts val="0"/>
              </a:spcBef>
              <a:spcAft>
                <a:spcPts val="0"/>
              </a:spcAft>
              <a:buSzPts val="1400"/>
              <a:buNone/>
            </a:pPr>
            <a:r>
              <a:rPr lang="en-US"/>
              <a:t>Multipro, more or less tightly coupled depending (clocks, cache, memory, component connections)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917575" y="4416425"/>
            <a:ext cx="5046663" cy="4181475"/>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276" name="Google Shape;276;p2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2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917575" y="4416425"/>
            <a:ext cx="5046663" cy="4181475"/>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117" name="Google Shape;117;p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p:nvPr>
            <p:ph idx="2" type="sldImg"/>
          </p:nvPr>
        </p:nvSpPr>
        <p:spPr>
          <a:xfrm>
            <a:off x="1146969" y="697230"/>
            <a:ext cx="4589469"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30: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p:nvPr>
            <p:ph idx="2" type="sldImg"/>
          </p:nvPr>
        </p:nvSpPr>
        <p:spPr>
          <a:xfrm>
            <a:off x="1146969" y="697230"/>
            <a:ext cx="4589469"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3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3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34: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3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7: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8: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 name="Google Shape;123;p4:notes"/>
          <p:cNvSpPr txBox="1"/>
          <p:nvPr>
            <p:ph idx="1" type="body"/>
          </p:nvPr>
        </p:nvSpPr>
        <p:spPr>
          <a:xfrm>
            <a:off x="917575" y="4416425"/>
            <a:ext cx="5046600" cy="4181400"/>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rPr lang="en-US"/>
              <a:t>And What is Computing Systems?</a:t>
            </a:r>
            <a:endParaRPr/>
          </a:p>
        </p:txBody>
      </p:sp>
      <p:sp>
        <p:nvSpPr>
          <p:cNvPr id="124" name="Google Shape;124;p4:notes"/>
          <p:cNvSpPr txBox="1"/>
          <p:nvPr>
            <p:ph idx="12" type="sldNum"/>
          </p:nvPr>
        </p:nvSpPr>
        <p:spPr>
          <a:xfrm>
            <a:off x="3900488" y="8832850"/>
            <a:ext cx="2981400" cy="463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39: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txBox="1"/>
          <p:nvPr>
            <p:ph idx="1" type="body"/>
          </p:nvPr>
        </p:nvSpPr>
        <p:spPr>
          <a:xfrm>
            <a:off x="917575" y="4416425"/>
            <a:ext cx="5046663" cy="4181475"/>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356" name="Google Shape;356;p4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41: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42: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43: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4:notes"/>
          <p:cNvSpPr txBox="1"/>
          <p:nvPr>
            <p:ph idx="1" type="body"/>
          </p:nvPr>
        </p:nvSpPr>
        <p:spPr>
          <a:xfrm>
            <a:off x="917575" y="4416425"/>
            <a:ext cx="5046663" cy="4181475"/>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382" name="Google Shape;382;p4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327bb2576_0_0: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327bb2576_0_0:notes"/>
          <p:cNvSpPr txBox="1"/>
          <p:nvPr>
            <p:ph idx="1" type="body"/>
          </p:nvPr>
        </p:nvSpPr>
        <p:spPr>
          <a:xfrm>
            <a:off x="917575" y="4416425"/>
            <a:ext cx="5046600" cy="4181400"/>
          </a:xfrm>
          <a:prstGeom prst="rect">
            <a:avLst/>
          </a:prstGeom>
        </p:spPr>
        <p:txBody>
          <a:bodyPr anchorCtr="0" anchor="ctr" bIns="46200" lIns="92425" spcFirstLastPara="1" rIns="92425" wrap="square" tIns="46200">
            <a:noAutofit/>
          </a:bodyPr>
          <a:lstStyle/>
          <a:p>
            <a:pPr indent="0" lvl="0" marL="0" rtl="0" algn="l">
              <a:spcBef>
                <a:spcPts val="360"/>
              </a:spcBef>
              <a:spcAft>
                <a:spcPts val="0"/>
              </a:spcAft>
              <a:buClr>
                <a:schemeClr val="dk1"/>
              </a:buClr>
              <a:buSzPts val="1100"/>
              <a:buFont typeface="Arial"/>
              <a:buNone/>
            </a:pPr>
            <a:r>
              <a:rPr lang="en-US"/>
              <a:t>To provide an environment for a computer user to execute programs</a:t>
            </a:r>
            <a:endParaRPr/>
          </a:p>
          <a:p>
            <a:pPr indent="0" lvl="0" marL="0" rtl="0" algn="l">
              <a:spcBef>
                <a:spcPts val="360"/>
              </a:spcBef>
              <a:spcAft>
                <a:spcPts val="0"/>
              </a:spcAft>
              <a:buClr>
                <a:schemeClr val="dk1"/>
              </a:buClr>
              <a:buSzPts val="1100"/>
              <a:buFont typeface="Arial"/>
              <a:buNone/>
            </a:pPr>
            <a:r>
              <a:rPr lang="en-US"/>
              <a:t>on computer hardware in a convenient and efcient manner.</a:t>
            </a:r>
            <a:endParaRPr/>
          </a:p>
          <a:p>
            <a:pPr indent="0" lvl="0" marL="0" rtl="0" algn="l">
              <a:spcBef>
                <a:spcPts val="360"/>
              </a:spcBef>
              <a:spcAft>
                <a:spcPts val="0"/>
              </a:spcAft>
              <a:buClr>
                <a:schemeClr val="dk1"/>
              </a:buClr>
              <a:buSzPts val="1100"/>
              <a:buFont typeface="Arial"/>
              <a:buNone/>
            </a:pPr>
            <a:r>
              <a:rPr lang="en-US"/>
              <a:t>• To allocate the separate resources of the computer as needed to</a:t>
            </a:r>
            <a:endParaRPr/>
          </a:p>
          <a:p>
            <a:pPr indent="0" lvl="0" marL="0" rtl="0" algn="l">
              <a:spcBef>
                <a:spcPts val="360"/>
              </a:spcBef>
              <a:spcAft>
                <a:spcPts val="0"/>
              </a:spcAft>
              <a:buClr>
                <a:schemeClr val="dk1"/>
              </a:buClr>
              <a:buSzPts val="1100"/>
              <a:buFont typeface="Arial"/>
              <a:buNone/>
            </a:pPr>
            <a:r>
              <a:rPr lang="en-US"/>
              <a:t>perform the required tasks. The allocation process should be as fair</a:t>
            </a:r>
            <a:endParaRPr/>
          </a:p>
          <a:p>
            <a:pPr indent="0" lvl="0" marL="0" rtl="0" algn="l">
              <a:spcBef>
                <a:spcPts val="360"/>
              </a:spcBef>
              <a:spcAft>
                <a:spcPts val="0"/>
              </a:spcAft>
              <a:buClr>
                <a:schemeClr val="dk1"/>
              </a:buClr>
              <a:buSzPts val="1100"/>
              <a:buFont typeface="Arial"/>
              <a:buNone/>
            </a:pPr>
            <a:r>
              <a:rPr lang="en-US"/>
              <a:t>and efcient as possible.</a:t>
            </a:r>
            <a:endParaRPr/>
          </a:p>
          <a:p>
            <a:pPr indent="0" lvl="0" marL="0" rtl="0" algn="l">
              <a:spcBef>
                <a:spcPts val="360"/>
              </a:spcBef>
              <a:spcAft>
                <a:spcPts val="0"/>
              </a:spcAft>
              <a:buClr>
                <a:schemeClr val="dk1"/>
              </a:buClr>
              <a:buSzPts val="1100"/>
              <a:buFont typeface="Arial"/>
              <a:buNone/>
            </a:pPr>
            <a:r>
              <a:rPr lang="en-US"/>
              <a:t>• As a control program, it serves two major functions: (1) supervision</a:t>
            </a:r>
            <a:endParaRPr/>
          </a:p>
          <a:p>
            <a:pPr indent="0" lvl="0" marL="0" rtl="0" algn="l">
              <a:spcBef>
                <a:spcPts val="360"/>
              </a:spcBef>
              <a:spcAft>
                <a:spcPts val="0"/>
              </a:spcAft>
              <a:buClr>
                <a:schemeClr val="dk1"/>
              </a:buClr>
              <a:buSzPts val="1100"/>
              <a:buFont typeface="Arial"/>
              <a:buNone/>
            </a:pPr>
            <a:r>
              <a:rPr lang="en-US"/>
              <a:t>of the execution of user programs to prevent errors and improper</a:t>
            </a:r>
            <a:endParaRPr/>
          </a:p>
          <a:p>
            <a:pPr indent="0" lvl="0" marL="0" rtl="0" algn="l">
              <a:spcBef>
                <a:spcPts val="360"/>
              </a:spcBef>
              <a:spcAft>
                <a:spcPts val="0"/>
              </a:spcAft>
              <a:buClr>
                <a:schemeClr val="dk1"/>
              </a:buClr>
              <a:buSzPts val="1100"/>
              <a:buFont typeface="Arial"/>
              <a:buNone/>
            </a:pPr>
            <a:r>
              <a:rPr lang="en-US"/>
              <a:t>use of the computer, and (2) management of the operation and</a:t>
            </a:r>
            <a:endParaRPr/>
          </a:p>
          <a:p>
            <a:pPr indent="0" lvl="0" marL="0" rtl="0" algn="l">
              <a:spcBef>
                <a:spcPts val="360"/>
              </a:spcBef>
              <a:spcAft>
                <a:spcPts val="0"/>
              </a:spcAft>
              <a:buClr>
                <a:schemeClr val="dk1"/>
              </a:buClr>
              <a:buSzPts val="1100"/>
              <a:buFont typeface="Arial"/>
              <a:buNone/>
            </a:pPr>
            <a:r>
              <a:rPr lang="en-US"/>
              <a:t>control of I/O devices.</a:t>
            </a:r>
            <a:endParaRPr/>
          </a:p>
          <a:p>
            <a:pPr indent="0" lvl="0" marL="0" rtl="0" algn="l">
              <a:spcBef>
                <a:spcPts val="360"/>
              </a:spcBef>
              <a:spcAft>
                <a:spcPts val="0"/>
              </a:spcAft>
              <a:buNone/>
            </a:pPr>
            <a:r>
              <a:t/>
            </a:r>
            <a:endParaRPr/>
          </a:p>
        </p:txBody>
      </p:sp>
      <p:sp>
        <p:nvSpPr>
          <p:cNvPr id="389" name="Google Shape;389;g11327bb2576_0_0:notes"/>
          <p:cNvSpPr txBox="1"/>
          <p:nvPr>
            <p:ph idx="12" type="sldNum"/>
          </p:nvPr>
        </p:nvSpPr>
        <p:spPr>
          <a:xfrm>
            <a:off x="3900488" y="8832850"/>
            <a:ext cx="2981400" cy="463500"/>
          </a:xfrm>
          <a:prstGeom prst="rect">
            <a:avLst/>
          </a:prstGeom>
        </p:spPr>
        <p:txBody>
          <a:bodyPr anchorCtr="0" anchor="b" bIns="46200" lIns="92425" spcFirstLastPara="1" rIns="92425" wrap="square" tIns="462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5: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6:notes"/>
          <p:cNvSpPr txBox="1"/>
          <p:nvPr>
            <p:ph idx="1" type="body"/>
          </p:nvPr>
        </p:nvSpPr>
        <p:spPr>
          <a:xfrm>
            <a:off x="688975" y="4416425"/>
            <a:ext cx="5505450" cy="4183063"/>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1" name="Google Shape;141;p7:notes"/>
          <p:cNvSpPr txBox="1"/>
          <p:nvPr>
            <p:ph idx="1" type="body"/>
          </p:nvPr>
        </p:nvSpPr>
        <p:spPr>
          <a:xfrm>
            <a:off x="917575" y="4416425"/>
            <a:ext cx="5046600" cy="4181400"/>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142" name="Google Shape;142;p7:notes"/>
          <p:cNvSpPr txBox="1"/>
          <p:nvPr>
            <p:ph idx="12" type="sldNum"/>
          </p:nvPr>
        </p:nvSpPr>
        <p:spPr>
          <a:xfrm>
            <a:off x="3900488" y="8832850"/>
            <a:ext cx="2981400" cy="463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630839" y="944704"/>
            <a:ext cx="2623800" cy="4725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8:notes"/>
          <p:cNvSpPr txBox="1"/>
          <p:nvPr>
            <p:ph idx="1" type="body"/>
          </p:nvPr>
        </p:nvSpPr>
        <p:spPr>
          <a:xfrm>
            <a:off x="388893" y="5986709"/>
            <a:ext cx="3107700" cy="56706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0"/>
              </a:spcBef>
              <a:spcAft>
                <a:spcPts val="0"/>
              </a:spcAft>
              <a:buSzPts val="1400"/>
              <a:buNone/>
            </a:pPr>
            <a:r>
              <a:rPr lang="en-US" sz="1150">
                <a:solidFill>
                  <a:srgbClr val="232629"/>
                </a:solidFill>
                <a:highlight>
                  <a:srgbClr val="FFFFFF"/>
                </a:highlight>
                <a:latin typeface="Arial"/>
                <a:ea typeface="Arial"/>
                <a:cs typeface="Arial"/>
                <a:sym typeface="Arial"/>
              </a:rPr>
              <a:t>In particular case,  how do the windows and linux bootloader coexist?</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11176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p9:notes"/>
          <p:cNvSpPr txBox="1"/>
          <p:nvPr>
            <p:ph idx="1" type="body"/>
          </p:nvPr>
        </p:nvSpPr>
        <p:spPr>
          <a:xfrm>
            <a:off x="917575" y="4416425"/>
            <a:ext cx="5046600" cy="4181400"/>
          </a:xfrm>
          <a:prstGeom prst="rect">
            <a:avLst/>
          </a:prstGeom>
          <a:noFill/>
          <a:ln>
            <a:noFill/>
          </a:ln>
        </p:spPr>
        <p:txBody>
          <a:bodyPr anchorCtr="0" anchor="ctr" bIns="46200" lIns="92425" spcFirstLastPara="1" rIns="92425" wrap="square" tIns="46200">
            <a:noAutofit/>
          </a:bodyPr>
          <a:lstStyle/>
          <a:p>
            <a:pPr indent="0" lvl="0" marL="0" rtl="0" algn="l">
              <a:lnSpc>
                <a:spcPct val="100000"/>
              </a:lnSpc>
              <a:spcBef>
                <a:spcPts val="360"/>
              </a:spcBef>
              <a:spcAft>
                <a:spcPts val="0"/>
              </a:spcAft>
              <a:buSzPts val="1400"/>
              <a:buNone/>
            </a:pPr>
            <a:r>
              <a:t/>
            </a:r>
            <a:endParaRPr/>
          </a:p>
        </p:txBody>
      </p:sp>
      <p:sp>
        <p:nvSpPr>
          <p:cNvPr id="155" name="Google Shape;155;p9:notes"/>
          <p:cNvSpPr txBox="1"/>
          <p:nvPr>
            <p:ph idx="12" type="sldNum"/>
          </p:nvPr>
        </p:nvSpPr>
        <p:spPr>
          <a:xfrm>
            <a:off x="3900488" y="8832850"/>
            <a:ext cx="2981400" cy="463500"/>
          </a:xfrm>
          <a:prstGeom prst="rect">
            <a:avLst/>
          </a:prstGeom>
          <a:noFill/>
          <a:ln>
            <a:noFill/>
          </a:ln>
        </p:spPr>
        <p:txBody>
          <a:bodyPr anchorCtr="0" anchor="b" bIns="46200" lIns="92425" spcFirstLastPara="1" rIns="92425" wrap="square" tIns="462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2"/>
              </a:buClr>
              <a:buSzPts val="4800"/>
              <a:buFont typeface="Lucida Sans"/>
              <a:buNone/>
              <a:defRPr b="1"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lnSpc>
                <a:spcPct val="100000"/>
              </a:lnSpc>
              <a:spcBef>
                <a:spcPts val="400"/>
              </a:spcBef>
              <a:spcAft>
                <a:spcPts val="0"/>
              </a:spcAft>
              <a:buSzPts val="1836"/>
              <a:buNone/>
              <a:defRPr>
                <a:solidFill>
                  <a:schemeClr val="dk2"/>
                </a:solidFill>
              </a:defRPr>
            </a:lvl1pPr>
            <a:lvl2pPr lvl="1" algn="ctr">
              <a:lnSpc>
                <a:spcPct val="100000"/>
              </a:lnSpc>
              <a:spcBef>
                <a:spcPts val="324"/>
              </a:spcBef>
              <a:spcAft>
                <a:spcPts val="0"/>
              </a:spcAft>
              <a:buSzPts val="1800"/>
              <a:buNone/>
              <a:defRPr/>
            </a:lvl2pPr>
            <a:lvl3pPr lvl="2" algn="ctr">
              <a:lnSpc>
                <a:spcPct val="100000"/>
              </a:lnSpc>
              <a:spcBef>
                <a:spcPts val="350"/>
              </a:spcBef>
              <a:spcAft>
                <a:spcPts val="0"/>
              </a:spcAft>
              <a:buSzPts val="1800"/>
              <a:buNone/>
              <a:defRPr/>
            </a:lvl3pPr>
            <a:lvl4pPr lvl="3" algn="ctr">
              <a:lnSpc>
                <a:spcPct val="100000"/>
              </a:lnSpc>
              <a:spcBef>
                <a:spcPts val="350"/>
              </a:spcBef>
              <a:spcAft>
                <a:spcPts val="0"/>
              </a:spcAft>
              <a:buSzPts val="1800"/>
              <a:buNone/>
              <a:defRPr/>
            </a:lvl4pPr>
            <a:lvl5pPr lvl="4" algn="ctr">
              <a:lnSpc>
                <a:spcPct val="100000"/>
              </a:lnSpc>
              <a:spcBef>
                <a:spcPts val="350"/>
              </a:spcBef>
              <a:spcAft>
                <a:spcPts val="0"/>
              </a:spcAft>
              <a:buSzPts val="1800"/>
              <a:buNone/>
              <a:defRPr/>
            </a:lvl5pPr>
            <a:lvl6pPr lvl="5" algn="ctr">
              <a:lnSpc>
                <a:spcPct val="100000"/>
              </a:lnSpc>
              <a:spcBef>
                <a:spcPts val="350"/>
              </a:spcBef>
              <a:spcAft>
                <a:spcPts val="0"/>
              </a:spcAft>
              <a:buSzPts val="1800"/>
              <a:buNone/>
              <a:defRPr/>
            </a:lvl6pPr>
            <a:lvl7pPr lvl="6" algn="ctr">
              <a:lnSpc>
                <a:spcPct val="100000"/>
              </a:lnSpc>
              <a:spcBef>
                <a:spcPts val="350"/>
              </a:spcBef>
              <a:spcAft>
                <a:spcPts val="0"/>
              </a:spcAft>
              <a:buSzPts val="1800"/>
              <a:buNone/>
              <a:defRPr/>
            </a:lvl7pPr>
            <a:lvl8pPr lvl="7" algn="ctr">
              <a:lnSpc>
                <a:spcPct val="100000"/>
              </a:lnSpc>
              <a:spcBef>
                <a:spcPts val="350"/>
              </a:spcBef>
              <a:spcAft>
                <a:spcPts val="0"/>
              </a:spcAft>
              <a:buSzPts val="1800"/>
              <a:buNone/>
              <a:defRPr/>
            </a:lvl8pPr>
            <a:lvl9pPr lvl="8" algn="ctr">
              <a:lnSpc>
                <a:spcPct val="100000"/>
              </a:lnSpc>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solidFill>
                  <a:srgbClr val="E7F0F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4"/>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4"/>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4"/>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5"/>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lt2"/>
              </a:buClr>
              <a:buSzPts val="4800"/>
              <a:buFont typeface="Lucida Sans"/>
              <a:buNone/>
              <a:defRPr b="1"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1564"/>
              <a:buNone/>
              <a:defRPr sz="2300">
                <a:solidFill>
                  <a:schemeClr val="lt1"/>
                </a:solidFill>
              </a:defRPr>
            </a:lvl1pPr>
            <a:lvl2pPr indent="-228600" lvl="1" marL="914400" algn="l">
              <a:lnSpc>
                <a:spcPct val="100000"/>
              </a:lnSpc>
              <a:spcBef>
                <a:spcPts val="324"/>
              </a:spcBef>
              <a:spcAft>
                <a:spcPts val="0"/>
              </a:spcAft>
              <a:buSzPts val="1800"/>
              <a:buNone/>
              <a:defRPr sz="1800">
                <a:solidFill>
                  <a:schemeClr val="lt1"/>
                </a:solidFill>
              </a:defRPr>
            </a:lvl2pPr>
            <a:lvl3pPr indent="-228600" lvl="2" marL="1371600" algn="l">
              <a:lnSpc>
                <a:spcPct val="100000"/>
              </a:lnSpc>
              <a:spcBef>
                <a:spcPts val="350"/>
              </a:spcBef>
              <a:spcAft>
                <a:spcPts val="0"/>
              </a:spcAft>
              <a:buSzPts val="1600"/>
              <a:buNone/>
              <a:defRPr sz="1600">
                <a:solidFill>
                  <a:schemeClr val="lt1"/>
                </a:solidFill>
              </a:defRPr>
            </a:lvl3pPr>
            <a:lvl4pPr indent="-228600" lvl="3" marL="1828800" algn="l">
              <a:lnSpc>
                <a:spcPct val="100000"/>
              </a:lnSpc>
              <a:spcBef>
                <a:spcPts val="350"/>
              </a:spcBef>
              <a:spcAft>
                <a:spcPts val="0"/>
              </a:spcAft>
              <a:buSzPts val="1400"/>
              <a:buNone/>
              <a:defRPr sz="1400">
                <a:solidFill>
                  <a:schemeClr val="lt1"/>
                </a:solidFill>
              </a:defRPr>
            </a:lvl4pPr>
            <a:lvl5pPr indent="-228600" lvl="4" marL="2286000" algn="l">
              <a:lnSpc>
                <a:spcPct val="100000"/>
              </a:lnSpc>
              <a:spcBef>
                <a:spcPts val="350"/>
              </a:spcBef>
              <a:spcAft>
                <a:spcPts val="0"/>
              </a:spcAft>
              <a:buSzPts val="1400"/>
              <a:buNone/>
              <a:defRPr sz="1400">
                <a:solidFill>
                  <a:schemeClr val="lt1"/>
                </a:solidFill>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44" name="Google Shape;44;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48" name="Google Shape;48;p5"/>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9" name="Shape 49"/>
        <p:cNvGrpSpPr/>
        <p:nvPr/>
      </p:nvGrpSpPr>
      <p:grpSpPr>
        <a:xfrm>
          <a:off x="0" y="0"/>
          <a:ext cx="0" cy="0"/>
          <a:chOff x="0" y="0"/>
          <a:chExt cx="0" cy="0"/>
        </a:xfrm>
      </p:grpSpPr>
      <p:sp>
        <p:nvSpPr>
          <p:cNvPr id="50" name="Google Shape;50;p6"/>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lnSpc>
                <a:spcPct val="100000"/>
              </a:lnSpc>
              <a:spcBef>
                <a:spcPts val="400"/>
              </a:spcBef>
              <a:spcAft>
                <a:spcPts val="0"/>
              </a:spcAft>
              <a:buSzPts val="1904"/>
              <a:buChar char="?"/>
              <a:defRPr sz="2800"/>
            </a:lvl1pPr>
            <a:lvl2pPr indent="-381000" lvl="1" marL="914400" algn="l">
              <a:lnSpc>
                <a:spcPct val="100000"/>
              </a:lnSpc>
              <a:spcBef>
                <a:spcPts val="324"/>
              </a:spcBef>
              <a:spcAft>
                <a:spcPts val="0"/>
              </a:spcAft>
              <a:buSzPts val="2400"/>
              <a:buChar char="◦"/>
              <a:defRPr sz="2400"/>
            </a:lvl2pPr>
            <a:lvl3pPr indent="-355600" lvl="2" marL="1371600" algn="l">
              <a:lnSpc>
                <a:spcPct val="100000"/>
              </a:lnSpc>
              <a:spcBef>
                <a:spcPts val="350"/>
              </a:spcBef>
              <a:spcAft>
                <a:spcPts val="0"/>
              </a:spcAft>
              <a:buSzPts val="2000"/>
              <a:buChar char="●"/>
              <a:defRPr sz="2000"/>
            </a:lvl3pPr>
            <a:lvl4pPr indent="-342900" lvl="3" marL="1828800" algn="l">
              <a:lnSpc>
                <a:spcPct val="100000"/>
              </a:lnSpc>
              <a:spcBef>
                <a:spcPts val="350"/>
              </a:spcBef>
              <a:spcAft>
                <a:spcPts val="0"/>
              </a:spcAft>
              <a:buSzPts val="1800"/>
              <a:buChar char="●"/>
              <a:defRPr sz="1800"/>
            </a:lvl4pPr>
            <a:lvl5pPr indent="-342900" lvl="4" marL="2286000" algn="l">
              <a:lnSpc>
                <a:spcPct val="100000"/>
              </a:lnSpc>
              <a:spcBef>
                <a:spcPts val="350"/>
              </a:spcBef>
              <a:spcAft>
                <a:spcPts val="0"/>
              </a:spcAft>
              <a:buSzPts val="1800"/>
              <a:buChar char="●"/>
              <a:defRPr sz="18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51" name="Google Shape;51;p6"/>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lnSpc>
                <a:spcPct val="100000"/>
              </a:lnSpc>
              <a:spcBef>
                <a:spcPts val="400"/>
              </a:spcBef>
              <a:spcAft>
                <a:spcPts val="0"/>
              </a:spcAft>
              <a:buSzPts val="1904"/>
              <a:buChar char="?"/>
              <a:defRPr sz="2800"/>
            </a:lvl1pPr>
            <a:lvl2pPr indent="-381000" lvl="1" marL="914400" algn="l">
              <a:lnSpc>
                <a:spcPct val="100000"/>
              </a:lnSpc>
              <a:spcBef>
                <a:spcPts val="324"/>
              </a:spcBef>
              <a:spcAft>
                <a:spcPts val="0"/>
              </a:spcAft>
              <a:buSzPts val="2400"/>
              <a:buChar char="◦"/>
              <a:defRPr sz="2400"/>
            </a:lvl2pPr>
            <a:lvl3pPr indent="-355600" lvl="2" marL="1371600" algn="l">
              <a:lnSpc>
                <a:spcPct val="100000"/>
              </a:lnSpc>
              <a:spcBef>
                <a:spcPts val="350"/>
              </a:spcBef>
              <a:spcAft>
                <a:spcPts val="0"/>
              </a:spcAft>
              <a:buSzPts val="2000"/>
              <a:buChar char="●"/>
              <a:defRPr sz="2000"/>
            </a:lvl3pPr>
            <a:lvl4pPr indent="-342900" lvl="3" marL="1828800" algn="l">
              <a:lnSpc>
                <a:spcPct val="100000"/>
              </a:lnSpc>
              <a:spcBef>
                <a:spcPts val="350"/>
              </a:spcBef>
              <a:spcAft>
                <a:spcPts val="0"/>
              </a:spcAft>
              <a:buSzPts val="1800"/>
              <a:buChar char="●"/>
              <a:defRPr sz="1800"/>
            </a:lvl4pPr>
            <a:lvl5pPr indent="-342900" lvl="4" marL="2286000" algn="l">
              <a:lnSpc>
                <a:spcPct val="100000"/>
              </a:lnSpc>
              <a:spcBef>
                <a:spcPts val="350"/>
              </a:spcBef>
              <a:spcAft>
                <a:spcPts val="0"/>
              </a:spcAft>
              <a:buSzPts val="1800"/>
              <a:buChar char="●"/>
              <a:defRPr sz="18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52" name="Google Shape;52;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6" name="Shape 56"/>
        <p:cNvGrpSpPr/>
        <p:nvPr/>
      </p:nvGrpSpPr>
      <p:grpSpPr>
        <a:xfrm>
          <a:off x="0" y="0"/>
          <a:ext cx="0" cy="0"/>
          <a:chOff x="0" y="0"/>
          <a:chExt cx="0" cy="0"/>
        </a:xfrm>
      </p:grpSpPr>
      <p:sp>
        <p:nvSpPr>
          <p:cNvPr id="57" name="Google Shape;57;p7"/>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lnSpc>
                <a:spcPct val="100000"/>
              </a:lnSpc>
              <a:spcBef>
                <a:spcPts val="400"/>
              </a:spcBef>
              <a:spcAft>
                <a:spcPts val="0"/>
              </a:spcAft>
              <a:buSzPts val="1632"/>
              <a:buNone/>
              <a:defRPr b="0" sz="2400">
                <a:solidFill>
                  <a:schemeClr val="lt1"/>
                </a:solidFill>
              </a:defRPr>
            </a:lvl1pPr>
            <a:lvl2pPr indent="-228600" lvl="1" marL="914400" algn="l">
              <a:lnSpc>
                <a:spcPct val="100000"/>
              </a:lnSpc>
              <a:spcBef>
                <a:spcPts val="324"/>
              </a:spcBef>
              <a:spcAft>
                <a:spcPts val="0"/>
              </a:spcAft>
              <a:buSzPts val="2000"/>
              <a:buNone/>
              <a:defRPr b="1" sz="2000"/>
            </a:lvl2pPr>
            <a:lvl3pPr indent="-228600" lvl="2" marL="1371600" algn="l">
              <a:lnSpc>
                <a:spcPct val="100000"/>
              </a:lnSpc>
              <a:spcBef>
                <a:spcPts val="350"/>
              </a:spcBef>
              <a:spcAft>
                <a:spcPts val="0"/>
              </a:spcAft>
              <a:buSzPts val="1800"/>
              <a:buNone/>
              <a:defRPr b="1" sz="1800"/>
            </a:lvl3pPr>
            <a:lvl4pPr indent="-228600" lvl="3" marL="1828800" algn="l">
              <a:lnSpc>
                <a:spcPct val="100000"/>
              </a:lnSpc>
              <a:spcBef>
                <a:spcPts val="350"/>
              </a:spcBef>
              <a:spcAft>
                <a:spcPts val="0"/>
              </a:spcAft>
              <a:buSzPts val="1600"/>
              <a:buNone/>
              <a:defRPr b="1" sz="1600"/>
            </a:lvl4pPr>
            <a:lvl5pPr indent="-228600" lvl="4" marL="2286000" algn="l">
              <a:lnSpc>
                <a:spcPct val="100000"/>
              </a:lnSpc>
              <a:spcBef>
                <a:spcPts val="350"/>
              </a:spcBef>
              <a:spcAft>
                <a:spcPts val="0"/>
              </a:spcAft>
              <a:buSzPts val="1600"/>
              <a:buNone/>
              <a:defRPr b="1"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59" name="Google Shape;59;p7"/>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lnSpc>
                <a:spcPct val="100000"/>
              </a:lnSpc>
              <a:spcBef>
                <a:spcPts val="400"/>
              </a:spcBef>
              <a:spcAft>
                <a:spcPts val="0"/>
              </a:spcAft>
              <a:buSzPts val="1632"/>
              <a:buNone/>
              <a:defRPr b="0" sz="2400">
                <a:solidFill>
                  <a:schemeClr val="lt1"/>
                </a:solidFill>
              </a:defRPr>
            </a:lvl1pPr>
            <a:lvl2pPr indent="-228600" lvl="1" marL="914400" algn="l">
              <a:lnSpc>
                <a:spcPct val="100000"/>
              </a:lnSpc>
              <a:spcBef>
                <a:spcPts val="324"/>
              </a:spcBef>
              <a:spcAft>
                <a:spcPts val="0"/>
              </a:spcAft>
              <a:buSzPts val="2000"/>
              <a:buNone/>
              <a:defRPr b="1" sz="2000"/>
            </a:lvl2pPr>
            <a:lvl3pPr indent="-228600" lvl="2" marL="1371600" algn="l">
              <a:lnSpc>
                <a:spcPct val="100000"/>
              </a:lnSpc>
              <a:spcBef>
                <a:spcPts val="350"/>
              </a:spcBef>
              <a:spcAft>
                <a:spcPts val="0"/>
              </a:spcAft>
              <a:buSzPts val="1800"/>
              <a:buNone/>
              <a:defRPr b="1" sz="1800"/>
            </a:lvl3pPr>
            <a:lvl4pPr indent="-228600" lvl="3" marL="1828800" algn="l">
              <a:lnSpc>
                <a:spcPct val="100000"/>
              </a:lnSpc>
              <a:spcBef>
                <a:spcPts val="350"/>
              </a:spcBef>
              <a:spcAft>
                <a:spcPts val="0"/>
              </a:spcAft>
              <a:buSzPts val="1600"/>
              <a:buNone/>
              <a:defRPr b="1" sz="1600"/>
            </a:lvl4pPr>
            <a:lvl5pPr indent="-228600" lvl="4" marL="2286000" algn="l">
              <a:lnSpc>
                <a:spcPct val="100000"/>
              </a:lnSpc>
              <a:spcBef>
                <a:spcPts val="350"/>
              </a:spcBef>
              <a:spcAft>
                <a:spcPts val="0"/>
              </a:spcAft>
              <a:buSzPts val="1600"/>
              <a:buNone/>
              <a:defRPr b="1"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60" name="Google Shape;60;p7"/>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lnSpc>
                <a:spcPct val="100000"/>
              </a:lnSpc>
              <a:spcBef>
                <a:spcPts val="400"/>
              </a:spcBef>
              <a:spcAft>
                <a:spcPts val="0"/>
              </a:spcAft>
              <a:buSzPts val="1632"/>
              <a:buChar char="?"/>
              <a:defRPr sz="2400"/>
            </a:lvl1pPr>
            <a:lvl2pPr indent="-355600" lvl="1" marL="914400" algn="l">
              <a:lnSpc>
                <a:spcPct val="100000"/>
              </a:lnSpc>
              <a:spcBef>
                <a:spcPts val="324"/>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61" name="Google Shape;61;p7"/>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lnSpc>
                <a:spcPct val="100000"/>
              </a:lnSpc>
              <a:spcBef>
                <a:spcPts val="0"/>
              </a:spcBef>
              <a:spcAft>
                <a:spcPts val="0"/>
              </a:spcAft>
              <a:buSzPts val="1632"/>
              <a:buChar char="?"/>
              <a:defRPr sz="2400"/>
            </a:lvl1pPr>
            <a:lvl2pPr indent="-355600" lvl="1" marL="914400" algn="l">
              <a:lnSpc>
                <a:spcPct val="100000"/>
              </a:lnSpc>
              <a:spcBef>
                <a:spcPts val="324"/>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5" name="Shape 65"/>
        <p:cNvGrpSpPr/>
        <p:nvPr/>
      </p:nvGrpSpPr>
      <p:grpSpPr>
        <a:xfrm>
          <a:off x="0" y="0"/>
          <a:ext cx="0" cy="0"/>
          <a:chOff x="0" y="0"/>
          <a:chExt cx="0" cy="0"/>
        </a:xfrm>
      </p:grpSpPr>
      <p:sp>
        <p:nvSpPr>
          <p:cNvPr id="66" name="Google Shape;66;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accent1"/>
              </a:buClr>
              <a:buSzPts val="2500"/>
              <a:buFont typeface="Lucida Sans"/>
              <a:buNone/>
              <a:defRPr b="0" sz="25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1088"/>
              <a:buNone/>
              <a:defRPr sz="1600"/>
            </a:lvl1pPr>
            <a:lvl2pPr indent="-228600" lvl="1" marL="914400" algn="l">
              <a:lnSpc>
                <a:spcPct val="100000"/>
              </a:lnSpc>
              <a:spcBef>
                <a:spcPts val="324"/>
              </a:spcBef>
              <a:spcAft>
                <a:spcPts val="0"/>
              </a:spcAft>
              <a:buSzPts val="1200"/>
              <a:buNone/>
              <a:defRPr sz="1200"/>
            </a:lvl2pPr>
            <a:lvl3pPr indent="-228600" lvl="2" marL="1371600" algn="l">
              <a:lnSpc>
                <a:spcPct val="100000"/>
              </a:lnSpc>
              <a:spcBef>
                <a:spcPts val="350"/>
              </a:spcBef>
              <a:spcAft>
                <a:spcPts val="0"/>
              </a:spcAft>
              <a:buSzPts val="1000"/>
              <a:buNone/>
              <a:defRPr sz="1000"/>
            </a:lvl3pPr>
            <a:lvl4pPr indent="-228600" lvl="3" marL="1828800" algn="l">
              <a:lnSpc>
                <a:spcPct val="100000"/>
              </a:lnSpc>
              <a:spcBef>
                <a:spcPts val="350"/>
              </a:spcBef>
              <a:spcAft>
                <a:spcPts val="0"/>
              </a:spcAft>
              <a:buSzPts val="900"/>
              <a:buNone/>
              <a:defRPr sz="900"/>
            </a:lvl4pPr>
            <a:lvl5pPr indent="-228600" lvl="4" marL="2286000" algn="l">
              <a:lnSpc>
                <a:spcPct val="100000"/>
              </a:lnSpc>
              <a:spcBef>
                <a:spcPts val="350"/>
              </a:spcBef>
              <a:spcAft>
                <a:spcPts val="0"/>
              </a:spcAft>
              <a:buSzPts val="900"/>
              <a:buNone/>
              <a:defRPr sz="9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lnSpc>
                <a:spcPct val="100000"/>
              </a:lnSpc>
              <a:spcBef>
                <a:spcPts val="400"/>
              </a:spcBef>
              <a:spcAft>
                <a:spcPts val="0"/>
              </a:spcAft>
              <a:buSzPts val="2176"/>
              <a:buChar char="?"/>
              <a:defRPr sz="3200"/>
            </a:lvl1pPr>
            <a:lvl2pPr indent="-406400" lvl="1" marL="914400" algn="l">
              <a:lnSpc>
                <a:spcPct val="100000"/>
              </a:lnSpc>
              <a:spcBef>
                <a:spcPts val="324"/>
              </a:spcBef>
              <a:spcAft>
                <a:spcPts val="0"/>
              </a:spcAft>
              <a:buSzPts val="2800"/>
              <a:buChar char="◦"/>
              <a:defRPr sz="2800"/>
            </a:lvl2pPr>
            <a:lvl3pPr indent="-381000" lvl="2" marL="1371600" algn="l">
              <a:lnSpc>
                <a:spcPct val="100000"/>
              </a:lnSpc>
              <a:spcBef>
                <a:spcPts val="350"/>
              </a:spcBef>
              <a:spcAft>
                <a:spcPts val="0"/>
              </a:spcAft>
              <a:buSzPts val="2400"/>
              <a:buChar char="●"/>
              <a:defRPr sz="2400"/>
            </a:lvl3pPr>
            <a:lvl4pPr indent="-355600" lvl="3" marL="1828800" algn="l">
              <a:lnSpc>
                <a:spcPct val="100000"/>
              </a:lnSpc>
              <a:spcBef>
                <a:spcPts val="350"/>
              </a:spcBef>
              <a:spcAft>
                <a:spcPts val="0"/>
              </a:spcAft>
              <a:buSzPts val="2000"/>
              <a:buChar char="●"/>
              <a:defRPr sz="2000"/>
            </a:lvl4pPr>
            <a:lvl5pPr indent="-355600" lvl="4" marL="2286000" algn="l">
              <a:lnSpc>
                <a:spcPct val="100000"/>
              </a:lnSpc>
              <a:spcBef>
                <a:spcPts val="350"/>
              </a:spcBef>
              <a:spcAft>
                <a:spcPts val="0"/>
              </a:spcAft>
              <a:buSzPts val="2000"/>
              <a:buChar char="●"/>
              <a:defRPr sz="20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lnSpc>
                <a:spcPct val="100000"/>
              </a:lnSpc>
              <a:spcBef>
                <a:spcPts val="400"/>
              </a:spcBef>
              <a:spcAft>
                <a:spcPts val="0"/>
              </a:spcAft>
              <a:buSzPts val="952"/>
              <a:buNone/>
              <a:defRPr sz="1400"/>
            </a:lvl1pPr>
            <a:lvl2pPr indent="-304800" lvl="1" marL="914400" algn="l">
              <a:lnSpc>
                <a:spcPct val="100000"/>
              </a:lnSpc>
              <a:spcBef>
                <a:spcPts val="324"/>
              </a:spcBef>
              <a:spcAft>
                <a:spcPts val="0"/>
              </a:spcAft>
              <a:buSzPts val="1200"/>
              <a:buChar char="◦"/>
              <a:defRPr sz="1200"/>
            </a:lvl2pPr>
            <a:lvl3pPr indent="-292100" lvl="2" marL="1371600" algn="l">
              <a:lnSpc>
                <a:spcPct val="100000"/>
              </a:lnSpc>
              <a:spcBef>
                <a:spcPts val="350"/>
              </a:spcBef>
              <a:spcAft>
                <a:spcPts val="0"/>
              </a:spcAft>
              <a:buSzPts val="1000"/>
              <a:buChar char="●"/>
              <a:defRPr sz="1000"/>
            </a:lvl3pPr>
            <a:lvl4pPr indent="-285750" lvl="3" marL="1828800" algn="l">
              <a:lnSpc>
                <a:spcPct val="100000"/>
              </a:lnSpc>
              <a:spcBef>
                <a:spcPts val="350"/>
              </a:spcBef>
              <a:spcAft>
                <a:spcPts val="0"/>
              </a:spcAft>
              <a:buSzPts val="900"/>
              <a:buChar char="●"/>
              <a:defRPr sz="900"/>
            </a:lvl4pPr>
            <a:lvl5pPr indent="-285750" lvl="4" marL="2286000" algn="l">
              <a:lnSpc>
                <a:spcPct val="100000"/>
              </a:lnSpc>
              <a:spcBef>
                <a:spcPts val="350"/>
              </a:spcBef>
              <a:spcAft>
                <a:spcPts val="0"/>
              </a:spcAft>
              <a:buSzPts val="900"/>
              <a:buChar char="●"/>
              <a:defRPr sz="9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lnSpc>
                <a:spcPct val="100000"/>
              </a:lnSpc>
              <a:spcBef>
                <a:spcPts val="0"/>
              </a:spcBef>
              <a:spcAft>
                <a:spcPts val="0"/>
              </a:spcAft>
              <a:buClr>
                <a:schemeClr val="accent1"/>
              </a:buClr>
              <a:buSzPts val="3000"/>
              <a:buFont typeface="Lucida Sans"/>
              <a:buNone/>
              <a:defRPr b="0" sz="3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49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2" name="Google Shape;12;p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Verdana"/>
              <a:ea typeface="Verdana"/>
              <a:cs typeface="Verdana"/>
              <a:sym typeface="Verdana"/>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afia@nu.edu.p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jpg"/><Relationship Id="rId4"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ctrTitle"/>
          </p:nvPr>
        </p:nvSpPr>
        <p:spPr>
          <a:xfrm>
            <a:off x="685800" y="317675"/>
            <a:ext cx="7772400" cy="1256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SzPct val="111111"/>
              <a:buNone/>
            </a:pPr>
            <a:r>
              <a:rPr lang="en-US"/>
              <a:t>Welcome to CS 2006</a:t>
            </a:r>
            <a:endParaRPr/>
          </a:p>
          <a:p>
            <a:pPr indent="0" lvl="0" marL="0" rtl="0" algn="ctr">
              <a:lnSpc>
                <a:spcPct val="100000"/>
              </a:lnSpc>
              <a:spcBef>
                <a:spcPts val="0"/>
              </a:spcBef>
              <a:spcAft>
                <a:spcPts val="0"/>
              </a:spcAft>
              <a:buSzPct val="111111"/>
              <a:buNone/>
            </a:pPr>
            <a:r>
              <a:rPr lang="en-US"/>
              <a:t>Operating Systems</a:t>
            </a:r>
            <a:endParaRPr/>
          </a:p>
        </p:txBody>
      </p:sp>
      <p:sp>
        <p:nvSpPr>
          <p:cNvPr id="108" name="Google Shape;108;p13"/>
          <p:cNvSpPr txBox="1"/>
          <p:nvPr>
            <p:ph idx="1" type="subTitle"/>
          </p:nvPr>
        </p:nvSpPr>
        <p:spPr>
          <a:xfrm>
            <a:off x="225300" y="1729150"/>
            <a:ext cx="8727600" cy="2931000"/>
          </a:xfrm>
          <a:prstGeom prst="rect">
            <a:avLst/>
          </a:prstGeom>
          <a:noFill/>
          <a:ln>
            <a:noFill/>
          </a:ln>
        </p:spPr>
        <p:txBody>
          <a:bodyPr anchorCtr="0" anchor="t" bIns="45700" lIns="45700" spcFirstLastPara="1" rIns="45700" wrap="square" tIns="45700">
            <a:normAutofit fontScale="70000" lnSpcReduction="20000"/>
          </a:bodyPr>
          <a:lstStyle/>
          <a:p>
            <a:pPr indent="0" lvl="0" marL="0" rtl="0" algn="ctr">
              <a:lnSpc>
                <a:spcPct val="100000"/>
              </a:lnSpc>
              <a:spcBef>
                <a:spcPts val="400"/>
              </a:spcBef>
              <a:spcAft>
                <a:spcPts val="0"/>
              </a:spcAft>
              <a:buSzPct val="84964"/>
              <a:buNone/>
            </a:pPr>
            <a:r>
              <a:rPr lang="en-US" sz="3087"/>
              <a:t>When I will grow, I will teach OS, Woow Grape</a:t>
            </a:r>
            <a:endParaRPr sz="3087"/>
          </a:p>
          <a:p>
            <a:pPr indent="0" lvl="0" marL="0" rtl="0" algn="ctr">
              <a:lnSpc>
                <a:spcPct val="100000"/>
              </a:lnSpc>
              <a:spcBef>
                <a:spcPts val="400"/>
              </a:spcBef>
              <a:spcAft>
                <a:spcPts val="0"/>
              </a:spcAft>
              <a:buSzPct val="84964"/>
              <a:buNone/>
            </a:pPr>
            <a:r>
              <a:rPr lang="en-US" sz="3087"/>
              <a:t>*********************************************</a:t>
            </a:r>
            <a:endParaRPr sz="3087"/>
          </a:p>
          <a:p>
            <a:pPr indent="0" lvl="0" marL="0" rtl="0" algn="ctr">
              <a:lnSpc>
                <a:spcPct val="100000"/>
              </a:lnSpc>
              <a:spcBef>
                <a:spcPts val="0"/>
              </a:spcBef>
              <a:spcAft>
                <a:spcPts val="0"/>
              </a:spcAft>
              <a:buSzPct val="97142"/>
              <a:buNone/>
            </a:pPr>
            <a:r>
              <a:t/>
            </a:r>
            <a:endParaRPr/>
          </a:p>
          <a:p>
            <a:pPr indent="0" lvl="0" marL="0" rtl="0" algn="ctr">
              <a:lnSpc>
                <a:spcPct val="100000"/>
              </a:lnSpc>
              <a:spcBef>
                <a:spcPts val="0"/>
              </a:spcBef>
              <a:spcAft>
                <a:spcPts val="0"/>
              </a:spcAft>
              <a:buSzPct val="97142"/>
              <a:buNone/>
            </a:pPr>
            <a:r>
              <a:rPr lang="en-US"/>
              <a:t>Course Instructor: Safia Baloch </a:t>
            </a:r>
            <a:endParaRPr/>
          </a:p>
          <a:p>
            <a:pPr indent="0" lvl="0" marL="0" rtl="0" algn="ctr">
              <a:lnSpc>
                <a:spcPct val="100000"/>
              </a:lnSpc>
              <a:spcBef>
                <a:spcPts val="0"/>
              </a:spcBef>
              <a:spcAft>
                <a:spcPts val="0"/>
              </a:spcAft>
              <a:buSzPct val="97142"/>
              <a:buNone/>
            </a:pPr>
            <a:r>
              <a:t/>
            </a:r>
            <a:endParaRPr/>
          </a:p>
          <a:p>
            <a:pPr indent="0" lvl="0" marL="0" rtl="0" algn="ctr">
              <a:lnSpc>
                <a:spcPct val="100000"/>
              </a:lnSpc>
              <a:spcBef>
                <a:spcPts val="0"/>
              </a:spcBef>
              <a:spcAft>
                <a:spcPts val="0"/>
              </a:spcAft>
              <a:buSzPct val="97142"/>
              <a:buNone/>
            </a:pPr>
            <a:r>
              <a:rPr lang="en-US"/>
              <a:t>Consultant Days: Monday, Thursday</a:t>
            </a:r>
            <a:endParaRPr/>
          </a:p>
          <a:p>
            <a:pPr indent="0" lvl="0" marL="0" rtl="0" algn="ctr">
              <a:lnSpc>
                <a:spcPct val="100000"/>
              </a:lnSpc>
              <a:spcBef>
                <a:spcPts val="0"/>
              </a:spcBef>
              <a:spcAft>
                <a:spcPts val="0"/>
              </a:spcAft>
              <a:buSzPct val="97142"/>
              <a:buNone/>
            </a:pPr>
            <a:r>
              <a:t/>
            </a:r>
            <a:endParaRPr/>
          </a:p>
          <a:p>
            <a:pPr indent="0" lvl="0" marL="0" rtl="0" algn="ctr">
              <a:lnSpc>
                <a:spcPct val="100000"/>
              </a:lnSpc>
              <a:spcBef>
                <a:spcPts val="0"/>
              </a:spcBef>
              <a:spcAft>
                <a:spcPts val="0"/>
              </a:spcAft>
              <a:buSzPct val="97142"/>
              <a:buNone/>
            </a:pPr>
            <a:r>
              <a:rPr lang="en-US"/>
              <a:t>Room: Sir Dr. Rafi’s Neighbour</a:t>
            </a:r>
            <a:endParaRPr/>
          </a:p>
          <a:p>
            <a:pPr indent="0" lvl="0" marL="0" rtl="0" algn="ctr">
              <a:lnSpc>
                <a:spcPct val="100000"/>
              </a:lnSpc>
              <a:spcBef>
                <a:spcPts val="0"/>
              </a:spcBef>
              <a:spcAft>
                <a:spcPts val="0"/>
              </a:spcAft>
              <a:buSzPct val="97142"/>
              <a:buNone/>
            </a:pPr>
            <a:r>
              <a:t/>
            </a:r>
            <a:endParaRPr/>
          </a:p>
          <a:p>
            <a:pPr indent="0" lvl="0" marL="0" rtl="0" algn="ctr">
              <a:lnSpc>
                <a:spcPct val="100000"/>
              </a:lnSpc>
              <a:spcBef>
                <a:spcPts val="0"/>
              </a:spcBef>
              <a:spcAft>
                <a:spcPts val="0"/>
              </a:spcAft>
              <a:buClr>
                <a:schemeClr val="dk1"/>
              </a:buClr>
              <a:buSzPct val="68000"/>
              <a:buFont typeface="Arial"/>
              <a:buNone/>
            </a:pPr>
            <a:r>
              <a:rPr lang="en-US"/>
              <a:t>100% responsive via email: </a:t>
            </a:r>
            <a:r>
              <a:rPr lang="en-US" u="sng">
                <a:solidFill>
                  <a:schemeClr val="hlink"/>
                </a:solidFill>
                <a:hlinkClick r:id="rId3"/>
              </a:rPr>
              <a:t>safia@nu.edu.pk</a:t>
            </a:r>
            <a:r>
              <a:rPr lang="en-US"/>
              <a:t> </a:t>
            </a:r>
            <a:endParaRPr/>
          </a:p>
          <a:p>
            <a:pPr indent="0" lvl="0" marL="0" rtl="0" algn="r">
              <a:lnSpc>
                <a:spcPct val="100000"/>
              </a:lnSpc>
              <a:spcBef>
                <a:spcPts val="400"/>
              </a:spcBef>
              <a:spcAft>
                <a:spcPts val="0"/>
              </a:spcAft>
              <a:buSzPct val="97142"/>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2"/>
          <p:cNvSpPr/>
          <p:nvPr/>
        </p:nvSpPr>
        <p:spPr>
          <a:xfrm>
            <a:off x="-7501" y="-2"/>
            <a:ext cx="30525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67" name="Google Shape;167;p22"/>
          <p:cNvPicPr preferRelativeResize="0"/>
          <p:nvPr/>
        </p:nvPicPr>
        <p:blipFill rotWithShape="1">
          <a:blip r:embed="rId3">
            <a:alphaModFix/>
          </a:blip>
          <a:srcRect b="0" l="0" r="0" t="0"/>
          <a:stretch/>
        </p:blipFill>
        <p:spPr>
          <a:xfrm>
            <a:off x="3346100" y="2011675"/>
            <a:ext cx="5565500" cy="3182550"/>
          </a:xfrm>
          <a:prstGeom prst="rect">
            <a:avLst/>
          </a:prstGeom>
          <a:noFill/>
          <a:ln>
            <a:noFill/>
          </a:ln>
        </p:spPr>
      </p:pic>
      <p:sp>
        <p:nvSpPr>
          <p:cNvPr id="168" name="Google Shape;168;p22"/>
          <p:cNvSpPr txBox="1"/>
          <p:nvPr>
            <p:ph idx="12" type="sldNum"/>
          </p:nvPr>
        </p:nvSpPr>
        <p:spPr>
          <a:xfrm>
            <a:off x="7900988" y="6356350"/>
            <a:ext cx="6144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idx="4294967295" type="title"/>
          </p:nvPr>
        </p:nvSpPr>
        <p:spPr>
          <a:xfrm>
            <a:off x="1633538" y="277813"/>
            <a:ext cx="7510462"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Operating System Definition</a:t>
            </a:r>
            <a:endParaRPr/>
          </a:p>
        </p:txBody>
      </p:sp>
      <p:sp>
        <p:nvSpPr>
          <p:cNvPr id="174" name="Google Shape;174;p23"/>
          <p:cNvSpPr txBox="1"/>
          <p:nvPr>
            <p:ph idx="4294967295" type="body"/>
          </p:nvPr>
        </p:nvSpPr>
        <p:spPr>
          <a:xfrm>
            <a:off x="1455738" y="1028700"/>
            <a:ext cx="7688262" cy="4265613"/>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lnSpc>
                <a:spcPct val="100000"/>
              </a:lnSpc>
              <a:spcBef>
                <a:spcPts val="0"/>
              </a:spcBef>
              <a:spcAft>
                <a:spcPts val="0"/>
              </a:spcAft>
              <a:buSzPct val="68000"/>
              <a:buFont typeface="Arial"/>
              <a:buNone/>
            </a:pPr>
            <a:r>
              <a:t/>
            </a:r>
            <a:endParaRPr/>
          </a:p>
          <a:p>
            <a:pPr indent="-256074" lvl="0" marL="365760" rtl="0" algn="l">
              <a:lnSpc>
                <a:spcPct val="100000"/>
              </a:lnSpc>
              <a:spcBef>
                <a:spcPts val="400"/>
              </a:spcBef>
              <a:spcAft>
                <a:spcPts val="0"/>
              </a:spcAft>
              <a:buSzPct val="68000"/>
              <a:buChar char="?"/>
            </a:pPr>
            <a:r>
              <a:rPr lang="en-US"/>
              <a:t>OS is a </a:t>
            </a:r>
            <a:r>
              <a:rPr b="1" lang="en-US">
                <a:solidFill>
                  <a:srgbClr val="3366FF"/>
                </a:solidFill>
              </a:rPr>
              <a:t>resource allocator</a:t>
            </a:r>
            <a:endParaRPr/>
          </a:p>
          <a:p>
            <a:pPr indent="-228662" lvl="1" marL="621792" rtl="0" algn="l">
              <a:lnSpc>
                <a:spcPct val="100000"/>
              </a:lnSpc>
              <a:spcBef>
                <a:spcPts val="324"/>
              </a:spcBef>
              <a:spcAft>
                <a:spcPts val="0"/>
              </a:spcAft>
              <a:buSzPct val="100000"/>
              <a:buChar char="◦"/>
            </a:pPr>
            <a:r>
              <a:rPr lang="en-US"/>
              <a:t>Manages all resources</a:t>
            </a:r>
            <a:endParaRPr/>
          </a:p>
          <a:p>
            <a:pPr indent="-228662" lvl="1" marL="621792" rtl="0" algn="l">
              <a:lnSpc>
                <a:spcPct val="100000"/>
              </a:lnSpc>
              <a:spcBef>
                <a:spcPts val="324"/>
              </a:spcBef>
              <a:spcAft>
                <a:spcPts val="0"/>
              </a:spcAft>
              <a:buSzPct val="100000"/>
              <a:buChar char="◦"/>
            </a:pPr>
            <a:r>
              <a:rPr lang="en-US"/>
              <a:t>Decides between conflicting requests for efficient and fair resource use</a:t>
            </a:r>
            <a:endParaRPr/>
          </a:p>
          <a:p>
            <a:pPr indent="-93534" lvl="1" marL="621792" rtl="0" algn="l">
              <a:lnSpc>
                <a:spcPct val="100000"/>
              </a:lnSpc>
              <a:spcBef>
                <a:spcPts val="324"/>
              </a:spcBef>
              <a:spcAft>
                <a:spcPts val="0"/>
              </a:spcAft>
              <a:buSzPct val="100000"/>
              <a:buNone/>
            </a:pPr>
            <a:r>
              <a:t/>
            </a:r>
            <a:endParaRPr/>
          </a:p>
          <a:p>
            <a:pPr indent="-256074" lvl="0" marL="365760" rtl="0" algn="l">
              <a:lnSpc>
                <a:spcPct val="100000"/>
              </a:lnSpc>
              <a:spcBef>
                <a:spcPts val="400"/>
              </a:spcBef>
              <a:spcAft>
                <a:spcPts val="0"/>
              </a:spcAft>
              <a:buSzPct val="68000"/>
              <a:buChar char="?"/>
            </a:pPr>
            <a:r>
              <a:rPr lang="en-US"/>
              <a:t>OS is a </a:t>
            </a:r>
            <a:r>
              <a:rPr b="1" lang="en-US">
                <a:solidFill>
                  <a:srgbClr val="3366FF"/>
                </a:solidFill>
              </a:rPr>
              <a:t>control program</a:t>
            </a:r>
            <a:endParaRPr/>
          </a:p>
          <a:p>
            <a:pPr indent="-228662" lvl="1" marL="621792" rtl="0" algn="l">
              <a:lnSpc>
                <a:spcPct val="100000"/>
              </a:lnSpc>
              <a:spcBef>
                <a:spcPts val="324"/>
              </a:spcBef>
              <a:spcAft>
                <a:spcPts val="0"/>
              </a:spcAft>
              <a:buSzPct val="100000"/>
              <a:buChar char="◦"/>
            </a:pPr>
            <a:r>
              <a:rPr lang="en-US"/>
              <a:t>Controls execution of programs to prevent errors and improper use of the computer</a:t>
            </a:r>
            <a:endParaRPr/>
          </a:p>
          <a:p>
            <a:pPr indent="-228600" lvl="1" marL="621792" rtl="0" algn="l">
              <a:lnSpc>
                <a:spcPct val="100000"/>
              </a:lnSpc>
              <a:spcBef>
                <a:spcPts val="324"/>
              </a:spcBef>
              <a:spcAft>
                <a:spcPts val="0"/>
              </a:spcAft>
              <a:buSzPct val="100000"/>
              <a:buNone/>
            </a:pPr>
            <a:r>
              <a:t/>
            </a:r>
            <a:endParaRPr/>
          </a:p>
          <a:p>
            <a:pPr indent="-228600" lvl="1" marL="621792" rtl="0" algn="l">
              <a:lnSpc>
                <a:spcPct val="100000"/>
              </a:lnSpc>
              <a:spcBef>
                <a:spcPts val="324"/>
              </a:spcBef>
              <a:spcAft>
                <a:spcPts val="0"/>
              </a:spcAft>
              <a:buSzPct val="100000"/>
              <a:buNone/>
            </a:pPr>
            <a:r>
              <a:rPr lang="en-US"/>
              <a:t>“The one program running at all times on the computer” is the </a:t>
            </a:r>
            <a:r>
              <a:rPr b="1" lang="en-US">
                <a:solidFill>
                  <a:srgbClr val="3366FF"/>
                </a:solidFill>
              </a:rPr>
              <a:t>kernel</a:t>
            </a: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Computer System Organization</a:t>
            </a:r>
            <a:endParaRPr/>
          </a:p>
        </p:txBody>
      </p:sp>
      <p:sp>
        <p:nvSpPr>
          <p:cNvPr id="180" name="Google Shape;180;p24"/>
          <p:cNvSpPr txBox="1"/>
          <p:nvPr>
            <p:ph idx="4294967295" type="body"/>
          </p:nvPr>
        </p:nvSpPr>
        <p:spPr>
          <a:xfrm>
            <a:off x="653573" y="863364"/>
            <a:ext cx="7597775" cy="4530725"/>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Computer-system operation</a:t>
            </a:r>
            <a:endParaRPr/>
          </a:p>
          <a:p>
            <a:pPr indent="-228600" lvl="1" marL="621792" rtl="0" algn="l">
              <a:lnSpc>
                <a:spcPct val="100000"/>
              </a:lnSpc>
              <a:spcBef>
                <a:spcPts val="324"/>
              </a:spcBef>
              <a:spcAft>
                <a:spcPts val="0"/>
              </a:spcAft>
              <a:buSzPts val="2300"/>
              <a:buChar char="◦"/>
            </a:pPr>
            <a:r>
              <a:rPr lang="en-US"/>
              <a:t>One or more CPUs, device controllers connect through common bus providing access to shared memory</a:t>
            </a:r>
            <a:endParaRPr/>
          </a:p>
          <a:p>
            <a:pPr indent="-228600" lvl="1" marL="621792" rtl="0" algn="l">
              <a:lnSpc>
                <a:spcPct val="100000"/>
              </a:lnSpc>
              <a:spcBef>
                <a:spcPts val="324"/>
              </a:spcBef>
              <a:spcAft>
                <a:spcPts val="0"/>
              </a:spcAft>
              <a:buSzPts val="2300"/>
              <a:buChar char="◦"/>
            </a:pPr>
            <a:r>
              <a:rPr lang="en-US"/>
              <a:t>Concurrent execution of CPUs and devices competing for memory cycles</a:t>
            </a:r>
            <a:endParaRPr/>
          </a:p>
          <a:p>
            <a:pPr indent="-82550" lvl="1" marL="621792" rtl="0" algn="l">
              <a:lnSpc>
                <a:spcPct val="100000"/>
              </a:lnSpc>
              <a:spcBef>
                <a:spcPts val="324"/>
              </a:spcBef>
              <a:spcAft>
                <a:spcPts val="0"/>
              </a:spcAft>
              <a:buSzPts val="2300"/>
              <a:buNone/>
            </a:pPr>
            <a:r>
              <a:t/>
            </a:r>
            <a:endParaRPr/>
          </a:p>
        </p:txBody>
      </p:sp>
      <p:pic>
        <p:nvPicPr>
          <p:cNvPr id="181" name="Google Shape;181;p24"/>
          <p:cNvPicPr preferRelativeResize="0"/>
          <p:nvPr/>
        </p:nvPicPr>
        <p:blipFill rotWithShape="1">
          <a:blip r:embed="rId3">
            <a:alphaModFix/>
          </a:blip>
          <a:srcRect b="0" l="0" r="0" t="0"/>
          <a:stretch/>
        </p:blipFill>
        <p:spPr>
          <a:xfrm>
            <a:off x="1116449" y="3207893"/>
            <a:ext cx="6737350" cy="33289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4294967295" type="title"/>
          </p:nvPr>
        </p:nvSpPr>
        <p:spPr>
          <a:xfrm>
            <a:off x="491328"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Computer-System Operation</a:t>
            </a:r>
            <a:endParaRPr/>
          </a:p>
        </p:txBody>
      </p:sp>
      <p:sp>
        <p:nvSpPr>
          <p:cNvPr id="187" name="Google Shape;187;p25"/>
          <p:cNvSpPr txBox="1"/>
          <p:nvPr>
            <p:ph idx="4294967295" type="body"/>
          </p:nvPr>
        </p:nvSpPr>
        <p:spPr>
          <a:xfrm>
            <a:off x="768787" y="1233488"/>
            <a:ext cx="7743825" cy="4530725"/>
          </a:xfrm>
          <a:prstGeom prst="rect">
            <a:avLst/>
          </a:prstGeom>
          <a:noFill/>
          <a:ln>
            <a:noFill/>
          </a:ln>
        </p:spPr>
        <p:txBody>
          <a:bodyPr anchorCtr="0" anchor="t" bIns="45700" lIns="91425" spcFirstLastPara="1" rIns="91425" wrap="square" tIns="45700">
            <a:normAutofit fontScale="92500" lnSpcReduction="20000"/>
          </a:bodyPr>
          <a:lstStyle/>
          <a:p>
            <a:pPr indent="-256074" lvl="0" marL="365760" rtl="0" algn="l">
              <a:lnSpc>
                <a:spcPct val="100000"/>
              </a:lnSpc>
              <a:spcBef>
                <a:spcPts val="0"/>
              </a:spcBef>
              <a:spcAft>
                <a:spcPts val="0"/>
              </a:spcAft>
              <a:buSzPct val="68000"/>
              <a:buChar char="?"/>
            </a:pPr>
            <a:r>
              <a:rPr lang="en-US"/>
              <a:t>I/O devices and the CPU can execute concurrently</a:t>
            </a:r>
            <a:endParaRPr/>
          </a:p>
          <a:p>
            <a:pPr indent="-224077" lvl="0" marL="365760" rtl="0" algn="l">
              <a:lnSpc>
                <a:spcPct val="100000"/>
              </a:lnSpc>
              <a:spcBef>
                <a:spcPts val="400"/>
              </a:spcBef>
              <a:spcAft>
                <a:spcPts val="0"/>
              </a:spcAft>
              <a:buSzPct val="68000"/>
              <a:buNone/>
            </a:pPr>
            <a:r>
              <a:t/>
            </a:r>
            <a:endParaRPr sz="800"/>
          </a:p>
          <a:p>
            <a:pPr indent="-256074" lvl="0" marL="365760" rtl="0" algn="l">
              <a:lnSpc>
                <a:spcPct val="100000"/>
              </a:lnSpc>
              <a:spcBef>
                <a:spcPts val="400"/>
              </a:spcBef>
              <a:spcAft>
                <a:spcPts val="0"/>
              </a:spcAft>
              <a:buSzPct val="68000"/>
              <a:buChar char="?"/>
            </a:pPr>
            <a:r>
              <a:rPr lang="en-US"/>
              <a:t>Each device controller is in charge of a particular device type</a:t>
            </a:r>
            <a:endParaRPr/>
          </a:p>
          <a:p>
            <a:pPr indent="-224077" lvl="0" marL="365760" rtl="0" algn="l">
              <a:lnSpc>
                <a:spcPct val="100000"/>
              </a:lnSpc>
              <a:spcBef>
                <a:spcPts val="400"/>
              </a:spcBef>
              <a:spcAft>
                <a:spcPts val="0"/>
              </a:spcAft>
              <a:buSzPct val="68000"/>
              <a:buNone/>
            </a:pPr>
            <a:r>
              <a:t/>
            </a:r>
            <a:endParaRPr sz="800"/>
          </a:p>
          <a:p>
            <a:pPr indent="-256074" lvl="0" marL="365760" rtl="0" algn="l">
              <a:lnSpc>
                <a:spcPct val="100000"/>
              </a:lnSpc>
              <a:spcBef>
                <a:spcPts val="400"/>
              </a:spcBef>
              <a:spcAft>
                <a:spcPts val="0"/>
              </a:spcAft>
              <a:buSzPct val="68000"/>
              <a:buChar char="?"/>
            </a:pPr>
            <a:r>
              <a:rPr lang="en-US"/>
              <a:t>Each device controller has a local buffer</a:t>
            </a:r>
            <a:endParaRPr/>
          </a:p>
          <a:p>
            <a:pPr indent="-224077" lvl="0" marL="365760" rtl="0" algn="l">
              <a:lnSpc>
                <a:spcPct val="100000"/>
              </a:lnSpc>
              <a:spcBef>
                <a:spcPts val="400"/>
              </a:spcBef>
              <a:spcAft>
                <a:spcPts val="0"/>
              </a:spcAft>
              <a:buSzPct val="68000"/>
              <a:buNone/>
            </a:pPr>
            <a:r>
              <a:t/>
            </a:r>
            <a:endParaRPr sz="800"/>
          </a:p>
          <a:p>
            <a:pPr indent="-256074" lvl="0" marL="365760" rtl="0" algn="l">
              <a:lnSpc>
                <a:spcPct val="100000"/>
              </a:lnSpc>
              <a:spcBef>
                <a:spcPts val="400"/>
              </a:spcBef>
              <a:spcAft>
                <a:spcPts val="0"/>
              </a:spcAft>
              <a:buSzPct val="68000"/>
              <a:buChar char="?"/>
            </a:pPr>
            <a:r>
              <a:rPr lang="en-US"/>
              <a:t>CPU moves data from/to main memory to/from local buffers</a:t>
            </a:r>
            <a:endParaRPr/>
          </a:p>
          <a:p>
            <a:pPr indent="-224077" lvl="0" marL="365760" rtl="0" algn="l">
              <a:lnSpc>
                <a:spcPct val="100000"/>
              </a:lnSpc>
              <a:spcBef>
                <a:spcPts val="400"/>
              </a:spcBef>
              <a:spcAft>
                <a:spcPts val="0"/>
              </a:spcAft>
              <a:buSzPct val="68000"/>
              <a:buNone/>
            </a:pPr>
            <a:r>
              <a:t/>
            </a:r>
            <a:endParaRPr sz="800"/>
          </a:p>
          <a:p>
            <a:pPr indent="-256074" lvl="0" marL="365760" rtl="0" algn="l">
              <a:lnSpc>
                <a:spcPct val="100000"/>
              </a:lnSpc>
              <a:spcBef>
                <a:spcPts val="400"/>
              </a:spcBef>
              <a:spcAft>
                <a:spcPts val="0"/>
              </a:spcAft>
              <a:buSzPct val="68000"/>
              <a:buChar char="?"/>
            </a:pPr>
            <a:r>
              <a:rPr lang="en-US"/>
              <a:t>I/O is from the device to local buffer of controller</a:t>
            </a:r>
            <a:endParaRPr/>
          </a:p>
          <a:p>
            <a:pPr indent="-224077" lvl="0" marL="365760" rtl="0" algn="l">
              <a:lnSpc>
                <a:spcPct val="100000"/>
              </a:lnSpc>
              <a:spcBef>
                <a:spcPts val="400"/>
              </a:spcBef>
              <a:spcAft>
                <a:spcPts val="0"/>
              </a:spcAft>
              <a:buSzPct val="68000"/>
              <a:buNone/>
            </a:pPr>
            <a:r>
              <a:t/>
            </a:r>
            <a:endParaRPr sz="800"/>
          </a:p>
          <a:p>
            <a:pPr indent="-256074" lvl="0" marL="365760" rtl="0" algn="l">
              <a:lnSpc>
                <a:spcPct val="100000"/>
              </a:lnSpc>
              <a:spcBef>
                <a:spcPts val="400"/>
              </a:spcBef>
              <a:spcAft>
                <a:spcPts val="0"/>
              </a:spcAft>
              <a:buSzPct val="68000"/>
              <a:buChar char="?"/>
            </a:pPr>
            <a:r>
              <a:rPr lang="en-US"/>
              <a:t>Device controller informs CPU that it has finished its operation by causing an </a:t>
            </a:r>
            <a:r>
              <a:rPr lang="en-US">
                <a:solidFill>
                  <a:srgbClr val="0000FF"/>
                </a:solidFill>
              </a:rPr>
              <a:t>interrupt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Common Functions of Interrupts</a:t>
            </a:r>
            <a:endParaRPr/>
          </a:p>
        </p:txBody>
      </p:sp>
      <p:sp>
        <p:nvSpPr>
          <p:cNvPr id="198" name="Google Shape;198;p27"/>
          <p:cNvSpPr txBox="1"/>
          <p:nvPr>
            <p:ph idx="4294967295" type="body"/>
          </p:nvPr>
        </p:nvSpPr>
        <p:spPr>
          <a:xfrm>
            <a:off x="1022563" y="1244374"/>
            <a:ext cx="7577137" cy="4530725"/>
          </a:xfrm>
          <a:prstGeom prst="rect">
            <a:avLst/>
          </a:prstGeom>
          <a:noFill/>
          <a:ln>
            <a:noFill/>
          </a:ln>
        </p:spPr>
        <p:txBody>
          <a:bodyPr anchorCtr="0" anchor="t" bIns="45700" lIns="91425" spcFirstLastPara="1" rIns="91425" wrap="square" tIns="45700">
            <a:normAutofit lnSpcReduction="10000"/>
          </a:bodyPr>
          <a:lstStyle/>
          <a:p>
            <a:pPr indent="-256032" lvl="0" marL="365760" rtl="0" algn="l">
              <a:lnSpc>
                <a:spcPct val="100000"/>
              </a:lnSpc>
              <a:spcBef>
                <a:spcPts val="0"/>
              </a:spcBef>
              <a:spcAft>
                <a:spcPts val="0"/>
              </a:spcAft>
              <a:buSzPts val="1836"/>
              <a:buFont typeface="Arial"/>
              <a:buChar char="●"/>
            </a:pPr>
            <a:r>
              <a:rPr lang="en-US"/>
              <a:t>Interrupt transfers control to the interrupt service routine generally, through the </a:t>
            </a:r>
            <a:r>
              <a:rPr b="1" lang="en-US">
                <a:solidFill>
                  <a:srgbClr val="3366FF"/>
                </a:solidFill>
              </a:rPr>
              <a:t>interrupt</a:t>
            </a:r>
            <a:r>
              <a:rPr i="1" lang="en-US"/>
              <a:t> </a:t>
            </a:r>
            <a:r>
              <a:rPr b="1" lang="en-US">
                <a:solidFill>
                  <a:srgbClr val="3366FF"/>
                </a:solidFill>
              </a:rPr>
              <a:t>vector</a:t>
            </a:r>
            <a:r>
              <a:rPr lang="en-US"/>
              <a:t>, which contains the addresses of all the service routines</a:t>
            </a:r>
            <a:endParaRPr/>
          </a:p>
          <a:p>
            <a:pPr indent="-221486" lvl="0" marL="365760" rtl="0" algn="l">
              <a:lnSpc>
                <a:spcPct val="100000"/>
              </a:lnSpc>
              <a:spcBef>
                <a:spcPts val="400"/>
              </a:spcBef>
              <a:spcAft>
                <a:spcPts val="0"/>
              </a:spcAft>
              <a:buSzPts val="544"/>
              <a:buFont typeface="Arial"/>
              <a:buNone/>
            </a:pPr>
            <a:r>
              <a:t/>
            </a:r>
            <a:endParaRPr sz="800"/>
          </a:p>
          <a:p>
            <a:pPr indent="-256032" lvl="0" marL="365760" rtl="0" algn="l">
              <a:lnSpc>
                <a:spcPct val="100000"/>
              </a:lnSpc>
              <a:spcBef>
                <a:spcPts val="400"/>
              </a:spcBef>
              <a:spcAft>
                <a:spcPts val="0"/>
              </a:spcAft>
              <a:buSzPts val="1836"/>
              <a:buFont typeface="Arial"/>
              <a:buChar char="●"/>
            </a:pPr>
            <a:r>
              <a:rPr lang="en-US"/>
              <a:t>Interrupt architecture must save the address of the interrupted instruction</a:t>
            </a:r>
            <a:endParaRPr/>
          </a:p>
          <a:p>
            <a:pPr indent="0" lvl="0" marL="0" rtl="0" algn="l">
              <a:lnSpc>
                <a:spcPct val="100000"/>
              </a:lnSpc>
              <a:spcBef>
                <a:spcPts val="400"/>
              </a:spcBef>
              <a:spcAft>
                <a:spcPts val="0"/>
              </a:spcAft>
              <a:buSzPts val="544"/>
              <a:buFont typeface="Arial"/>
              <a:buNone/>
            </a:pPr>
            <a:r>
              <a:t/>
            </a:r>
            <a:endParaRPr i="1" sz="800"/>
          </a:p>
          <a:p>
            <a:pPr indent="-256032" lvl="0" marL="365760" rtl="0" algn="l">
              <a:lnSpc>
                <a:spcPct val="100000"/>
              </a:lnSpc>
              <a:spcBef>
                <a:spcPts val="400"/>
              </a:spcBef>
              <a:spcAft>
                <a:spcPts val="0"/>
              </a:spcAft>
              <a:buSzPts val="1836"/>
              <a:buFont typeface="Arial"/>
              <a:buChar char="●"/>
            </a:pPr>
            <a:r>
              <a:rPr lang="en-US"/>
              <a:t>A </a:t>
            </a:r>
            <a:r>
              <a:rPr b="1" lang="en-US">
                <a:solidFill>
                  <a:srgbClr val="3366FF"/>
                </a:solidFill>
              </a:rPr>
              <a:t>trap</a:t>
            </a:r>
            <a:r>
              <a:rPr lang="en-US"/>
              <a:t> or </a:t>
            </a:r>
            <a:r>
              <a:rPr b="1" lang="en-US">
                <a:solidFill>
                  <a:srgbClr val="3366FF"/>
                </a:solidFill>
              </a:rPr>
              <a:t>exception</a:t>
            </a:r>
            <a:r>
              <a:rPr lang="en-US"/>
              <a:t> is a software-generated interrupt caused either by an error or a user request</a:t>
            </a:r>
            <a:endParaRPr/>
          </a:p>
          <a:p>
            <a:pPr indent="-221486" lvl="0" marL="365760" rtl="0" algn="l">
              <a:lnSpc>
                <a:spcPct val="100000"/>
              </a:lnSpc>
              <a:spcBef>
                <a:spcPts val="400"/>
              </a:spcBef>
              <a:spcAft>
                <a:spcPts val="0"/>
              </a:spcAft>
              <a:buSzPts val="544"/>
              <a:buFont typeface="Arial"/>
              <a:buNone/>
            </a:pPr>
            <a:r>
              <a:t/>
            </a:r>
            <a:endParaRPr sz="800"/>
          </a:p>
          <a:p>
            <a:pPr indent="-256032" lvl="0" marL="365760" rtl="0" algn="l">
              <a:lnSpc>
                <a:spcPct val="100000"/>
              </a:lnSpc>
              <a:spcBef>
                <a:spcPts val="400"/>
              </a:spcBef>
              <a:spcAft>
                <a:spcPts val="0"/>
              </a:spcAft>
              <a:buSzPts val="1836"/>
              <a:buFont typeface="Arial"/>
              <a:buChar char="●"/>
            </a:pPr>
            <a:r>
              <a:rPr lang="en-US"/>
              <a:t>An operating system is </a:t>
            </a:r>
            <a:r>
              <a:rPr b="1" lang="en-US">
                <a:solidFill>
                  <a:srgbClr val="3366FF"/>
                </a:solidFill>
              </a:rPr>
              <a:t>interrupt driven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idx="4294967295" type="title"/>
          </p:nvPr>
        </p:nvSpPr>
        <p:spPr>
          <a:xfrm>
            <a:off x="1371600" y="0"/>
            <a:ext cx="7772400" cy="8445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100"/>
              <a:buFont typeface="Lucida Sans"/>
              <a:buNone/>
            </a:pPr>
            <a:r>
              <a:rPr lang="en-US"/>
              <a:t>Interrupt Handling</a:t>
            </a:r>
            <a:endParaRPr/>
          </a:p>
        </p:txBody>
      </p:sp>
      <p:sp>
        <p:nvSpPr>
          <p:cNvPr id="204" name="Google Shape;204;p28"/>
          <p:cNvSpPr txBox="1"/>
          <p:nvPr>
            <p:ph idx="4294967295" type="body"/>
          </p:nvPr>
        </p:nvSpPr>
        <p:spPr>
          <a:xfrm>
            <a:off x="740437" y="1233488"/>
            <a:ext cx="7685087" cy="4530725"/>
          </a:xfrm>
          <a:prstGeom prst="rect">
            <a:avLst/>
          </a:prstGeom>
          <a:noFill/>
          <a:ln>
            <a:noFill/>
          </a:ln>
        </p:spPr>
        <p:txBody>
          <a:bodyPr anchorCtr="0" anchor="t" bIns="45700" lIns="91425" spcFirstLastPara="1" rIns="91425" wrap="square" tIns="45700">
            <a:normAutofit/>
          </a:bodyPr>
          <a:lstStyle/>
          <a:p>
            <a:pPr indent="-264818" lvl="0" marL="365760" rtl="0" algn="l">
              <a:lnSpc>
                <a:spcPct val="100000"/>
              </a:lnSpc>
              <a:spcBef>
                <a:spcPts val="0"/>
              </a:spcBef>
              <a:spcAft>
                <a:spcPts val="0"/>
              </a:spcAft>
              <a:buSzPts val="1836"/>
              <a:buChar char="?"/>
            </a:pPr>
            <a:r>
              <a:rPr lang="en-US"/>
              <a:t>The operating system preserves the state of the CPU by storing registers and the program counter</a:t>
            </a:r>
            <a:endParaRPr/>
          </a:p>
          <a:p>
            <a:pPr indent="-93534" lvl="1" marL="621792" rtl="0" algn="l">
              <a:lnSpc>
                <a:spcPct val="100000"/>
              </a:lnSpc>
              <a:spcBef>
                <a:spcPts val="324"/>
              </a:spcBef>
              <a:spcAft>
                <a:spcPts val="0"/>
              </a:spcAft>
              <a:buSzPts val="2300"/>
              <a:buNone/>
            </a:pPr>
            <a:r>
              <a:t/>
            </a:r>
            <a:endParaRPr/>
          </a:p>
          <a:p>
            <a:pPr indent="-264818" lvl="0" marL="365760" rtl="0" algn="l">
              <a:lnSpc>
                <a:spcPct val="100000"/>
              </a:lnSpc>
              <a:spcBef>
                <a:spcPts val="400"/>
              </a:spcBef>
              <a:spcAft>
                <a:spcPts val="0"/>
              </a:spcAft>
              <a:buSzPts val="1836"/>
              <a:buChar char="?"/>
            </a:pPr>
            <a:r>
              <a:rPr lang="en-US"/>
              <a:t>Separate segments of code determine what action should be taken for each type of interrupt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4294967295" type="title"/>
          </p:nvPr>
        </p:nvSpPr>
        <p:spPr>
          <a:xfrm>
            <a:off x="1371600" y="0"/>
            <a:ext cx="7772400" cy="84455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100"/>
              <a:buFont typeface="Lucida Sans"/>
              <a:buNone/>
            </a:pPr>
            <a:r>
              <a:rPr lang="en-US"/>
              <a:t>Interrupt Handling</a:t>
            </a:r>
            <a:endParaRPr/>
          </a:p>
        </p:txBody>
      </p:sp>
      <p:pic>
        <p:nvPicPr>
          <p:cNvPr id="210" name="Google Shape;210;p29"/>
          <p:cNvPicPr preferRelativeResize="0"/>
          <p:nvPr/>
        </p:nvPicPr>
        <p:blipFill rotWithShape="1">
          <a:blip r:embed="rId3">
            <a:alphaModFix/>
          </a:blip>
          <a:srcRect b="0" l="0" r="0" t="0"/>
          <a:stretch/>
        </p:blipFill>
        <p:spPr>
          <a:xfrm>
            <a:off x="1175656" y="1323681"/>
            <a:ext cx="7445829" cy="50584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4294967295" type="title"/>
          </p:nvPr>
        </p:nvSpPr>
        <p:spPr>
          <a:xfrm>
            <a:off x="751134"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I/O Structure</a:t>
            </a:r>
            <a:endParaRPr/>
          </a:p>
        </p:txBody>
      </p:sp>
      <p:sp>
        <p:nvSpPr>
          <p:cNvPr id="216" name="Google Shape;216;p30"/>
          <p:cNvSpPr txBox="1"/>
          <p:nvPr>
            <p:ph idx="4294967295" type="body"/>
          </p:nvPr>
        </p:nvSpPr>
        <p:spPr>
          <a:xfrm>
            <a:off x="243531" y="1034143"/>
            <a:ext cx="8922237" cy="5377543"/>
          </a:xfrm>
          <a:prstGeom prst="rect">
            <a:avLst/>
          </a:prstGeom>
          <a:noFill/>
          <a:ln>
            <a:noFill/>
          </a:ln>
        </p:spPr>
        <p:txBody>
          <a:bodyPr anchorCtr="0" anchor="t" bIns="45700" lIns="91425" spcFirstLastPara="1" rIns="91425" wrap="square" tIns="45700">
            <a:normAutofit lnSpcReduction="10000"/>
          </a:bodyPr>
          <a:lstStyle/>
          <a:p>
            <a:pPr indent="-273519" lvl="0" marL="365760" rtl="0" algn="l">
              <a:lnSpc>
                <a:spcPct val="90000"/>
              </a:lnSpc>
              <a:spcBef>
                <a:spcPts val="0"/>
              </a:spcBef>
              <a:spcAft>
                <a:spcPts val="0"/>
              </a:spcAft>
              <a:buSzPts val="1836"/>
              <a:buChar char="?"/>
            </a:pPr>
            <a:r>
              <a:rPr lang="en-US"/>
              <a:t>After I/O starts, control returns to user program only upon I/O completion</a:t>
            </a:r>
            <a:endParaRPr/>
          </a:p>
          <a:p>
            <a:pPr indent="-250506" lvl="1" marL="621792" rtl="0" algn="l">
              <a:lnSpc>
                <a:spcPct val="90000"/>
              </a:lnSpc>
              <a:spcBef>
                <a:spcPts val="324"/>
              </a:spcBef>
              <a:spcAft>
                <a:spcPts val="0"/>
              </a:spcAft>
              <a:buSzPts val="2300"/>
              <a:buChar char="◦"/>
            </a:pPr>
            <a:r>
              <a:rPr lang="en-US"/>
              <a:t>Wait instruction idles the CPU until the next interrupt</a:t>
            </a:r>
            <a:endParaRPr/>
          </a:p>
          <a:p>
            <a:pPr indent="-104457" lvl="1" marL="621792" rtl="0" algn="l">
              <a:lnSpc>
                <a:spcPct val="90000"/>
              </a:lnSpc>
              <a:spcBef>
                <a:spcPts val="324"/>
              </a:spcBef>
              <a:spcAft>
                <a:spcPts val="0"/>
              </a:spcAft>
              <a:buSzPts val="2300"/>
              <a:buNone/>
            </a:pPr>
            <a:r>
              <a:t/>
            </a:r>
            <a:endParaRPr/>
          </a:p>
          <a:p>
            <a:pPr indent="-250506" lvl="1" marL="621792" rtl="0" algn="l">
              <a:lnSpc>
                <a:spcPct val="90000"/>
              </a:lnSpc>
              <a:spcBef>
                <a:spcPts val="324"/>
              </a:spcBef>
              <a:spcAft>
                <a:spcPts val="0"/>
              </a:spcAft>
              <a:buSzPts val="2300"/>
              <a:buChar char="◦"/>
            </a:pPr>
            <a:r>
              <a:rPr lang="en-US"/>
              <a:t>At most one I/O request is outstanding at a time, no simultaneous I/O processing.</a:t>
            </a:r>
            <a:endParaRPr/>
          </a:p>
          <a:p>
            <a:pPr indent="-104457" lvl="1" marL="621792" rtl="0" algn="l">
              <a:lnSpc>
                <a:spcPct val="90000"/>
              </a:lnSpc>
              <a:spcBef>
                <a:spcPts val="324"/>
              </a:spcBef>
              <a:spcAft>
                <a:spcPts val="0"/>
              </a:spcAft>
              <a:buSzPts val="2300"/>
              <a:buNone/>
            </a:pPr>
            <a:r>
              <a:t/>
            </a:r>
            <a:endParaRPr/>
          </a:p>
          <a:p>
            <a:pPr indent="-273519" lvl="0" marL="365760" rtl="0" algn="l">
              <a:lnSpc>
                <a:spcPct val="90000"/>
              </a:lnSpc>
              <a:spcBef>
                <a:spcPts val="400"/>
              </a:spcBef>
              <a:spcAft>
                <a:spcPts val="0"/>
              </a:spcAft>
              <a:buSzPts val="1836"/>
              <a:buChar char="?"/>
            </a:pPr>
            <a:r>
              <a:rPr lang="en-US"/>
              <a:t>After I/O starts, control returns to user program without waiting for I/O completion</a:t>
            </a:r>
            <a:endParaRPr/>
          </a:p>
          <a:p>
            <a:pPr indent="0" lvl="1" marL="0" rtl="0" algn="l">
              <a:lnSpc>
                <a:spcPct val="90000"/>
              </a:lnSpc>
              <a:spcBef>
                <a:spcPts val="324"/>
              </a:spcBef>
              <a:spcAft>
                <a:spcPts val="0"/>
              </a:spcAft>
              <a:buSzPts val="2300"/>
              <a:buNone/>
            </a:pPr>
            <a:r>
              <a:t/>
            </a:r>
            <a:endParaRPr b="1">
              <a:solidFill>
                <a:srgbClr val="3366FF"/>
              </a:solidFill>
            </a:endParaRPr>
          </a:p>
          <a:p>
            <a:pPr indent="-250506" lvl="1" marL="621792" rtl="0" algn="l">
              <a:lnSpc>
                <a:spcPct val="90000"/>
              </a:lnSpc>
              <a:spcBef>
                <a:spcPts val="324"/>
              </a:spcBef>
              <a:spcAft>
                <a:spcPts val="0"/>
              </a:spcAft>
              <a:buSzPts val="2300"/>
              <a:buChar char="◦"/>
            </a:pPr>
            <a:r>
              <a:rPr b="1" lang="en-US">
                <a:solidFill>
                  <a:srgbClr val="3366FF"/>
                </a:solidFill>
              </a:rPr>
              <a:t>Device-status table </a:t>
            </a:r>
            <a:r>
              <a:rPr lang="en-US"/>
              <a:t>contains entry for each I/O device indicating its type, address, and state</a:t>
            </a:r>
            <a:endParaRPr/>
          </a:p>
          <a:p>
            <a:pPr indent="-104457" lvl="1" marL="621792" rtl="0" algn="l">
              <a:lnSpc>
                <a:spcPct val="90000"/>
              </a:lnSpc>
              <a:spcBef>
                <a:spcPts val="324"/>
              </a:spcBef>
              <a:spcAft>
                <a:spcPts val="0"/>
              </a:spcAft>
              <a:buSzPts val="2300"/>
              <a:buNone/>
            </a:pPr>
            <a:r>
              <a:t/>
            </a:r>
            <a:endParaRPr/>
          </a:p>
          <a:p>
            <a:pPr indent="0" lvl="0" marL="621792" rtl="0" algn="l">
              <a:lnSpc>
                <a:spcPct val="90000"/>
              </a:lnSpc>
              <a:spcBef>
                <a:spcPts val="324"/>
              </a:spcBef>
              <a:spcAft>
                <a:spcPts val="0"/>
              </a:spcAft>
              <a:buSzPts val="2160"/>
              <a:buNone/>
            </a:pPr>
            <a:br>
              <a:rPr lang="en-US"/>
            </a:br>
            <a:endParaRPr/>
          </a:p>
          <a:p>
            <a:pPr indent="-104457" lvl="1" marL="621792" rtl="0" algn="l">
              <a:lnSpc>
                <a:spcPct val="90000"/>
              </a:lnSpc>
              <a:spcBef>
                <a:spcPts val="324"/>
              </a:spcBef>
              <a:spcAft>
                <a:spcPts val="0"/>
              </a:spcAft>
              <a:buSzPts val="23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idx="4294967295" type="title"/>
          </p:nvPr>
        </p:nvSpPr>
        <p:spPr>
          <a:xfrm>
            <a:off x="142902" y="0"/>
            <a:ext cx="8686800" cy="576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Direct Memory Access Structure</a:t>
            </a:r>
            <a:endParaRPr/>
          </a:p>
        </p:txBody>
      </p:sp>
      <p:sp>
        <p:nvSpPr>
          <p:cNvPr id="222" name="Google Shape;222;p31"/>
          <p:cNvSpPr txBox="1"/>
          <p:nvPr>
            <p:ph idx="4294967295" type="body"/>
          </p:nvPr>
        </p:nvSpPr>
        <p:spPr>
          <a:xfrm>
            <a:off x="634300" y="679323"/>
            <a:ext cx="7704000" cy="2185500"/>
          </a:xfrm>
          <a:prstGeom prst="rect">
            <a:avLst/>
          </a:prstGeom>
          <a:noFill/>
          <a:ln>
            <a:noFill/>
          </a:ln>
        </p:spPr>
        <p:txBody>
          <a:bodyPr anchorCtr="0" anchor="t" bIns="45700" lIns="91425" spcFirstLastPara="1" rIns="91425" wrap="square" tIns="45700">
            <a:normAutofit/>
          </a:bodyPr>
          <a:lstStyle/>
          <a:p>
            <a:pPr indent="-237024" lvl="0" marL="365760" rtl="0" algn="l">
              <a:lnSpc>
                <a:spcPct val="80000"/>
              </a:lnSpc>
              <a:spcBef>
                <a:spcPts val="0"/>
              </a:spcBef>
              <a:spcAft>
                <a:spcPts val="0"/>
              </a:spcAft>
              <a:buSzPts val="1123"/>
              <a:buChar char="?"/>
            </a:pPr>
            <a:r>
              <a:rPr lang="en-US" sz="1792"/>
              <a:t>Used for high-speed I/O devices able to transmit information at close to memory speeds</a:t>
            </a:r>
            <a:endParaRPr sz="1792"/>
          </a:p>
          <a:p>
            <a:pPr indent="0" lvl="0" marL="0" rtl="0" algn="l">
              <a:lnSpc>
                <a:spcPct val="80000"/>
              </a:lnSpc>
              <a:spcBef>
                <a:spcPts val="400"/>
              </a:spcBef>
              <a:spcAft>
                <a:spcPts val="0"/>
              </a:spcAft>
              <a:buSzPts val="1423"/>
              <a:buNone/>
            </a:pPr>
            <a:r>
              <a:t/>
            </a:r>
            <a:endParaRPr sz="1792"/>
          </a:p>
          <a:p>
            <a:pPr indent="-237024" lvl="0" marL="365760" rtl="0" algn="l">
              <a:lnSpc>
                <a:spcPct val="80000"/>
              </a:lnSpc>
              <a:spcBef>
                <a:spcPts val="400"/>
              </a:spcBef>
              <a:spcAft>
                <a:spcPts val="0"/>
              </a:spcAft>
              <a:buSzPts val="1123"/>
              <a:buChar char="?"/>
            </a:pPr>
            <a:r>
              <a:rPr lang="en-US" sz="1792"/>
              <a:t>Device controller transfers blocks of data from buffer storage directly to main memory without CPU intervention</a:t>
            </a:r>
            <a:endParaRPr sz="1792"/>
          </a:p>
          <a:p>
            <a:pPr indent="-165699" lvl="0" marL="365760" rtl="0" algn="l">
              <a:lnSpc>
                <a:spcPct val="80000"/>
              </a:lnSpc>
              <a:spcBef>
                <a:spcPts val="400"/>
              </a:spcBef>
              <a:spcAft>
                <a:spcPts val="0"/>
              </a:spcAft>
              <a:buSzPts val="1423"/>
              <a:buNone/>
            </a:pPr>
            <a:r>
              <a:t/>
            </a:r>
            <a:endParaRPr sz="1792"/>
          </a:p>
          <a:p>
            <a:pPr indent="-237024" lvl="0" marL="365760" rtl="0" algn="l">
              <a:lnSpc>
                <a:spcPct val="80000"/>
              </a:lnSpc>
              <a:spcBef>
                <a:spcPts val="400"/>
              </a:spcBef>
              <a:spcAft>
                <a:spcPts val="0"/>
              </a:spcAft>
              <a:buSzPts val="1123"/>
              <a:buChar char="?"/>
            </a:pPr>
            <a:r>
              <a:rPr lang="en-US" sz="1792"/>
              <a:t>Only one interrupt is generated per block, rather than the one interrupt per byte</a:t>
            </a:r>
            <a:endParaRPr sz="1792"/>
          </a:p>
        </p:txBody>
      </p:sp>
      <p:pic>
        <p:nvPicPr>
          <p:cNvPr id="223" name="Google Shape;223;p31"/>
          <p:cNvPicPr preferRelativeResize="0"/>
          <p:nvPr/>
        </p:nvPicPr>
        <p:blipFill>
          <a:blip r:embed="rId3">
            <a:alphaModFix/>
          </a:blip>
          <a:stretch>
            <a:fillRect/>
          </a:stretch>
        </p:blipFill>
        <p:spPr>
          <a:xfrm>
            <a:off x="0" y="2864825"/>
            <a:ext cx="9144001" cy="3993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100"/>
              <a:buFont typeface="Lucida Sans"/>
              <a:buNone/>
            </a:pPr>
            <a:r>
              <a:rPr lang="en-US"/>
              <a:t>Marks Distribution</a:t>
            </a:r>
            <a:endParaRPr/>
          </a:p>
        </p:txBody>
      </p:sp>
      <p:sp>
        <p:nvSpPr>
          <p:cNvPr id="114" name="Google Shape;114;p1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221056" lvl="0" marL="365760" rtl="0" algn="l">
              <a:lnSpc>
                <a:spcPct val="100000"/>
              </a:lnSpc>
              <a:spcBef>
                <a:spcPts val="0"/>
              </a:spcBef>
              <a:spcAft>
                <a:spcPts val="0"/>
              </a:spcAft>
              <a:buSzPct val="68000"/>
              <a:buChar char="?"/>
            </a:pPr>
            <a:r>
              <a:rPr lang="en-US"/>
              <a:t>Mid1: 15%</a:t>
            </a:r>
            <a:endParaRPr/>
          </a:p>
          <a:p>
            <a:pPr indent="-139446" lvl="0" marL="365760" rtl="0" algn="l">
              <a:lnSpc>
                <a:spcPct val="100000"/>
              </a:lnSpc>
              <a:spcBef>
                <a:spcPts val="400"/>
              </a:spcBef>
              <a:spcAft>
                <a:spcPts val="0"/>
              </a:spcAft>
              <a:buSzPct val="68000"/>
              <a:buNone/>
            </a:pPr>
            <a:r>
              <a:t/>
            </a:r>
            <a:endParaRPr/>
          </a:p>
          <a:p>
            <a:pPr indent="-221056" lvl="0" marL="365760" rtl="0" algn="l">
              <a:lnSpc>
                <a:spcPct val="100000"/>
              </a:lnSpc>
              <a:spcBef>
                <a:spcPts val="400"/>
              </a:spcBef>
              <a:spcAft>
                <a:spcPts val="0"/>
              </a:spcAft>
              <a:buSzPct val="68000"/>
              <a:buChar char="?"/>
            </a:pPr>
            <a:r>
              <a:rPr lang="en-US"/>
              <a:t>Mid2: 15%</a:t>
            </a:r>
            <a:endParaRPr/>
          </a:p>
          <a:p>
            <a:pPr indent="-139446" lvl="0" marL="365760" rtl="0" algn="l">
              <a:lnSpc>
                <a:spcPct val="100000"/>
              </a:lnSpc>
              <a:spcBef>
                <a:spcPts val="400"/>
              </a:spcBef>
              <a:spcAft>
                <a:spcPts val="0"/>
              </a:spcAft>
              <a:buSzPct val="68000"/>
              <a:buNone/>
            </a:pPr>
            <a:r>
              <a:t/>
            </a:r>
            <a:endParaRPr/>
          </a:p>
          <a:p>
            <a:pPr indent="-221056" lvl="0" marL="365760" rtl="0" algn="l">
              <a:lnSpc>
                <a:spcPct val="100000"/>
              </a:lnSpc>
              <a:spcBef>
                <a:spcPts val="400"/>
              </a:spcBef>
              <a:spcAft>
                <a:spcPts val="0"/>
              </a:spcAft>
              <a:buSzPct val="68000"/>
              <a:buChar char="?"/>
            </a:pPr>
            <a:r>
              <a:rPr lang="en-US"/>
              <a:t>Class activities + Assignment+Quizzes: 10%</a:t>
            </a:r>
            <a:endParaRPr/>
          </a:p>
          <a:p>
            <a:pPr indent="-221056" lvl="0" marL="365760" rtl="0" algn="l">
              <a:lnSpc>
                <a:spcPct val="100000"/>
              </a:lnSpc>
              <a:spcBef>
                <a:spcPts val="400"/>
              </a:spcBef>
              <a:spcAft>
                <a:spcPts val="0"/>
              </a:spcAft>
              <a:buSzPct val="68000"/>
              <a:buChar char="?"/>
            </a:pPr>
            <a:r>
              <a:rPr lang="en-US"/>
              <a:t>Projects: 10%</a:t>
            </a:r>
            <a:endParaRPr/>
          </a:p>
          <a:p>
            <a:pPr indent="-139446" lvl="0" marL="365760" rtl="0" algn="l">
              <a:lnSpc>
                <a:spcPct val="100000"/>
              </a:lnSpc>
              <a:spcBef>
                <a:spcPts val="400"/>
              </a:spcBef>
              <a:spcAft>
                <a:spcPts val="0"/>
              </a:spcAft>
              <a:buSzPct val="68000"/>
              <a:buNone/>
            </a:pPr>
            <a:r>
              <a:t/>
            </a:r>
            <a:endParaRPr/>
          </a:p>
          <a:p>
            <a:pPr indent="-221056" lvl="0" marL="365760" rtl="0" algn="l">
              <a:lnSpc>
                <a:spcPct val="100000"/>
              </a:lnSpc>
              <a:spcBef>
                <a:spcPts val="400"/>
              </a:spcBef>
              <a:spcAft>
                <a:spcPts val="0"/>
              </a:spcAft>
              <a:buSzPct val="68000"/>
              <a:buChar char="?"/>
            </a:pPr>
            <a:r>
              <a:rPr lang="en-US"/>
              <a:t>Final: 50%</a:t>
            </a:r>
            <a:endParaRPr/>
          </a:p>
          <a:p>
            <a:pPr indent="-221056" lvl="0" marL="365760" rtl="0" algn="l">
              <a:lnSpc>
                <a:spcPct val="100000"/>
              </a:lnSpc>
              <a:spcBef>
                <a:spcPts val="400"/>
              </a:spcBef>
              <a:spcAft>
                <a:spcPts val="0"/>
              </a:spcAft>
              <a:buSzPct val="68000"/>
              <a:buChar char="?"/>
            </a:pPr>
            <a:r>
              <a:rPr b="1" lang="en-US"/>
              <a:t>Book: </a:t>
            </a:r>
            <a:r>
              <a:rPr i="1" lang="en-US"/>
              <a:t>Operating System Concepts by Abraham Silberschatz 10</a:t>
            </a:r>
            <a:r>
              <a:rPr baseline="30000" i="1" lang="en-US"/>
              <a:t>th</a:t>
            </a:r>
            <a:r>
              <a:rPr i="1" lang="en-US"/>
              <a:t> Edition</a:t>
            </a:r>
            <a:endParaRPr/>
          </a:p>
          <a:p>
            <a:pPr indent="-139446" lvl="0" marL="365760" rtl="0" algn="l">
              <a:lnSpc>
                <a:spcPct val="100000"/>
              </a:lnSpc>
              <a:spcBef>
                <a:spcPts val="400"/>
              </a:spcBef>
              <a:spcAft>
                <a:spcPts val="0"/>
              </a:spcAft>
              <a:buSzPct val="68000"/>
              <a:buNone/>
            </a:pPr>
            <a:r>
              <a:t/>
            </a:r>
            <a:endParaRPr/>
          </a:p>
          <a:p>
            <a:pPr indent="-139446" lvl="0" marL="365760" rtl="0" algn="l">
              <a:lnSpc>
                <a:spcPct val="100000"/>
              </a:lnSpc>
              <a:spcBef>
                <a:spcPts val="400"/>
              </a:spcBef>
              <a:spcAft>
                <a:spcPts val="0"/>
              </a:spcAft>
              <a:buSzPct val="68000"/>
              <a:buNone/>
            </a:pPr>
            <a:r>
              <a:t/>
            </a:r>
            <a:endParaRPr/>
          </a:p>
          <a:p>
            <a:pPr indent="-139446" lvl="0" marL="365760" rtl="0" algn="l">
              <a:lnSpc>
                <a:spcPct val="100000"/>
              </a:lnSpc>
              <a:spcBef>
                <a:spcPts val="400"/>
              </a:spcBef>
              <a:spcAft>
                <a:spcPts val="0"/>
              </a:spcAft>
              <a:buSzPct val="68000"/>
              <a:buNone/>
            </a:pPr>
            <a:r>
              <a:t/>
            </a:r>
            <a:endParaRPr/>
          </a:p>
          <a:p>
            <a:pPr indent="-139446" lvl="0" marL="365760" rtl="0" algn="l">
              <a:lnSpc>
                <a:spcPct val="100000"/>
              </a:lnSpc>
              <a:spcBef>
                <a:spcPts val="400"/>
              </a:spcBef>
              <a:spcAft>
                <a:spcPts val="0"/>
              </a:spcAft>
              <a:buSzPct val="68000"/>
              <a:buNone/>
            </a:pPr>
            <a:r>
              <a:t/>
            </a:r>
            <a:endParaRPr/>
          </a:p>
          <a:p>
            <a:pPr indent="-256032" lvl="0" marL="365760" rtl="0" algn="l">
              <a:lnSpc>
                <a:spcPct val="100000"/>
              </a:lnSpc>
              <a:spcBef>
                <a:spcPts val="400"/>
              </a:spcBef>
              <a:spcAft>
                <a:spcPts val="0"/>
              </a:spcAft>
              <a:buSzPct val="68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Storage-Device Hierarchy</a:t>
            </a:r>
            <a:endParaRPr/>
          </a:p>
        </p:txBody>
      </p:sp>
      <p:pic>
        <p:nvPicPr>
          <p:cNvPr descr="1_04.pdf" id="229" name="Google Shape;229;p32"/>
          <p:cNvPicPr preferRelativeResize="0"/>
          <p:nvPr/>
        </p:nvPicPr>
        <p:blipFill rotWithShape="1">
          <a:blip r:embed="rId3">
            <a:alphaModFix/>
          </a:blip>
          <a:srcRect b="0" l="0" r="0" t="0"/>
          <a:stretch/>
        </p:blipFill>
        <p:spPr>
          <a:xfrm>
            <a:off x="1471613" y="1374775"/>
            <a:ext cx="5751512" cy="47831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3"/>
          <p:cNvPicPr preferRelativeResize="0"/>
          <p:nvPr/>
        </p:nvPicPr>
        <p:blipFill>
          <a:blip r:embed="rId3">
            <a:alphaModFix/>
          </a:blip>
          <a:stretch>
            <a:fillRect/>
          </a:stretch>
        </p:blipFill>
        <p:spPr>
          <a:xfrm>
            <a:off x="152400" y="152400"/>
            <a:ext cx="8839199" cy="670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idx="4294967295" type="title"/>
          </p:nvPr>
        </p:nvSpPr>
        <p:spPr>
          <a:xfrm>
            <a:off x="293917"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Storage Structure</a:t>
            </a:r>
            <a:endParaRPr/>
          </a:p>
        </p:txBody>
      </p:sp>
      <p:sp>
        <p:nvSpPr>
          <p:cNvPr id="241" name="Google Shape;241;p34"/>
          <p:cNvSpPr txBox="1"/>
          <p:nvPr>
            <p:ph idx="4294967295" type="body"/>
          </p:nvPr>
        </p:nvSpPr>
        <p:spPr>
          <a:xfrm>
            <a:off x="782620" y="794658"/>
            <a:ext cx="7675562" cy="5355772"/>
          </a:xfrm>
          <a:prstGeom prst="rect">
            <a:avLst/>
          </a:prstGeom>
          <a:noFill/>
          <a:ln>
            <a:noFill/>
          </a:ln>
        </p:spPr>
        <p:txBody>
          <a:bodyPr anchorCtr="0" anchor="t" bIns="45700" lIns="91425" spcFirstLastPara="1" rIns="91425" wrap="square" tIns="45700">
            <a:normAutofit/>
          </a:bodyPr>
          <a:lstStyle/>
          <a:p>
            <a:pPr indent="-264819" lvl="0" marL="365760" rtl="0" algn="l">
              <a:lnSpc>
                <a:spcPct val="100000"/>
              </a:lnSpc>
              <a:spcBef>
                <a:spcPts val="0"/>
              </a:spcBef>
              <a:spcAft>
                <a:spcPts val="0"/>
              </a:spcAft>
              <a:buSzPts val="1836"/>
              <a:buChar char="?"/>
            </a:pPr>
            <a:r>
              <a:rPr lang="en-US"/>
              <a:t>Main memory(cache,register, ROM) – only large storage media that the CPU can access directly</a:t>
            </a:r>
            <a:endParaRPr b="1">
              <a:solidFill>
                <a:srgbClr val="3366FF"/>
              </a:solidFill>
            </a:endParaRPr>
          </a:p>
          <a:p>
            <a:pPr indent="-264818" lvl="0" marL="365760" rtl="0" algn="l">
              <a:lnSpc>
                <a:spcPct val="100000"/>
              </a:lnSpc>
              <a:spcBef>
                <a:spcPts val="400"/>
              </a:spcBef>
              <a:spcAft>
                <a:spcPts val="0"/>
              </a:spcAft>
              <a:buSzPts val="1836"/>
              <a:buChar char="?"/>
            </a:pPr>
            <a:r>
              <a:rPr lang="en-US"/>
              <a:t>Secondary storage – extension of main memory that provides large </a:t>
            </a:r>
            <a:r>
              <a:rPr b="1" lang="en-US">
                <a:solidFill>
                  <a:srgbClr val="3366FF"/>
                </a:solidFill>
              </a:rPr>
              <a:t>nonvolatile</a:t>
            </a:r>
            <a:r>
              <a:rPr lang="en-US">
                <a:solidFill>
                  <a:srgbClr val="0000FF"/>
                </a:solidFill>
              </a:rPr>
              <a:t> </a:t>
            </a:r>
            <a:r>
              <a:rPr lang="en-US"/>
              <a:t>storage capacity</a:t>
            </a:r>
            <a:endParaRPr/>
          </a:p>
          <a:p>
            <a:pPr indent="-264819" lvl="0" marL="365760" rtl="0" algn="l">
              <a:lnSpc>
                <a:spcPct val="100000"/>
              </a:lnSpc>
              <a:spcBef>
                <a:spcPts val="400"/>
              </a:spcBef>
              <a:spcAft>
                <a:spcPts val="0"/>
              </a:spcAft>
              <a:buSzPts val="1836"/>
              <a:buChar char="?"/>
            </a:pPr>
            <a:r>
              <a:rPr lang="en-US"/>
              <a:t>Each level work as a back-up for the levels above it</a:t>
            </a:r>
            <a:endParaRPr/>
          </a:p>
          <a:p>
            <a:pPr indent="-264819" lvl="0" marL="365760" rtl="0" algn="l">
              <a:lnSpc>
                <a:spcPct val="100000"/>
              </a:lnSpc>
              <a:spcBef>
                <a:spcPts val="400"/>
              </a:spcBef>
              <a:spcAft>
                <a:spcPts val="0"/>
              </a:spcAft>
              <a:buSzPts val="1836"/>
              <a:buChar char="?"/>
            </a:pPr>
            <a:r>
              <a:rPr lang="en-US"/>
              <a:t>Upper  levels are fast, expensive and volatile</a:t>
            </a:r>
            <a:endParaRPr/>
          </a:p>
          <a:p>
            <a:pPr indent="-264819" lvl="0" marL="365760" rtl="0" algn="l">
              <a:lnSpc>
                <a:spcPct val="100000"/>
              </a:lnSpc>
              <a:spcBef>
                <a:spcPts val="400"/>
              </a:spcBef>
              <a:spcAft>
                <a:spcPts val="0"/>
              </a:spcAft>
              <a:buSzPts val="1836"/>
              <a:buChar char="?"/>
            </a:pPr>
            <a:r>
              <a:rPr lang="en-US"/>
              <a:t>What OS has to do here ?</a:t>
            </a:r>
            <a:endParaRPr/>
          </a:p>
          <a:p>
            <a:pPr indent="-374650" lvl="1" marL="914400" rtl="0" algn="l">
              <a:lnSpc>
                <a:spcPct val="100000"/>
              </a:lnSpc>
              <a:spcBef>
                <a:spcPts val="400"/>
              </a:spcBef>
              <a:spcAft>
                <a:spcPts val="0"/>
              </a:spcAft>
              <a:buSzPts val="2300"/>
              <a:buChar char="◦"/>
            </a:pPr>
            <a:r>
              <a:rPr lang="en-US"/>
              <a:t>manage various forms of memory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idx="4294967295" type="title"/>
          </p:nvPr>
        </p:nvSpPr>
        <p:spPr>
          <a:xfrm>
            <a:off x="1333500" y="277813"/>
            <a:ext cx="78105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Storage Hierarchy</a:t>
            </a:r>
            <a:endParaRPr/>
          </a:p>
        </p:txBody>
      </p:sp>
      <p:sp>
        <p:nvSpPr>
          <p:cNvPr id="247" name="Google Shape;247;p35"/>
          <p:cNvSpPr txBox="1"/>
          <p:nvPr>
            <p:ph idx="4294967295" type="body"/>
          </p:nvPr>
        </p:nvSpPr>
        <p:spPr>
          <a:xfrm>
            <a:off x="673535" y="1233488"/>
            <a:ext cx="7762875" cy="4530725"/>
          </a:xfrm>
          <a:prstGeom prst="rect">
            <a:avLst/>
          </a:prstGeom>
          <a:noFill/>
          <a:ln>
            <a:noFill/>
          </a:ln>
        </p:spPr>
        <p:txBody>
          <a:bodyPr anchorCtr="0" anchor="t" bIns="45700" lIns="91425" spcFirstLastPara="1" rIns="91425" wrap="square" tIns="45700">
            <a:normAutofit fontScale="92500" lnSpcReduction="20000"/>
          </a:bodyPr>
          <a:lstStyle/>
          <a:p>
            <a:pPr indent="-256074" lvl="0" marL="365760" rtl="0" algn="l">
              <a:lnSpc>
                <a:spcPct val="100000"/>
              </a:lnSpc>
              <a:spcBef>
                <a:spcPts val="0"/>
              </a:spcBef>
              <a:spcAft>
                <a:spcPts val="0"/>
              </a:spcAft>
              <a:buSzPct val="68000"/>
              <a:buChar char="?"/>
            </a:pPr>
            <a:r>
              <a:rPr lang="en-US"/>
              <a:t>Storage systems organized in hierarchy</a:t>
            </a:r>
            <a:endParaRPr/>
          </a:p>
          <a:p>
            <a:pPr indent="-228662" lvl="1" marL="621792" rtl="0" algn="l">
              <a:lnSpc>
                <a:spcPct val="100000"/>
              </a:lnSpc>
              <a:spcBef>
                <a:spcPts val="324"/>
              </a:spcBef>
              <a:spcAft>
                <a:spcPts val="0"/>
              </a:spcAft>
              <a:buSzPct val="100000"/>
              <a:buChar char="◦"/>
            </a:pPr>
            <a:r>
              <a:rPr lang="en-US"/>
              <a:t>Speed</a:t>
            </a:r>
            <a:endParaRPr/>
          </a:p>
          <a:p>
            <a:pPr indent="-228662" lvl="1" marL="621792" rtl="0" algn="l">
              <a:lnSpc>
                <a:spcPct val="100000"/>
              </a:lnSpc>
              <a:spcBef>
                <a:spcPts val="324"/>
              </a:spcBef>
              <a:spcAft>
                <a:spcPts val="0"/>
              </a:spcAft>
              <a:buSzPct val="100000"/>
              <a:buChar char="◦"/>
            </a:pPr>
            <a:r>
              <a:rPr lang="en-US"/>
              <a:t>Cost</a:t>
            </a:r>
            <a:endParaRPr/>
          </a:p>
          <a:p>
            <a:pPr indent="-228662" lvl="1" marL="621792" rtl="0" algn="l">
              <a:lnSpc>
                <a:spcPct val="100000"/>
              </a:lnSpc>
              <a:spcBef>
                <a:spcPts val="324"/>
              </a:spcBef>
              <a:spcAft>
                <a:spcPts val="0"/>
              </a:spcAft>
              <a:buSzPct val="100000"/>
              <a:buChar char="◦"/>
            </a:pPr>
            <a:r>
              <a:rPr lang="en-US"/>
              <a:t>Volatility</a:t>
            </a:r>
            <a:endParaRPr/>
          </a:p>
          <a:p>
            <a:pPr indent="-93534" lvl="1" marL="621792" rtl="0" algn="l">
              <a:lnSpc>
                <a:spcPct val="100000"/>
              </a:lnSpc>
              <a:spcBef>
                <a:spcPts val="324"/>
              </a:spcBef>
              <a:spcAft>
                <a:spcPts val="0"/>
              </a:spcAft>
              <a:buSzPct val="100000"/>
              <a:buNone/>
            </a:pPr>
            <a:r>
              <a:t/>
            </a:r>
            <a:endParaRPr/>
          </a:p>
          <a:p>
            <a:pPr indent="-256074" lvl="0" marL="365760" rtl="0" algn="l">
              <a:lnSpc>
                <a:spcPct val="100000"/>
              </a:lnSpc>
              <a:spcBef>
                <a:spcPts val="400"/>
              </a:spcBef>
              <a:spcAft>
                <a:spcPts val="0"/>
              </a:spcAft>
              <a:buSzPct val="68000"/>
              <a:buChar char="?"/>
            </a:pPr>
            <a:r>
              <a:rPr b="1" lang="en-US">
                <a:solidFill>
                  <a:srgbClr val="3366FF"/>
                </a:solidFill>
              </a:rPr>
              <a:t>Caching</a:t>
            </a:r>
            <a:r>
              <a:rPr lang="en-US"/>
              <a:t> – copying information into faster storage system; main memory can be viewed as a cache for secondary storage</a:t>
            </a:r>
            <a:endParaRPr/>
          </a:p>
          <a:p>
            <a:pPr indent="-148210" lvl="0" marL="365760" rtl="0" algn="l">
              <a:lnSpc>
                <a:spcPct val="100000"/>
              </a:lnSpc>
              <a:spcBef>
                <a:spcPts val="400"/>
              </a:spcBef>
              <a:spcAft>
                <a:spcPts val="0"/>
              </a:spcAft>
              <a:buSzPct val="68000"/>
              <a:buNone/>
            </a:pPr>
            <a:r>
              <a:t/>
            </a:r>
            <a:endParaRPr/>
          </a:p>
          <a:p>
            <a:pPr indent="-256074" lvl="0" marL="365760" rtl="0" algn="l">
              <a:lnSpc>
                <a:spcPct val="100000"/>
              </a:lnSpc>
              <a:spcBef>
                <a:spcPts val="400"/>
              </a:spcBef>
              <a:spcAft>
                <a:spcPts val="0"/>
              </a:spcAft>
              <a:buSzPct val="68000"/>
              <a:buChar char="?"/>
            </a:pPr>
            <a:r>
              <a:rPr b="1" lang="en-US">
                <a:solidFill>
                  <a:srgbClr val="3366FF"/>
                </a:solidFill>
              </a:rPr>
              <a:t>Device Driver </a:t>
            </a:r>
            <a:r>
              <a:rPr lang="en-US"/>
              <a:t>for each device controller to manage I/O</a:t>
            </a:r>
            <a:endParaRPr/>
          </a:p>
          <a:p>
            <a:pPr indent="-228662" lvl="1" marL="621792" rtl="0" algn="l">
              <a:lnSpc>
                <a:spcPct val="100000"/>
              </a:lnSpc>
              <a:spcBef>
                <a:spcPts val="324"/>
              </a:spcBef>
              <a:spcAft>
                <a:spcPts val="0"/>
              </a:spcAft>
              <a:buSzPct val="100000"/>
              <a:buChar char="◦"/>
            </a:pPr>
            <a:r>
              <a:rPr lang="en-US"/>
              <a:t>Provides uniform interface between controller and kernel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4294967295" type="title"/>
          </p:nvPr>
        </p:nvSpPr>
        <p:spPr>
          <a:xfrm>
            <a:off x="522528" y="299585"/>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Caching</a:t>
            </a:r>
            <a:endParaRPr/>
          </a:p>
        </p:txBody>
      </p:sp>
      <p:sp>
        <p:nvSpPr>
          <p:cNvPr id="253" name="Google Shape;253;p36"/>
          <p:cNvSpPr txBox="1"/>
          <p:nvPr>
            <p:ph idx="4294967295" type="body"/>
          </p:nvPr>
        </p:nvSpPr>
        <p:spPr>
          <a:xfrm>
            <a:off x="402771" y="1157288"/>
            <a:ext cx="7848600" cy="5243512"/>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Important principle, performed at many levels in a computer (in hardware, operating system, software)</a:t>
            </a:r>
            <a:endParaRPr/>
          </a:p>
          <a:p>
            <a:pPr indent="-221486" lvl="0" marL="365760" rtl="0" algn="l">
              <a:lnSpc>
                <a:spcPct val="100000"/>
              </a:lnSpc>
              <a:spcBef>
                <a:spcPts val="400"/>
              </a:spcBef>
              <a:spcAft>
                <a:spcPts val="0"/>
              </a:spcAft>
              <a:buSzPts val="544"/>
              <a:buNone/>
            </a:pPr>
            <a:r>
              <a:t/>
            </a:r>
            <a:endParaRPr sz="800"/>
          </a:p>
          <a:p>
            <a:pPr indent="-256032" lvl="0" marL="365760" rtl="0" algn="l">
              <a:lnSpc>
                <a:spcPct val="100000"/>
              </a:lnSpc>
              <a:spcBef>
                <a:spcPts val="400"/>
              </a:spcBef>
              <a:spcAft>
                <a:spcPts val="0"/>
              </a:spcAft>
              <a:buSzPts val="1836"/>
              <a:buChar char="?"/>
            </a:pPr>
            <a:r>
              <a:rPr lang="en-US"/>
              <a:t>Faster storage (cache) checked first to determine if information is there</a:t>
            </a:r>
            <a:endParaRPr/>
          </a:p>
          <a:p>
            <a:pPr indent="-228600" lvl="1" marL="621792" rtl="0" algn="l">
              <a:lnSpc>
                <a:spcPct val="100000"/>
              </a:lnSpc>
              <a:spcBef>
                <a:spcPts val="324"/>
              </a:spcBef>
              <a:spcAft>
                <a:spcPts val="0"/>
              </a:spcAft>
              <a:buSzPts val="2300"/>
              <a:buChar char="◦"/>
            </a:pPr>
            <a:r>
              <a:rPr lang="en-US"/>
              <a:t>If it is, information used directly from the cache (fast)</a:t>
            </a:r>
            <a:endParaRPr/>
          </a:p>
          <a:p>
            <a:pPr indent="-228600" lvl="1" marL="621792" rtl="0" algn="l">
              <a:lnSpc>
                <a:spcPct val="100000"/>
              </a:lnSpc>
              <a:spcBef>
                <a:spcPts val="324"/>
              </a:spcBef>
              <a:spcAft>
                <a:spcPts val="0"/>
              </a:spcAft>
              <a:buSzPts val="2300"/>
              <a:buChar char="◦"/>
            </a:pPr>
            <a:r>
              <a:rPr lang="en-US"/>
              <a:t>If not, data copied to cache and used there</a:t>
            </a:r>
            <a:endParaRPr/>
          </a:p>
          <a:p>
            <a:pPr indent="-177800" lvl="1" marL="621792" rtl="0" algn="l">
              <a:lnSpc>
                <a:spcPct val="100000"/>
              </a:lnSpc>
              <a:spcBef>
                <a:spcPts val="324"/>
              </a:spcBef>
              <a:spcAft>
                <a:spcPts val="0"/>
              </a:spcAft>
              <a:buSzPts val="800"/>
              <a:buNone/>
            </a:pPr>
            <a:r>
              <a:t/>
            </a:r>
            <a:endParaRPr sz="800"/>
          </a:p>
          <a:p>
            <a:pPr indent="-256032" lvl="0" marL="365760" rtl="0" algn="l">
              <a:lnSpc>
                <a:spcPct val="100000"/>
              </a:lnSpc>
              <a:spcBef>
                <a:spcPts val="400"/>
              </a:spcBef>
              <a:spcAft>
                <a:spcPts val="0"/>
              </a:spcAft>
              <a:buSzPts val="1836"/>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idx="4294967295" type="title"/>
          </p:nvPr>
        </p:nvSpPr>
        <p:spPr>
          <a:xfrm>
            <a:off x="947722" y="277813"/>
            <a:ext cx="7586662"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Computer-System Architecture</a:t>
            </a:r>
            <a:endParaRPr/>
          </a:p>
        </p:txBody>
      </p:sp>
      <p:sp>
        <p:nvSpPr>
          <p:cNvPr id="259" name="Google Shape;259;p37"/>
          <p:cNvSpPr txBox="1"/>
          <p:nvPr>
            <p:ph idx="4294967295" type="body"/>
          </p:nvPr>
        </p:nvSpPr>
        <p:spPr>
          <a:xfrm>
            <a:off x="478960" y="1233488"/>
            <a:ext cx="8229600" cy="4530725"/>
          </a:xfrm>
          <a:prstGeom prst="rect">
            <a:avLst/>
          </a:prstGeom>
          <a:noFill/>
          <a:ln>
            <a:noFill/>
          </a:ln>
        </p:spPr>
        <p:txBody>
          <a:bodyPr anchorCtr="0" anchor="t" bIns="45700" lIns="91425" spcFirstLastPara="1" rIns="91425" wrap="square" tIns="45700">
            <a:normAutofit fontScale="85000" lnSpcReduction="20000"/>
          </a:bodyPr>
          <a:lstStyle/>
          <a:p>
            <a:pPr indent="-177800" lvl="1" marL="621792" rtl="0" algn="l">
              <a:lnSpc>
                <a:spcPct val="100000"/>
              </a:lnSpc>
              <a:spcBef>
                <a:spcPts val="0"/>
              </a:spcBef>
              <a:spcAft>
                <a:spcPts val="0"/>
              </a:spcAft>
              <a:buSzPct val="100000"/>
              <a:buNone/>
            </a:pPr>
            <a:r>
              <a:t/>
            </a:r>
            <a:endParaRPr sz="800"/>
          </a:p>
          <a:p>
            <a:pPr indent="-238544" lvl="0" marL="365760" rtl="0" algn="l">
              <a:lnSpc>
                <a:spcPct val="100000"/>
              </a:lnSpc>
              <a:spcBef>
                <a:spcPts val="400"/>
              </a:spcBef>
              <a:spcAft>
                <a:spcPts val="0"/>
              </a:spcAft>
              <a:buSzPct val="68000"/>
              <a:buChar char="?"/>
            </a:pPr>
            <a:r>
              <a:rPr b="1" lang="en-US">
                <a:solidFill>
                  <a:srgbClr val="3366FF"/>
                </a:solidFill>
              </a:rPr>
              <a:t>Single -Processor Systems(uni)</a:t>
            </a:r>
            <a:endParaRPr b="1">
              <a:solidFill>
                <a:srgbClr val="3366FF"/>
              </a:solidFill>
            </a:endParaRPr>
          </a:p>
          <a:p>
            <a:pPr indent="-238544" lvl="0" marL="365760" rtl="0" algn="l">
              <a:lnSpc>
                <a:spcPct val="100000"/>
              </a:lnSpc>
              <a:spcBef>
                <a:spcPts val="400"/>
              </a:spcBef>
              <a:spcAft>
                <a:spcPts val="0"/>
              </a:spcAft>
              <a:buClr>
                <a:srgbClr val="3366FF"/>
              </a:buClr>
              <a:buSzPct val="68000"/>
              <a:buChar char="?"/>
            </a:pPr>
            <a:r>
              <a:t/>
            </a:r>
            <a:endParaRPr/>
          </a:p>
          <a:p>
            <a:pPr indent="-238544" lvl="0" marL="365760" rtl="0" algn="l">
              <a:lnSpc>
                <a:spcPct val="100000"/>
              </a:lnSpc>
              <a:spcBef>
                <a:spcPts val="400"/>
              </a:spcBef>
              <a:spcAft>
                <a:spcPts val="0"/>
              </a:spcAft>
              <a:buSzPct val="68000"/>
              <a:buChar char="?"/>
            </a:pPr>
            <a:r>
              <a:rPr b="1" lang="en-US">
                <a:solidFill>
                  <a:srgbClr val="3366FF"/>
                </a:solidFill>
              </a:rPr>
              <a:t>Multiprocessors</a:t>
            </a:r>
            <a:r>
              <a:rPr lang="en-US">
                <a:solidFill>
                  <a:srgbClr val="3366FF"/>
                </a:solidFill>
              </a:rPr>
              <a:t> </a:t>
            </a:r>
            <a:r>
              <a:rPr lang="en-US"/>
              <a:t>systems growing in use and importance</a:t>
            </a:r>
            <a:endParaRPr/>
          </a:p>
          <a:p>
            <a:pPr indent="-206692" lvl="1" marL="621792" rtl="0" algn="l">
              <a:lnSpc>
                <a:spcPct val="100000"/>
              </a:lnSpc>
              <a:spcBef>
                <a:spcPts val="324"/>
              </a:spcBef>
              <a:spcAft>
                <a:spcPts val="0"/>
              </a:spcAft>
              <a:buSzPct val="100000"/>
              <a:buChar char="◦"/>
            </a:pPr>
            <a:r>
              <a:rPr lang="en-US"/>
              <a:t>Also known as </a:t>
            </a:r>
            <a:r>
              <a:rPr b="1" lang="en-US">
                <a:solidFill>
                  <a:srgbClr val="3366FF"/>
                </a:solidFill>
              </a:rPr>
              <a:t>parallel systems</a:t>
            </a:r>
            <a:r>
              <a:rPr lang="en-US"/>
              <a:t>, </a:t>
            </a:r>
            <a:r>
              <a:rPr b="1" lang="en-US">
                <a:solidFill>
                  <a:srgbClr val="3366FF"/>
                </a:solidFill>
              </a:rPr>
              <a:t>tightly-coupled systems</a:t>
            </a:r>
            <a:endParaRPr/>
          </a:p>
          <a:p>
            <a:pPr indent="-206692" lvl="1" marL="621792" rtl="0" algn="l">
              <a:lnSpc>
                <a:spcPct val="100000"/>
              </a:lnSpc>
              <a:spcBef>
                <a:spcPts val="324"/>
              </a:spcBef>
              <a:spcAft>
                <a:spcPts val="0"/>
              </a:spcAft>
              <a:buSzPct val="100000"/>
              <a:buChar char="◦"/>
            </a:pPr>
            <a:r>
              <a:rPr lang="en-US"/>
              <a:t>Advantages include: </a:t>
            </a:r>
            <a:r>
              <a:rPr i="1" lang="en-US">
                <a:solidFill>
                  <a:schemeClr val="accent2"/>
                </a:solidFill>
              </a:rPr>
              <a:t>Home Task</a:t>
            </a:r>
            <a:endParaRPr i="1">
              <a:solidFill>
                <a:schemeClr val="accent2"/>
              </a:solidFill>
            </a:endParaRPr>
          </a:p>
          <a:p>
            <a:pPr indent="-322897" lvl="2" marL="1200150" rtl="0" algn="l">
              <a:lnSpc>
                <a:spcPct val="100000"/>
              </a:lnSpc>
              <a:spcBef>
                <a:spcPts val="350"/>
              </a:spcBef>
              <a:spcAft>
                <a:spcPts val="0"/>
              </a:spcAft>
              <a:buSzPct val="100000"/>
              <a:buFont typeface="Arial"/>
              <a:buAutoNum type="arabicPeriod"/>
            </a:pPr>
            <a:r>
              <a:rPr b="1" lang="en-US">
                <a:solidFill>
                  <a:srgbClr val="3366FF"/>
                </a:solidFill>
              </a:rPr>
              <a:t>Increased throughput</a:t>
            </a:r>
            <a:endParaRPr/>
          </a:p>
          <a:p>
            <a:pPr indent="-322897" lvl="2" marL="1200150" rtl="0" algn="l">
              <a:lnSpc>
                <a:spcPct val="100000"/>
              </a:lnSpc>
              <a:spcBef>
                <a:spcPts val="350"/>
              </a:spcBef>
              <a:spcAft>
                <a:spcPts val="0"/>
              </a:spcAft>
              <a:buSzPct val="100000"/>
              <a:buFont typeface="Arial"/>
              <a:buAutoNum type="arabicPeriod"/>
            </a:pPr>
            <a:r>
              <a:rPr b="1" lang="en-US">
                <a:solidFill>
                  <a:srgbClr val="3366FF"/>
                </a:solidFill>
              </a:rPr>
              <a:t>Economy of scale</a:t>
            </a:r>
            <a:endParaRPr/>
          </a:p>
          <a:p>
            <a:pPr indent="-322897" lvl="2" marL="1200150" rtl="0" algn="l">
              <a:lnSpc>
                <a:spcPct val="100000"/>
              </a:lnSpc>
              <a:spcBef>
                <a:spcPts val="350"/>
              </a:spcBef>
              <a:spcAft>
                <a:spcPts val="0"/>
              </a:spcAft>
              <a:buSzPct val="100000"/>
              <a:buFont typeface="Arial"/>
              <a:buAutoNum type="arabicPeriod"/>
            </a:pPr>
            <a:r>
              <a:rPr b="1" lang="en-US">
                <a:solidFill>
                  <a:srgbClr val="3366FF"/>
                </a:solidFill>
              </a:rPr>
              <a:t>Increased reliability – graceful degradation</a:t>
            </a:r>
            <a:r>
              <a:rPr lang="en-US">
                <a:solidFill>
                  <a:srgbClr val="3366FF"/>
                </a:solidFill>
              </a:rPr>
              <a:t> </a:t>
            </a:r>
            <a:r>
              <a:rPr lang="en-US">
                <a:solidFill>
                  <a:srgbClr val="000000"/>
                </a:solidFill>
              </a:rPr>
              <a:t>or </a:t>
            </a:r>
            <a:r>
              <a:rPr b="1" lang="en-US">
                <a:solidFill>
                  <a:srgbClr val="3366FF"/>
                </a:solidFill>
              </a:rPr>
              <a:t>fault tolerance</a:t>
            </a:r>
            <a:endParaRPr/>
          </a:p>
          <a:p>
            <a:pPr indent="-206692" lvl="1" marL="621792" rtl="0" algn="l">
              <a:lnSpc>
                <a:spcPct val="100000"/>
              </a:lnSpc>
              <a:spcBef>
                <a:spcPts val="324"/>
              </a:spcBef>
              <a:spcAft>
                <a:spcPts val="0"/>
              </a:spcAft>
              <a:buSzPct val="100000"/>
              <a:buChar char="◦"/>
            </a:pPr>
            <a:r>
              <a:rPr lang="en-US"/>
              <a:t>Two types:</a:t>
            </a:r>
            <a:endParaRPr/>
          </a:p>
          <a:p>
            <a:pPr indent="-322897" lvl="2" marL="1200150" rtl="0" algn="l">
              <a:lnSpc>
                <a:spcPct val="100000"/>
              </a:lnSpc>
              <a:spcBef>
                <a:spcPts val="350"/>
              </a:spcBef>
              <a:spcAft>
                <a:spcPts val="0"/>
              </a:spcAft>
              <a:buSzPct val="100000"/>
              <a:buFont typeface="Arial"/>
              <a:buAutoNum type="arabicPeriod"/>
            </a:pPr>
            <a:r>
              <a:rPr b="1" lang="en-US">
                <a:solidFill>
                  <a:srgbClr val="3366FF"/>
                </a:solidFill>
              </a:rPr>
              <a:t>Asymmetric Multiprocessing</a:t>
            </a:r>
            <a:endParaRPr/>
          </a:p>
          <a:p>
            <a:pPr indent="-322897" lvl="2" marL="1200150" rtl="0" algn="l">
              <a:lnSpc>
                <a:spcPct val="100000"/>
              </a:lnSpc>
              <a:spcBef>
                <a:spcPts val="350"/>
              </a:spcBef>
              <a:spcAft>
                <a:spcPts val="0"/>
              </a:spcAft>
              <a:buSzPct val="100000"/>
              <a:buFont typeface="Arial"/>
              <a:buAutoNum type="arabicPeriod"/>
            </a:pPr>
            <a:r>
              <a:rPr b="1" lang="en-US">
                <a:solidFill>
                  <a:srgbClr val="3366FF"/>
                </a:solidFill>
              </a:rPr>
              <a:t>Symmetric Multiprocessing</a:t>
            </a:r>
            <a:endParaRPr/>
          </a:p>
          <a:p>
            <a:pPr indent="-342900" lvl="2" marL="1200150" rtl="0" algn="l">
              <a:lnSpc>
                <a:spcPct val="100000"/>
              </a:lnSpc>
              <a:spcBef>
                <a:spcPts val="350"/>
              </a:spcBef>
              <a:spcAft>
                <a:spcPts val="0"/>
              </a:spcAft>
              <a:buSzPct val="100000"/>
              <a:buFont typeface="Arimo"/>
              <a:buNone/>
            </a:pPr>
            <a:r>
              <a:t/>
            </a:r>
            <a:endParaRPr>
              <a:solidFill>
                <a:srgbClr val="3366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idx="4294967295" type="title"/>
          </p:nvPr>
        </p:nvSpPr>
        <p:spPr>
          <a:xfrm>
            <a:off x="664022"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sz="2800"/>
              <a:t>Symmetric  vs. Asymmetric Multiprocessing Architecture [1/2]</a:t>
            </a:r>
            <a:endParaRPr/>
          </a:p>
        </p:txBody>
      </p:sp>
      <p:pic>
        <p:nvPicPr>
          <p:cNvPr descr="Image result for symmetric and asymmetric multiprocessing" id="265" name="Google Shape;265;p38"/>
          <p:cNvPicPr preferRelativeResize="0"/>
          <p:nvPr/>
        </p:nvPicPr>
        <p:blipFill rotWithShape="1">
          <a:blip r:embed="rId3">
            <a:alphaModFix/>
          </a:blip>
          <a:srcRect b="0" l="0" r="0" t="0"/>
          <a:stretch/>
        </p:blipFill>
        <p:spPr>
          <a:xfrm>
            <a:off x="925286" y="1153886"/>
            <a:ext cx="7598228" cy="456111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543625" y="-3"/>
            <a:ext cx="8229600" cy="809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24242"/>
              <a:buFont typeface="Lucida Sans"/>
              <a:buNone/>
            </a:pPr>
            <a:r>
              <a:rPr lang="en-US" sz="3300"/>
              <a:t>A Dual-Core Design/</a:t>
            </a:r>
            <a:r>
              <a:rPr lang="en-US" sz="3300"/>
              <a:t>NUMA multiprocessing architecture</a:t>
            </a:r>
            <a:endParaRPr sz="3300"/>
          </a:p>
        </p:txBody>
      </p:sp>
      <p:cxnSp>
        <p:nvCxnSpPr>
          <p:cNvPr id="271" name="Google Shape;271;p39"/>
          <p:cNvCxnSpPr/>
          <p:nvPr/>
        </p:nvCxnSpPr>
        <p:spPr>
          <a:xfrm>
            <a:off x="404813" y="3821373"/>
            <a:ext cx="8507175" cy="0"/>
          </a:xfrm>
          <a:prstGeom prst="straightConnector1">
            <a:avLst/>
          </a:prstGeom>
          <a:noFill/>
          <a:ln cap="flat" cmpd="thickThin" w="55000">
            <a:solidFill>
              <a:schemeClr val="dk1"/>
            </a:solidFill>
            <a:prstDash val="solid"/>
            <a:round/>
            <a:headEnd len="sm" w="sm" type="none"/>
            <a:tailEnd len="sm" w="sm" type="none"/>
          </a:ln>
          <a:effectLst>
            <a:outerShdw blurRad="50800" rotWithShape="0" dir="5400000" dist="38100">
              <a:srgbClr val="000000">
                <a:alpha val="34509"/>
              </a:srgbClr>
            </a:outerShdw>
          </a:effectLst>
        </p:spPr>
      </p:cxnSp>
      <p:pic>
        <p:nvPicPr>
          <p:cNvPr id="272" name="Google Shape;272;p39"/>
          <p:cNvPicPr preferRelativeResize="0"/>
          <p:nvPr/>
        </p:nvPicPr>
        <p:blipFill>
          <a:blip r:embed="rId3">
            <a:alphaModFix/>
          </a:blip>
          <a:stretch>
            <a:fillRect/>
          </a:stretch>
        </p:blipFill>
        <p:spPr>
          <a:xfrm>
            <a:off x="0" y="1829050"/>
            <a:ext cx="4322273" cy="5028949"/>
          </a:xfrm>
          <a:prstGeom prst="rect">
            <a:avLst/>
          </a:prstGeom>
          <a:noFill/>
          <a:ln>
            <a:noFill/>
          </a:ln>
        </p:spPr>
      </p:pic>
      <p:pic>
        <p:nvPicPr>
          <p:cNvPr id="273" name="Google Shape;273;p39"/>
          <p:cNvPicPr preferRelativeResize="0"/>
          <p:nvPr/>
        </p:nvPicPr>
        <p:blipFill>
          <a:blip r:embed="rId4">
            <a:alphaModFix/>
          </a:blip>
          <a:stretch>
            <a:fillRect/>
          </a:stretch>
        </p:blipFill>
        <p:spPr>
          <a:xfrm>
            <a:off x="4322275" y="1789450"/>
            <a:ext cx="4821724" cy="50685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Clustered Systems</a:t>
            </a:r>
            <a:endParaRPr/>
          </a:p>
        </p:txBody>
      </p:sp>
      <p:pic>
        <p:nvPicPr>
          <p:cNvPr descr="1.08.pdf" id="279" name="Google Shape;279;p40"/>
          <p:cNvPicPr preferRelativeResize="0"/>
          <p:nvPr>
            <p:ph idx="4294967295" type="body"/>
          </p:nvPr>
        </p:nvPicPr>
        <p:blipFill rotWithShape="1">
          <a:blip r:embed="rId3">
            <a:alphaModFix/>
          </a:blip>
          <a:srcRect b="-3476" l="0" r="0" t="-3476"/>
          <a:stretch/>
        </p:blipFill>
        <p:spPr>
          <a:xfrm>
            <a:off x="653136" y="1233488"/>
            <a:ext cx="8229600" cy="4530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idx="4294967295" type="title"/>
          </p:nvPr>
        </p:nvSpPr>
        <p:spPr>
          <a:xfrm>
            <a:off x="304808" y="277813"/>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Clustered Systems</a:t>
            </a:r>
            <a:endParaRPr/>
          </a:p>
        </p:txBody>
      </p:sp>
      <p:sp>
        <p:nvSpPr>
          <p:cNvPr id="285" name="Google Shape;285;p41"/>
          <p:cNvSpPr txBox="1"/>
          <p:nvPr>
            <p:ph idx="4294967295" type="body"/>
          </p:nvPr>
        </p:nvSpPr>
        <p:spPr>
          <a:xfrm>
            <a:off x="272125" y="1233503"/>
            <a:ext cx="8229600" cy="56244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Like multiprocessor systems, but multiple systems working together (loosely </a:t>
            </a:r>
            <a:r>
              <a:rPr lang="en-US"/>
              <a:t>coupled</a:t>
            </a:r>
            <a:r>
              <a:rPr lang="en-US"/>
              <a:t>)</a:t>
            </a:r>
            <a:endParaRPr/>
          </a:p>
          <a:p>
            <a:pPr indent="-228600" lvl="1" marL="621792" rtl="0" algn="l">
              <a:lnSpc>
                <a:spcPct val="100000"/>
              </a:lnSpc>
              <a:spcBef>
                <a:spcPts val="324"/>
              </a:spcBef>
              <a:spcAft>
                <a:spcPts val="0"/>
              </a:spcAft>
              <a:buSzPts val="2300"/>
              <a:buChar char="◦"/>
            </a:pPr>
            <a:r>
              <a:rPr lang="en-US"/>
              <a:t>Usually sharing storage via a </a:t>
            </a:r>
            <a:r>
              <a:rPr b="1" lang="en-US">
                <a:solidFill>
                  <a:srgbClr val="3366FF"/>
                </a:solidFill>
              </a:rPr>
              <a:t>storage-area network (SAN)</a:t>
            </a:r>
            <a:endParaRPr/>
          </a:p>
          <a:p>
            <a:pPr indent="-228600" lvl="1" marL="621792" rtl="0" algn="l">
              <a:lnSpc>
                <a:spcPct val="100000"/>
              </a:lnSpc>
              <a:spcBef>
                <a:spcPts val="324"/>
              </a:spcBef>
              <a:spcAft>
                <a:spcPts val="0"/>
              </a:spcAft>
              <a:buSzPts val="2300"/>
              <a:buChar char="◦"/>
            </a:pPr>
            <a:r>
              <a:rPr lang="en-US"/>
              <a:t>Provides a </a:t>
            </a:r>
            <a:r>
              <a:rPr b="1" lang="en-US">
                <a:solidFill>
                  <a:srgbClr val="3366FF"/>
                </a:solidFill>
              </a:rPr>
              <a:t>high-availability</a:t>
            </a:r>
            <a:r>
              <a:rPr b="1" lang="en-US"/>
              <a:t> </a:t>
            </a:r>
            <a:r>
              <a:rPr lang="en-US"/>
              <a:t>service which survives failures</a:t>
            </a:r>
            <a:endParaRPr/>
          </a:p>
          <a:p>
            <a:pPr indent="-228600" lvl="2" marL="859536" rtl="0" algn="l">
              <a:lnSpc>
                <a:spcPct val="100000"/>
              </a:lnSpc>
              <a:spcBef>
                <a:spcPts val="350"/>
              </a:spcBef>
              <a:spcAft>
                <a:spcPts val="0"/>
              </a:spcAft>
              <a:buSzPts val="2100"/>
              <a:buChar char="●"/>
            </a:pPr>
            <a:r>
              <a:rPr b="1" lang="en-US">
                <a:solidFill>
                  <a:srgbClr val="3366FF"/>
                </a:solidFill>
              </a:rPr>
              <a:t>Asymmetric clustering</a:t>
            </a:r>
            <a:r>
              <a:rPr lang="en-US">
                <a:solidFill>
                  <a:srgbClr val="3366FF"/>
                </a:solidFill>
              </a:rPr>
              <a:t> </a:t>
            </a:r>
            <a:r>
              <a:rPr lang="en-US"/>
              <a:t>has one machine(servers) in hot-standby mode</a:t>
            </a:r>
            <a:endParaRPr/>
          </a:p>
          <a:p>
            <a:pPr indent="-228600" lvl="2" marL="859536" rtl="0" algn="l">
              <a:lnSpc>
                <a:spcPct val="100000"/>
              </a:lnSpc>
              <a:spcBef>
                <a:spcPts val="350"/>
              </a:spcBef>
              <a:spcAft>
                <a:spcPts val="0"/>
              </a:spcAft>
              <a:buSzPts val="2100"/>
              <a:buChar char="●"/>
            </a:pPr>
            <a:r>
              <a:rPr b="1" lang="en-US">
                <a:solidFill>
                  <a:srgbClr val="3366FF"/>
                </a:solidFill>
              </a:rPr>
              <a:t>Symmetric clustering</a:t>
            </a:r>
            <a:r>
              <a:rPr lang="en-US">
                <a:solidFill>
                  <a:srgbClr val="3366FF"/>
                </a:solidFill>
              </a:rPr>
              <a:t> </a:t>
            </a:r>
            <a:r>
              <a:rPr lang="en-US"/>
              <a:t>has multiple nodes running applications, monitoring each other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ctrTitle"/>
          </p:nvPr>
        </p:nvSpPr>
        <p:spPr>
          <a:xfrm>
            <a:off x="764975" y="446301"/>
            <a:ext cx="7772400" cy="1829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4800"/>
              <a:buFont typeface="Lucida Sans"/>
              <a:buNone/>
            </a:pPr>
            <a:r>
              <a:rPr lang="en-US"/>
              <a:t>Introduction </a:t>
            </a:r>
            <a:endParaRPr/>
          </a:p>
        </p:txBody>
      </p:sp>
      <p:sp>
        <p:nvSpPr>
          <p:cNvPr id="120" name="Google Shape;120;p15"/>
          <p:cNvSpPr txBox="1"/>
          <p:nvPr/>
        </p:nvSpPr>
        <p:spPr>
          <a:xfrm>
            <a:off x="2929250" y="2355275"/>
            <a:ext cx="3777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Verdana"/>
                <a:ea typeface="Verdana"/>
                <a:cs typeface="Verdana"/>
                <a:sym typeface="Verdana"/>
              </a:rPr>
              <a:t>Chapter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idx="4294967295" type="title"/>
          </p:nvPr>
        </p:nvSpPr>
        <p:spPr>
          <a:xfrm>
            <a:off x="1043000" y="-12"/>
            <a:ext cx="7616700" cy="576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Operating System Structure</a:t>
            </a:r>
            <a:endParaRPr/>
          </a:p>
        </p:txBody>
      </p:sp>
      <p:sp>
        <p:nvSpPr>
          <p:cNvPr id="291" name="Google Shape;291;p42"/>
          <p:cNvSpPr txBox="1"/>
          <p:nvPr>
            <p:ph idx="4294967295" type="body"/>
          </p:nvPr>
        </p:nvSpPr>
        <p:spPr>
          <a:xfrm>
            <a:off x="1042988" y="576288"/>
            <a:ext cx="7832700" cy="5462700"/>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l">
              <a:lnSpc>
                <a:spcPct val="90000"/>
              </a:lnSpc>
              <a:spcBef>
                <a:spcPts val="0"/>
              </a:spcBef>
              <a:spcAft>
                <a:spcPts val="0"/>
              </a:spcAft>
              <a:buSzPct val="68000"/>
              <a:buFont typeface="Arial"/>
              <a:buNone/>
            </a:pPr>
            <a:r>
              <a:t/>
            </a:r>
            <a:endParaRPr sz="1600"/>
          </a:p>
          <a:p>
            <a:pPr indent="-247288" lvl="0" marL="365760" rtl="0" algn="l">
              <a:lnSpc>
                <a:spcPct val="90000"/>
              </a:lnSpc>
              <a:spcBef>
                <a:spcPts val="400"/>
              </a:spcBef>
              <a:spcAft>
                <a:spcPts val="0"/>
              </a:spcAft>
              <a:buSzPct val="68000"/>
              <a:buChar char="?"/>
            </a:pPr>
            <a:r>
              <a:rPr b="1" lang="en-US">
                <a:solidFill>
                  <a:srgbClr val="3366FF"/>
                </a:solidFill>
              </a:rPr>
              <a:t>Multiprogramming</a:t>
            </a:r>
            <a:r>
              <a:rPr lang="en-US" sz="1600"/>
              <a:t> needed for efficiency</a:t>
            </a:r>
            <a:endParaRPr/>
          </a:p>
          <a:p>
            <a:pPr indent="-220980" lvl="1" marL="621792" rtl="0" algn="l">
              <a:lnSpc>
                <a:spcPct val="90000"/>
              </a:lnSpc>
              <a:spcBef>
                <a:spcPts val="324"/>
              </a:spcBef>
              <a:spcAft>
                <a:spcPts val="0"/>
              </a:spcAft>
              <a:buSzPct val="100000"/>
              <a:buFont typeface="Noto Sans Symbols"/>
              <a:buChar char="❖"/>
            </a:pPr>
            <a:r>
              <a:rPr lang="en-US" sz="1600"/>
              <a:t>Single user cannot keep CPU and I/O devices busy at all times</a:t>
            </a:r>
            <a:endParaRPr/>
          </a:p>
          <a:p>
            <a:pPr indent="-220980" lvl="1" marL="621792" rtl="0" algn="l">
              <a:lnSpc>
                <a:spcPct val="90000"/>
              </a:lnSpc>
              <a:spcBef>
                <a:spcPts val="324"/>
              </a:spcBef>
              <a:spcAft>
                <a:spcPts val="0"/>
              </a:spcAft>
              <a:buSzPct val="100000"/>
              <a:buFont typeface="Noto Sans Symbols"/>
              <a:buChar char="❖"/>
            </a:pPr>
            <a:r>
              <a:rPr lang="en-US" sz="1600"/>
              <a:t>Multiprogramming organizes jobs (code and data) so CPU always has one to execute</a:t>
            </a:r>
            <a:endParaRPr/>
          </a:p>
          <a:p>
            <a:pPr indent="-220980" lvl="1" marL="621792" rtl="0" algn="l">
              <a:lnSpc>
                <a:spcPct val="90000"/>
              </a:lnSpc>
              <a:spcBef>
                <a:spcPts val="324"/>
              </a:spcBef>
              <a:spcAft>
                <a:spcPts val="0"/>
              </a:spcAft>
              <a:buSzPct val="100000"/>
              <a:buFont typeface="Noto Sans Symbols"/>
              <a:buChar char="❖"/>
            </a:pPr>
            <a:r>
              <a:rPr lang="en-US" sz="1600"/>
              <a:t>A subset of total jobs in system is kept in memory</a:t>
            </a:r>
            <a:endParaRPr/>
          </a:p>
          <a:p>
            <a:pPr indent="-220980" lvl="1" marL="621792" rtl="0" algn="l">
              <a:lnSpc>
                <a:spcPct val="90000"/>
              </a:lnSpc>
              <a:spcBef>
                <a:spcPts val="324"/>
              </a:spcBef>
              <a:spcAft>
                <a:spcPts val="0"/>
              </a:spcAft>
              <a:buSzPct val="100000"/>
              <a:buFont typeface="Noto Sans Symbols"/>
              <a:buChar char="❖"/>
            </a:pPr>
            <a:r>
              <a:rPr lang="en-US" sz="1600"/>
              <a:t>One job selected and run via </a:t>
            </a:r>
            <a:r>
              <a:rPr b="1" lang="en-US">
                <a:solidFill>
                  <a:srgbClr val="3366FF"/>
                </a:solidFill>
              </a:rPr>
              <a:t>job scheduling</a:t>
            </a:r>
            <a:endParaRPr/>
          </a:p>
          <a:p>
            <a:pPr indent="-220980" lvl="1" marL="621792" rtl="0" algn="l">
              <a:lnSpc>
                <a:spcPct val="90000"/>
              </a:lnSpc>
              <a:spcBef>
                <a:spcPts val="324"/>
              </a:spcBef>
              <a:spcAft>
                <a:spcPts val="0"/>
              </a:spcAft>
              <a:buSzPct val="100000"/>
              <a:buFont typeface="Noto Sans Symbols"/>
              <a:buChar char="❖"/>
            </a:pPr>
            <a:r>
              <a:rPr lang="en-US" sz="1600"/>
              <a:t>When it has to wait (for I/O for example), OS switches to another job</a:t>
            </a:r>
            <a:endParaRPr/>
          </a:p>
          <a:p>
            <a:pPr indent="-177800" lvl="1" marL="621792" rtl="0" algn="l">
              <a:lnSpc>
                <a:spcPct val="90000"/>
              </a:lnSpc>
              <a:spcBef>
                <a:spcPts val="324"/>
              </a:spcBef>
              <a:spcAft>
                <a:spcPts val="0"/>
              </a:spcAft>
              <a:buSzPct val="100000"/>
              <a:buNone/>
            </a:pPr>
            <a:r>
              <a:t/>
            </a:r>
            <a:endParaRPr sz="800"/>
          </a:p>
          <a:p>
            <a:pPr indent="-247288" lvl="0" marL="365760" rtl="0" algn="l">
              <a:lnSpc>
                <a:spcPct val="90000"/>
              </a:lnSpc>
              <a:spcBef>
                <a:spcPts val="400"/>
              </a:spcBef>
              <a:spcAft>
                <a:spcPts val="0"/>
              </a:spcAft>
              <a:buSzPct val="68000"/>
              <a:buChar char="?"/>
            </a:pPr>
            <a:r>
              <a:rPr b="1" lang="en-US">
                <a:solidFill>
                  <a:srgbClr val="3366FF"/>
                </a:solidFill>
              </a:rPr>
              <a:t>Timesharing </a:t>
            </a:r>
            <a:r>
              <a:rPr lang="en-US" sz="1600"/>
              <a:t>(</a:t>
            </a:r>
            <a:r>
              <a:rPr b="1" lang="en-US">
                <a:solidFill>
                  <a:srgbClr val="3366FF"/>
                </a:solidFill>
              </a:rPr>
              <a:t>multitasking</a:t>
            </a:r>
            <a:r>
              <a:rPr lang="en-US" sz="1600"/>
              <a:t>)</a:t>
            </a:r>
            <a:r>
              <a:rPr b="1" lang="en-US">
                <a:solidFill>
                  <a:srgbClr val="3366FF"/>
                </a:solidFill>
              </a:rPr>
              <a:t> </a:t>
            </a:r>
            <a:r>
              <a:rPr lang="en-US" sz="1600"/>
              <a:t>is logical extension in which CPU switches jobs so frequently that users can interact with each job while it is running, creating </a:t>
            </a:r>
            <a:r>
              <a:rPr b="1" lang="en-US">
                <a:solidFill>
                  <a:srgbClr val="3366FF"/>
                </a:solidFill>
              </a:rPr>
              <a:t>interactive</a:t>
            </a:r>
            <a:r>
              <a:rPr lang="en-US" sz="1600"/>
              <a:t> computing</a:t>
            </a:r>
            <a:endParaRPr/>
          </a:p>
          <a:p>
            <a:pPr indent="-217646" lvl="1" marL="621792" rtl="0" algn="l">
              <a:lnSpc>
                <a:spcPct val="90000"/>
              </a:lnSpc>
              <a:spcBef>
                <a:spcPts val="324"/>
              </a:spcBef>
              <a:spcAft>
                <a:spcPts val="0"/>
              </a:spcAft>
              <a:buSzPct val="100000"/>
              <a:buFont typeface="Noto Sans Symbols"/>
              <a:buChar char="❖"/>
            </a:pPr>
            <a:r>
              <a:rPr b="1" lang="en-US">
                <a:solidFill>
                  <a:srgbClr val="3366FF"/>
                </a:solidFill>
              </a:rPr>
              <a:t>Response time </a:t>
            </a:r>
            <a:r>
              <a:rPr lang="en-US" sz="1600"/>
              <a:t>should be &lt; 1 second</a:t>
            </a:r>
            <a:endParaRPr/>
          </a:p>
          <a:p>
            <a:pPr indent="-220980" lvl="1" marL="621792" rtl="0" algn="l">
              <a:lnSpc>
                <a:spcPct val="90000"/>
              </a:lnSpc>
              <a:spcBef>
                <a:spcPts val="324"/>
              </a:spcBef>
              <a:spcAft>
                <a:spcPts val="0"/>
              </a:spcAft>
              <a:buSzPct val="100000"/>
              <a:buFont typeface="Noto Sans Symbols"/>
              <a:buChar char="❖"/>
            </a:pPr>
            <a:r>
              <a:rPr lang="en-US" sz="1600"/>
              <a:t>Each user has at least one program executing in memory 🢡</a:t>
            </a:r>
            <a:r>
              <a:rPr b="1" lang="en-US">
                <a:solidFill>
                  <a:srgbClr val="3366FF"/>
                </a:solidFill>
              </a:rPr>
              <a:t>process</a:t>
            </a:r>
            <a:endParaRPr/>
          </a:p>
          <a:p>
            <a:pPr indent="-220980" lvl="1" marL="621792" rtl="0" algn="l">
              <a:lnSpc>
                <a:spcPct val="90000"/>
              </a:lnSpc>
              <a:spcBef>
                <a:spcPts val="324"/>
              </a:spcBef>
              <a:spcAft>
                <a:spcPts val="0"/>
              </a:spcAft>
              <a:buSzPct val="100000"/>
              <a:buFont typeface="Noto Sans Symbols"/>
              <a:buChar char="❖"/>
            </a:pPr>
            <a:r>
              <a:rPr lang="en-US" sz="1600"/>
              <a:t>If several jobs ready to run at the same time 🢡 </a:t>
            </a:r>
            <a:r>
              <a:rPr b="1" lang="en-US">
                <a:solidFill>
                  <a:srgbClr val="3366FF"/>
                </a:solidFill>
              </a:rPr>
              <a:t>CPU scheduling</a:t>
            </a:r>
            <a:endParaRPr/>
          </a:p>
          <a:p>
            <a:pPr indent="-220980" lvl="1" marL="621792" rtl="0" algn="l">
              <a:lnSpc>
                <a:spcPct val="90000"/>
              </a:lnSpc>
              <a:spcBef>
                <a:spcPts val="324"/>
              </a:spcBef>
              <a:spcAft>
                <a:spcPts val="0"/>
              </a:spcAft>
              <a:buSzPct val="100000"/>
              <a:buFont typeface="Noto Sans Symbols"/>
              <a:buChar char="❖"/>
            </a:pPr>
            <a:r>
              <a:rPr lang="en-US" sz="1600"/>
              <a:t>If processes don’t fit in memory, </a:t>
            </a:r>
            <a:r>
              <a:rPr b="1" lang="en-US">
                <a:solidFill>
                  <a:srgbClr val="3366FF"/>
                </a:solidFill>
              </a:rPr>
              <a:t>swapping</a:t>
            </a:r>
            <a:r>
              <a:rPr lang="en-US" sz="1600"/>
              <a:t> moves them in and out to run</a:t>
            </a:r>
            <a:endParaRPr/>
          </a:p>
          <a:p>
            <a:pPr indent="-217646" lvl="1" marL="621792" rtl="0" algn="l">
              <a:lnSpc>
                <a:spcPct val="90000"/>
              </a:lnSpc>
              <a:spcBef>
                <a:spcPts val="324"/>
              </a:spcBef>
              <a:spcAft>
                <a:spcPts val="0"/>
              </a:spcAft>
              <a:buSzPct val="100000"/>
              <a:buFont typeface="Noto Sans Symbols"/>
              <a:buChar char="❖"/>
            </a:pPr>
            <a:r>
              <a:rPr b="1" lang="en-US">
                <a:solidFill>
                  <a:srgbClr val="3366FF"/>
                </a:solidFill>
              </a:rPr>
              <a:t>Virtual memory </a:t>
            </a:r>
            <a:r>
              <a:rPr lang="en-US" sz="1600"/>
              <a:t>allows execution of processes not completely in memory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idx="4294967295" type="title"/>
          </p:nvPr>
        </p:nvSpPr>
        <p:spPr>
          <a:xfrm>
            <a:off x="985838" y="277813"/>
            <a:ext cx="8229600" cy="5762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Lucida Sans"/>
              <a:buNone/>
            </a:pPr>
            <a:r>
              <a:rPr lang="en-US" sz="2800"/>
              <a:t>Memory Layout for Multiprogrammed System</a:t>
            </a:r>
            <a:endParaRPr/>
          </a:p>
        </p:txBody>
      </p:sp>
      <p:pic>
        <p:nvPicPr>
          <p:cNvPr id="297" name="Google Shape;297;p43"/>
          <p:cNvPicPr preferRelativeResize="0"/>
          <p:nvPr/>
        </p:nvPicPr>
        <p:blipFill>
          <a:blip r:embed="rId3">
            <a:alphaModFix/>
          </a:blip>
          <a:stretch>
            <a:fillRect/>
          </a:stretch>
        </p:blipFill>
        <p:spPr>
          <a:xfrm>
            <a:off x="3239975" y="1046050"/>
            <a:ext cx="3612122" cy="5699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4294967295" type="title"/>
          </p:nvPr>
        </p:nvSpPr>
        <p:spPr>
          <a:xfrm>
            <a:off x="895350" y="277813"/>
            <a:ext cx="779145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Operating-System Operations</a:t>
            </a:r>
            <a:endParaRPr/>
          </a:p>
        </p:txBody>
      </p:sp>
      <p:sp>
        <p:nvSpPr>
          <p:cNvPr id="303" name="Google Shape;303;p44"/>
          <p:cNvSpPr txBox="1"/>
          <p:nvPr>
            <p:ph idx="4294967295" type="body"/>
          </p:nvPr>
        </p:nvSpPr>
        <p:spPr>
          <a:xfrm>
            <a:off x="806450" y="1233488"/>
            <a:ext cx="7762875" cy="4938712"/>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088"/>
              <a:buChar char="?"/>
            </a:pPr>
            <a:r>
              <a:rPr b="1" lang="en-US" sz="1600">
                <a:solidFill>
                  <a:srgbClr val="3366FF"/>
                </a:solidFill>
              </a:rPr>
              <a:t>Dual-mode </a:t>
            </a:r>
            <a:r>
              <a:rPr lang="en-US" sz="1600"/>
              <a:t>operation allows OS to protect itself and other system components</a:t>
            </a:r>
            <a:endParaRPr/>
          </a:p>
          <a:p>
            <a:pPr indent="-228600" lvl="1" marL="621792" rtl="0" algn="l">
              <a:lnSpc>
                <a:spcPct val="90000"/>
              </a:lnSpc>
              <a:spcBef>
                <a:spcPts val="324"/>
              </a:spcBef>
              <a:spcAft>
                <a:spcPts val="0"/>
              </a:spcAft>
              <a:buSzPts val="1600"/>
              <a:buChar char="◦"/>
            </a:pPr>
            <a:r>
              <a:rPr b="1" lang="en-US" sz="1600">
                <a:solidFill>
                  <a:srgbClr val="3366FF"/>
                </a:solidFill>
              </a:rPr>
              <a:t>User mode </a:t>
            </a:r>
            <a:r>
              <a:rPr lang="en-US" sz="1600"/>
              <a:t>and </a:t>
            </a:r>
            <a:r>
              <a:rPr b="1" lang="en-US" sz="1600">
                <a:solidFill>
                  <a:srgbClr val="3366FF"/>
                </a:solidFill>
              </a:rPr>
              <a:t>kernel mode </a:t>
            </a:r>
            <a:endParaRPr/>
          </a:p>
          <a:p>
            <a:pPr indent="-228600" lvl="1" marL="621792" rtl="0" algn="l">
              <a:lnSpc>
                <a:spcPct val="90000"/>
              </a:lnSpc>
              <a:spcBef>
                <a:spcPts val="324"/>
              </a:spcBef>
              <a:spcAft>
                <a:spcPts val="0"/>
              </a:spcAft>
              <a:buSzPts val="1600"/>
              <a:buChar char="◦"/>
            </a:pPr>
            <a:r>
              <a:rPr b="1" lang="en-US" sz="1600">
                <a:solidFill>
                  <a:srgbClr val="3366FF"/>
                </a:solidFill>
              </a:rPr>
              <a:t>Mode bit </a:t>
            </a:r>
            <a:r>
              <a:rPr lang="en-US" sz="1600"/>
              <a:t>provided by hardware</a:t>
            </a:r>
            <a:endParaRPr/>
          </a:p>
          <a:p>
            <a:pPr indent="-228600" lvl="2" marL="859536" rtl="0" algn="l">
              <a:lnSpc>
                <a:spcPct val="90000"/>
              </a:lnSpc>
              <a:spcBef>
                <a:spcPts val="350"/>
              </a:spcBef>
              <a:spcAft>
                <a:spcPts val="0"/>
              </a:spcAft>
              <a:buSzPts val="1600"/>
              <a:buChar char="●"/>
            </a:pPr>
            <a:r>
              <a:rPr lang="en-US" sz="1600"/>
              <a:t>Provides ability to distinguish when system is running user code or kernel code</a:t>
            </a:r>
            <a:endParaRPr/>
          </a:p>
          <a:p>
            <a:pPr indent="-228600" lvl="2" marL="859536" rtl="0" algn="l">
              <a:lnSpc>
                <a:spcPct val="90000"/>
              </a:lnSpc>
              <a:spcBef>
                <a:spcPts val="350"/>
              </a:spcBef>
              <a:spcAft>
                <a:spcPts val="0"/>
              </a:spcAft>
              <a:buSzPts val="1600"/>
              <a:buChar char="●"/>
            </a:pPr>
            <a:r>
              <a:rPr lang="en-US" sz="1600"/>
              <a:t>Some instructions designated as </a:t>
            </a:r>
            <a:r>
              <a:rPr b="1" lang="en-US" sz="1600">
                <a:solidFill>
                  <a:srgbClr val="3366FF"/>
                </a:solidFill>
              </a:rPr>
              <a:t>privileged</a:t>
            </a:r>
            <a:r>
              <a:rPr lang="en-US" sz="1600"/>
              <a:t>, only executable in kernel mode</a:t>
            </a:r>
            <a:endParaRPr/>
          </a:p>
          <a:p>
            <a:pPr indent="-228600" lvl="2" marL="859536" rtl="0" algn="l">
              <a:lnSpc>
                <a:spcPct val="90000"/>
              </a:lnSpc>
              <a:spcBef>
                <a:spcPts val="350"/>
              </a:spcBef>
              <a:spcAft>
                <a:spcPts val="0"/>
              </a:spcAft>
              <a:buSzPts val="1600"/>
              <a:buChar char="●"/>
            </a:pPr>
            <a:r>
              <a:rPr lang="en-US" sz="1600"/>
              <a:t>System call changes mode to kernel, return from call resets it to user</a:t>
            </a:r>
            <a:endParaRPr/>
          </a:p>
          <a:p>
            <a:pPr indent="-256032" lvl="0" marL="365760" rtl="0" algn="l">
              <a:lnSpc>
                <a:spcPct val="90000"/>
              </a:lnSpc>
              <a:spcBef>
                <a:spcPts val="400"/>
              </a:spcBef>
              <a:spcAft>
                <a:spcPts val="0"/>
              </a:spcAft>
              <a:buSzPts val="1088"/>
              <a:buChar char="?"/>
            </a:pPr>
            <a:r>
              <a:rPr lang="en-US" sz="1600"/>
              <a:t>Increasingly CPUs support multi-mode operations</a:t>
            </a:r>
            <a:endParaRPr/>
          </a:p>
          <a:p>
            <a:pPr indent="-228600" lvl="1" marL="621792" rtl="0" algn="l">
              <a:lnSpc>
                <a:spcPct val="90000"/>
              </a:lnSpc>
              <a:spcBef>
                <a:spcPts val="324"/>
              </a:spcBef>
              <a:spcAft>
                <a:spcPts val="0"/>
              </a:spcAft>
              <a:buSzPts val="1600"/>
              <a:buChar char="◦"/>
            </a:pPr>
            <a:r>
              <a:rPr lang="en-US" sz="1600"/>
              <a:t>i.e. </a:t>
            </a:r>
            <a:r>
              <a:rPr b="1" lang="en-US" sz="1600">
                <a:solidFill>
                  <a:srgbClr val="3366FF"/>
                </a:solidFill>
              </a:rPr>
              <a:t>virtual machine manager </a:t>
            </a:r>
            <a:r>
              <a:rPr lang="en-US" sz="1600"/>
              <a:t>(</a:t>
            </a:r>
            <a:r>
              <a:rPr b="1" lang="en-US" sz="1600">
                <a:solidFill>
                  <a:srgbClr val="3366FF"/>
                </a:solidFill>
              </a:rPr>
              <a:t>VMM</a:t>
            </a:r>
            <a:r>
              <a:rPr lang="en-US" sz="1600"/>
              <a:t>) mode for guest </a:t>
            </a:r>
            <a:r>
              <a:rPr b="1" lang="en-US" sz="1600">
                <a:solidFill>
                  <a:srgbClr val="3366FF"/>
                </a:solidFill>
              </a:rPr>
              <a:t>VMs</a:t>
            </a:r>
            <a:endParaRPr/>
          </a:p>
          <a:p>
            <a:pPr indent="-127000" lvl="1" marL="621792" rtl="0" algn="l">
              <a:lnSpc>
                <a:spcPct val="90000"/>
              </a:lnSpc>
              <a:spcBef>
                <a:spcPts val="324"/>
              </a:spcBef>
              <a:spcAft>
                <a:spcPts val="0"/>
              </a:spcAft>
              <a:buSzPts val="1600"/>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4294967295" type="title"/>
          </p:nvPr>
        </p:nvSpPr>
        <p:spPr>
          <a:xfrm>
            <a:off x="771525" y="277813"/>
            <a:ext cx="8415338"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Transition from User to Kernel Mode</a:t>
            </a:r>
            <a:endParaRPr/>
          </a:p>
        </p:txBody>
      </p:sp>
      <p:sp>
        <p:nvSpPr>
          <p:cNvPr id="309" name="Google Shape;309;p45"/>
          <p:cNvSpPr txBox="1"/>
          <p:nvPr>
            <p:ph idx="4294967295" type="body"/>
          </p:nvPr>
        </p:nvSpPr>
        <p:spPr>
          <a:xfrm>
            <a:off x="806450" y="1233495"/>
            <a:ext cx="7753500" cy="2693700"/>
          </a:xfrm>
          <a:prstGeom prst="rect">
            <a:avLst/>
          </a:prstGeom>
          <a:noFill/>
          <a:ln>
            <a:noFill/>
          </a:ln>
        </p:spPr>
        <p:txBody>
          <a:bodyPr anchorCtr="0" anchor="t" bIns="45700" lIns="91425" spcFirstLastPara="1" rIns="91425" wrap="square" tIns="45700">
            <a:normAutofit fontScale="85000" lnSpcReduction="20000"/>
          </a:bodyPr>
          <a:lstStyle/>
          <a:p>
            <a:pPr indent="-238544" lvl="0" marL="365760" rtl="0" algn="l">
              <a:lnSpc>
                <a:spcPct val="100000"/>
              </a:lnSpc>
              <a:spcBef>
                <a:spcPts val="0"/>
              </a:spcBef>
              <a:spcAft>
                <a:spcPts val="0"/>
              </a:spcAft>
              <a:buSzPct val="68000"/>
              <a:buChar char="?"/>
            </a:pPr>
            <a:r>
              <a:rPr b="1" lang="en-US">
                <a:solidFill>
                  <a:srgbClr val="3366FF"/>
                </a:solidFill>
              </a:rPr>
              <a:t>Timer</a:t>
            </a:r>
            <a:r>
              <a:rPr lang="en-US"/>
              <a:t> (special cpu register)to prevent infinite loop / process hogging resources</a:t>
            </a:r>
            <a:endParaRPr/>
          </a:p>
          <a:p>
            <a:pPr indent="-206692" lvl="1" marL="621792" rtl="0" algn="l">
              <a:lnSpc>
                <a:spcPct val="100000"/>
              </a:lnSpc>
              <a:spcBef>
                <a:spcPts val="324"/>
              </a:spcBef>
              <a:spcAft>
                <a:spcPts val="0"/>
              </a:spcAft>
              <a:buSzPct val="100000"/>
              <a:buChar char="◦"/>
            </a:pPr>
            <a:r>
              <a:rPr lang="en-US"/>
              <a:t>Set interrupt after specific period</a:t>
            </a:r>
            <a:endParaRPr/>
          </a:p>
          <a:p>
            <a:pPr indent="-206692" lvl="1" marL="621792" rtl="0" algn="l">
              <a:lnSpc>
                <a:spcPct val="100000"/>
              </a:lnSpc>
              <a:spcBef>
                <a:spcPts val="324"/>
              </a:spcBef>
              <a:spcAft>
                <a:spcPts val="0"/>
              </a:spcAft>
              <a:buSzPct val="100000"/>
              <a:buChar char="◦"/>
            </a:pPr>
            <a:r>
              <a:rPr lang="en-US"/>
              <a:t>Operating system decrements counter</a:t>
            </a:r>
            <a:endParaRPr/>
          </a:p>
          <a:p>
            <a:pPr indent="-206692" lvl="1" marL="621792" rtl="0" algn="l">
              <a:lnSpc>
                <a:spcPct val="100000"/>
              </a:lnSpc>
              <a:spcBef>
                <a:spcPts val="324"/>
              </a:spcBef>
              <a:spcAft>
                <a:spcPts val="0"/>
              </a:spcAft>
              <a:buSzPct val="100000"/>
              <a:buChar char="◦"/>
            </a:pPr>
            <a:r>
              <a:rPr lang="en-US"/>
              <a:t>When counter zero generate an interrupt</a:t>
            </a:r>
            <a:endParaRPr/>
          </a:p>
          <a:p>
            <a:pPr indent="-206692" lvl="1" marL="621792" rtl="0" algn="l">
              <a:lnSpc>
                <a:spcPct val="100000"/>
              </a:lnSpc>
              <a:spcBef>
                <a:spcPts val="324"/>
              </a:spcBef>
              <a:spcAft>
                <a:spcPts val="0"/>
              </a:spcAft>
              <a:buSzPct val="100000"/>
              <a:buChar char="◦"/>
            </a:pPr>
            <a:r>
              <a:rPr lang="en-US"/>
              <a:t>Set up before scheduling process to regain control or terminate program that exceeds allotted time</a:t>
            </a:r>
            <a:endParaRPr/>
          </a:p>
          <a:p>
            <a:pPr indent="-206692" lvl="1" marL="621792" rtl="0" algn="l">
              <a:lnSpc>
                <a:spcPct val="100000"/>
              </a:lnSpc>
              <a:spcBef>
                <a:spcPts val="324"/>
              </a:spcBef>
              <a:spcAft>
                <a:spcPts val="0"/>
              </a:spcAft>
              <a:buSzPct val="100000"/>
              <a:buChar char="◦"/>
            </a:pPr>
            <a:r>
              <a:rPr lang="en-US"/>
              <a:t>is it privileged </a:t>
            </a:r>
            <a:endParaRPr/>
          </a:p>
          <a:p>
            <a:pPr indent="-206692" lvl="1" marL="621792" rtl="0" algn="l">
              <a:lnSpc>
                <a:spcPct val="100000"/>
              </a:lnSpc>
              <a:spcBef>
                <a:spcPts val="324"/>
              </a:spcBef>
              <a:spcAft>
                <a:spcPts val="0"/>
              </a:spcAft>
              <a:buSzPct val="100000"/>
              <a:buChar char="◦"/>
            </a:pPr>
            <a:r>
              <a:rPr lang="en-US"/>
              <a:t>Different rings(VMM)</a:t>
            </a:r>
            <a:endParaRPr/>
          </a:p>
        </p:txBody>
      </p:sp>
      <p:pic>
        <p:nvPicPr>
          <p:cNvPr id="310" name="Google Shape;310;p45"/>
          <p:cNvPicPr preferRelativeResize="0"/>
          <p:nvPr/>
        </p:nvPicPr>
        <p:blipFill>
          <a:blip r:embed="rId3">
            <a:alphaModFix/>
          </a:blip>
          <a:stretch>
            <a:fillRect/>
          </a:stretch>
        </p:blipFill>
        <p:spPr>
          <a:xfrm>
            <a:off x="42875" y="4124263"/>
            <a:ext cx="9144002" cy="2733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4294967295" type="title"/>
          </p:nvPr>
        </p:nvSpPr>
        <p:spPr>
          <a:xfrm>
            <a:off x="1089025" y="277813"/>
            <a:ext cx="7597775"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Process Management</a:t>
            </a:r>
            <a:endParaRPr/>
          </a:p>
        </p:txBody>
      </p:sp>
      <p:sp>
        <p:nvSpPr>
          <p:cNvPr id="316" name="Google Shape;316;p46"/>
          <p:cNvSpPr txBox="1"/>
          <p:nvPr>
            <p:ph idx="4294967295" type="body"/>
          </p:nvPr>
        </p:nvSpPr>
        <p:spPr>
          <a:xfrm>
            <a:off x="827088" y="935038"/>
            <a:ext cx="7361237" cy="5105400"/>
          </a:xfrm>
          <a:prstGeom prst="rect">
            <a:avLst/>
          </a:prstGeom>
          <a:noFill/>
          <a:ln>
            <a:noFill/>
          </a:ln>
        </p:spPr>
        <p:txBody>
          <a:bodyPr anchorCtr="0" anchor="t" bIns="45700" lIns="91425" spcFirstLastPara="1" rIns="91425" wrap="square" tIns="45700">
            <a:normAutofit fontScale="85000" lnSpcReduction="20000"/>
          </a:bodyPr>
          <a:lstStyle/>
          <a:p>
            <a:pPr indent="-156932" lvl="0" marL="365760" rtl="0" algn="l">
              <a:lnSpc>
                <a:spcPct val="90000"/>
              </a:lnSpc>
              <a:spcBef>
                <a:spcPts val="0"/>
              </a:spcBef>
              <a:spcAft>
                <a:spcPts val="0"/>
              </a:spcAft>
              <a:buSzPct val="68000"/>
              <a:buNone/>
            </a:pPr>
            <a:r>
              <a:t/>
            </a:r>
            <a:endParaRPr/>
          </a:p>
          <a:p>
            <a:pPr indent="-256032" lvl="0" marL="365760" rtl="0" algn="l">
              <a:lnSpc>
                <a:spcPct val="90000"/>
              </a:lnSpc>
              <a:spcBef>
                <a:spcPts val="400"/>
              </a:spcBef>
              <a:spcAft>
                <a:spcPts val="0"/>
              </a:spcAft>
              <a:buSzPct val="68000"/>
              <a:buChar char="?"/>
            </a:pPr>
            <a:r>
              <a:rPr lang="en-US"/>
              <a:t>A process is a program in execution. It is a unit of work within the system. Program is a </a:t>
            </a:r>
            <a:r>
              <a:rPr b="1" i="1" lang="en-US"/>
              <a:t>passive entity</a:t>
            </a:r>
            <a:r>
              <a:rPr lang="en-US"/>
              <a:t>, process is </a:t>
            </a:r>
            <a:r>
              <a:rPr lang="en-US">
                <a:solidFill>
                  <a:srgbClr val="000000"/>
                </a:solidFill>
              </a:rPr>
              <a:t>an </a:t>
            </a:r>
            <a:r>
              <a:rPr b="1" i="1" lang="en-US">
                <a:solidFill>
                  <a:srgbClr val="000000"/>
                </a:solidFill>
              </a:rPr>
              <a:t>active entity</a:t>
            </a:r>
            <a:r>
              <a:rPr lang="en-US"/>
              <a:t>.</a:t>
            </a:r>
            <a:endParaRPr/>
          </a:p>
          <a:p>
            <a:pPr indent="-156932" lvl="0" marL="365760" rtl="0" algn="l">
              <a:lnSpc>
                <a:spcPct val="90000"/>
              </a:lnSpc>
              <a:spcBef>
                <a:spcPts val="400"/>
              </a:spcBef>
              <a:spcAft>
                <a:spcPts val="0"/>
              </a:spcAft>
              <a:buSzPct val="68000"/>
              <a:buNone/>
            </a:pPr>
            <a:r>
              <a:t/>
            </a:r>
            <a:endParaRPr/>
          </a:p>
          <a:p>
            <a:pPr indent="-256032" lvl="0" marL="365760" rtl="0" algn="l">
              <a:lnSpc>
                <a:spcPct val="90000"/>
              </a:lnSpc>
              <a:spcBef>
                <a:spcPts val="400"/>
              </a:spcBef>
              <a:spcAft>
                <a:spcPts val="0"/>
              </a:spcAft>
              <a:buSzPct val="68000"/>
              <a:buChar char="?"/>
            </a:pPr>
            <a:r>
              <a:rPr lang="en-US"/>
              <a:t>Process needs resources to accomplish its task</a:t>
            </a:r>
            <a:endParaRPr/>
          </a:p>
          <a:p>
            <a:pPr indent="-228599" lvl="1" marL="621792" rtl="0" algn="l">
              <a:lnSpc>
                <a:spcPct val="90000"/>
              </a:lnSpc>
              <a:spcBef>
                <a:spcPts val="324"/>
              </a:spcBef>
              <a:spcAft>
                <a:spcPts val="0"/>
              </a:spcAft>
              <a:buSzPct val="100000"/>
              <a:buChar char="◦"/>
            </a:pPr>
            <a:r>
              <a:rPr lang="en-US"/>
              <a:t>CPU, memory, I/O, files</a:t>
            </a:r>
            <a:endParaRPr/>
          </a:p>
          <a:p>
            <a:pPr indent="-228599" lvl="1" marL="621792" rtl="0" algn="l">
              <a:lnSpc>
                <a:spcPct val="90000"/>
              </a:lnSpc>
              <a:spcBef>
                <a:spcPts val="324"/>
              </a:spcBef>
              <a:spcAft>
                <a:spcPts val="0"/>
              </a:spcAft>
              <a:buSzPct val="100000"/>
              <a:buChar char="◦"/>
            </a:pPr>
            <a:r>
              <a:rPr lang="en-US"/>
              <a:t>Initialization data</a:t>
            </a:r>
            <a:endParaRPr/>
          </a:p>
          <a:p>
            <a:pPr indent="-153262" lvl="0" marL="365760" rtl="0" algn="l">
              <a:lnSpc>
                <a:spcPct val="90000"/>
              </a:lnSpc>
              <a:spcBef>
                <a:spcPts val="400"/>
              </a:spcBef>
              <a:spcAft>
                <a:spcPts val="0"/>
              </a:spcAft>
              <a:buSzPct val="68000"/>
              <a:buNone/>
            </a:pPr>
            <a:r>
              <a:t/>
            </a:r>
            <a:endParaRPr b="1" sz="2800"/>
          </a:p>
          <a:p>
            <a:pPr indent="-256032" lvl="0" marL="365760" rtl="0" algn="l">
              <a:lnSpc>
                <a:spcPct val="90000"/>
              </a:lnSpc>
              <a:spcBef>
                <a:spcPts val="400"/>
              </a:spcBef>
              <a:spcAft>
                <a:spcPts val="0"/>
              </a:spcAft>
              <a:buSzPct val="68000"/>
              <a:buChar char="?"/>
            </a:pPr>
            <a:r>
              <a:rPr b="1" lang="en-US" sz="2800"/>
              <a:t>Program counter (PC): </a:t>
            </a:r>
            <a:r>
              <a:rPr lang="en-US" sz="2800"/>
              <a:t>Contains the address of an instruction to be fetched</a:t>
            </a:r>
            <a:endParaRPr/>
          </a:p>
          <a:p>
            <a:pPr indent="-156932" lvl="0" marL="365760" rtl="0" algn="l">
              <a:lnSpc>
                <a:spcPct val="90000"/>
              </a:lnSpc>
              <a:spcBef>
                <a:spcPts val="400"/>
              </a:spcBef>
              <a:spcAft>
                <a:spcPts val="0"/>
              </a:spcAft>
              <a:buSzPct val="68000"/>
              <a:buNone/>
            </a:pPr>
            <a:r>
              <a:t/>
            </a:r>
            <a:endParaRPr/>
          </a:p>
          <a:p>
            <a:pPr indent="-256032" lvl="0" marL="365760" rtl="0" algn="l">
              <a:lnSpc>
                <a:spcPct val="90000"/>
              </a:lnSpc>
              <a:spcBef>
                <a:spcPts val="400"/>
              </a:spcBef>
              <a:spcAft>
                <a:spcPts val="0"/>
              </a:spcAft>
              <a:buSzPct val="68000"/>
              <a:buChar char="?"/>
            </a:pPr>
            <a:r>
              <a:rPr lang="en-US"/>
              <a:t>Single-threaded process has one </a:t>
            </a:r>
            <a:r>
              <a:rPr b="1" lang="en-US">
                <a:solidFill>
                  <a:srgbClr val="3366FF"/>
                </a:solidFill>
              </a:rPr>
              <a:t>program counter</a:t>
            </a:r>
            <a:r>
              <a:rPr b="1" lang="en-US" sz="2000">
                <a:solidFill>
                  <a:srgbClr val="3366FF"/>
                </a:solidFill>
              </a:rPr>
              <a:t> </a:t>
            </a:r>
            <a:r>
              <a:rPr lang="en-US"/>
              <a:t>specifying location of next instruction to execute</a:t>
            </a:r>
            <a:endParaRPr/>
          </a:p>
          <a:p>
            <a:pPr indent="-156932" lvl="0" marL="365760" rtl="0" algn="l">
              <a:lnSpc>
                <a:spcPct val="90000"/>
              </a:lnSpc>
              <a:spcBef>
                <a:spcPts val="400"/>
              </a:spcBef>
              <a:spcAft>
                <a:spcPts val="0"/>
              </a:spcAft>
              <a:buSzPct val="68000"/>
              <a:buNone/>
            </a:pPr>
            <a:r>
              <a:t/>
            </a:r>
            <a:endParaRPr/>
          </a:p>
          <a:p>
            <a:pPr indent="-256032" lvl="0" marL="365760" rtl="0" algn="l">
              <a:lnSpc>
                <a:spcPct val="90000"/>
              </a:lnSpc>
              <a:spcBef>
                <a:spcPts val="400"/>
              </a:spcBef>
              <a:spcAft>
                <a:spcPts val="0"/>
              </a:spcAft>
              <a:buSzPct val="68000"/>
              <a:buChar char="?"/>
            </a:pPr>
            <a:r>
              <a:rPr lang="en-US"/>
              <a:t>Multi-threaded process has one program counter per thread</a:t>
            </a:r>
            <a:endParaRPr/>
          </a:p>
          <a:p>
            <a:pPr indent="-156932" lvl="0" marL="365760" rtl="0" algn="l">
              <a:lnSpc>
                <a:spcPct val="90000"/>
              </a:lnSpc>
              <a:spcBef>
                <a:spcPts val="400"/>
              </a:spcBef>
              <a:spcAft>
                <a:spcPts val="0"/>
              </a:spcAft>
              <a:buSzPct val="68000"/>
              <a:buNone/>
            </a:pPr>
            <a:r>
              <a:t/>
            </a:r>
            <a:endParaRPr/>
          </a:p>
          <a:p>
            <a:pPr indent="-256032" lvl="0" marL="365760" rtl="0" algn="l">
              <a:lnSpc>
                <a:spcPct val="90000"/>
              </a:lnSpc>
              <a:spcBef>
                <a:spcPts val="400"/>
              </a:spcBef>
              <a:spcAft>
                <a:spcPts val="0"/>
              </a:spcAft>
              <a:buSzPct val="68000"/>
              <a:buFont typeface="Arial"/>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idx="4294967295" type="title"/>
          </p:nvPr>
        </p:nvSpPr>
        <p:spPr>
          <a:xfrm>
            <a:off x="1128713" y="277813"/>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Process Management Activities</a:t>
            </a:r>
            <a:endParaRPr/>
          </a:p>
        </p:txBody>
      </p:sp>
      <p:sp>
        <p:nvSpPr>
          <p:cNvPr id="322" name="Google Shape;322;p47"/>
          <p:cNvSpPr txBox="1"/>
          <p:nvPr>
            <p:ph idx="4294967295" type="body"/>
          </p:nvPr>
        </p:nvSpPr>
        <p:spPr>
          <a:xfrm>
            <a:off x="1077913" y="1728788"/>
            <a:ext cx="7958137" cy="4035425"/>
          </a:xfrm>
          <a:prstGeom prst="rect">
            <a:avLst/>
          </a:prstGeom>
          <a:noFill/>
          <a:ln>
            <a:noFill/>
          </a:ln>
        </p:spPr>
        <p:txBody>
          <a:bodyPr anchorCtr="0" anchor="t" bIns="45700" lIns="91425" spcFirstLastPara="1" rIns="91425" wrap="square" tIns="45700">
            <a:normAutofit fontScale="92500" lnSpcReduction="20000"/>
          </a:bodyPr>
          <a:lstStyle/>
          <a:p>
            <a:pPr indent="-256032" lvl="0" marL="365760" rtl="0" algn="l">
              <a:lnSpc>
                <a:spcPct val="100000"/>
              </a:lnSpc>
              <a:spcBef>
                <a:spcPts val="0"/>
              </a:spcBef>
              <a:spcAft>
                <a:spcPts val="0"/>
              </a:spcAft>
              <a:buSzPct val="68000"/>
              <a:buFont typeface="Arial"/>
              <a:buNone/>
            </a:pPr>
            <a:r>
              <a:rPr lang="en-US"/>
              <a:t>     </a:t>
            </a:r>
            <a:endParaRPr/>
          </a:p>
          <a:p>
            <a:pPr indent="-256074" lvl="0" marL="365760" rtl="0" algn="l">
              <a:lnSpc>
                <a:spcPct val="100000"/>
              </a:lnSpc>
              <a:spcBef>
                <a:spcPts val="400"/>
              </a:spcBef>
              <a:spcAft>
                <a:spcPts val="0"/>
              </a:spcAft>
              <a:buSzPct val="68000"/>
              <a:buChar char="?"/>
            </a:pPr>
            <a:r>
              <a:rPr lang="en-US"/>
              <a:t>Creating and deleting both user and system processes</a:t>
            </a:r>
            <a:endParaRPr/>
          </a:p>
          <a:p>
            <a:pPr indent="-148210" lvl="0" marL="365760" rtl="0" algn="l">
              <a:lnSpc>
                <a:spcPct val="100000"/>
              </a:lnSpc>
              <a:spcBef>
                <a:spcPts val="400"/>
              </a:spcBef>
              <a:spcAft>
                <a:spcPts val="0"/>
              </a:spcAft>
              <a:buSzPct val="68000"/>
              <a:buNone/>
            </a:pPr>
            <a:r>
              <a:t/>
            </a:r>
            <a:endParaRPr/>
          </a:p>
          <a:p>
            <a:pPr indent="-256074" lvl="0" marL="365760" rtl="0" algn="l">
              <a:lnSpc>
                <a:spcPct val="100000"/>
              </a:lnSpc>
              <a:spcBef>
                <a:spcPts val="400"/>
              </a:spcBef>
              <a:spcAft>
                <a:spcPts val="0"/>
              </a:spcAft>
              <a:buSzPct val="68000"/>
              <a:buChar char="?"/>
            </a:pPr>
            <a:r>
              <a:rPr lang="en-US"/>
              <a:t>Suspending and resuming processes</a:t>
            </a:r>
            <a:endParaRPr/>
          </a:p>
          <a:p>
            <a:pPr indent="-148210" lvl="0" marL="365760" rtl="0" algn="l">
              <a:lnSpc>
                <a:spcPct val="100000"/>
              </a:lnSpc>
              <a:spcBef>
                <a:spcPts val="400"/>
              </a:spcBef>
              <a:spcAft>
                <a:spcPts val="0"/>
              </a:spcAft>
              <a:buSzPct val="68000"/>
              <a:buNone/>
            </a:pPr>
            <a:r>
              <a:t/>
            </a:r>
            <a:endParaRPr/>
          </a:p>
          <a:p>
            <a:pPr indent="-256074" lvl="0" marL="365760" rtl="0" algn="l">
              <a:lnSpc>
                <a:spcPct val="100000"/>
              </a:lnSpc>
              <a:spcBef>
                <a:spcPts val="400"/>
              </a:spcBef>
              <a:spcAft>
                <a:spcPts val="0"/>
              </a:spcAft>
              <a:buSzPct val="68000"/>
              <a:buChar char="?"/>
            </a:pPr>
            <a:r>
              <a:rPr lang="en-US"/>
              <a:t>process synchronization</a:t>
            </a:r>
            <a:endParaRPr/>
          </a:p>
          <a:p>
            <a:pPr indent="-148210" lvl="0" marL="365760" rtl="0" algn="l">
              <a:lnSpc>
                <a:spcPct val="100000"/>
              </a:lnSpc>
              <a:spcBef>
                <a:spcPts val="400"/>
              </a:spcBef>
              <a:spcAft>
                <a:spcPts val="0"/>
              </a:spcAft>
              <a:buSzPct val="68000"/>
              <a:buNone/>
            </a:pPr>
            <a:r>
              <a:t/>
            </a:r>
            <a:endParaRPr/>
          </a:p>
          <a:p>
            <a:pPr indent="-256074" lvl="0" marL="365760" rtl="0" algn="l">
              <a:lnSpc>
                <a:spcPct val="100000"/>
              </a:lnSpc>
              <a:spcBef>
                <a:spcPts val="400"/>
              </a:spcBef>
              <a:spcAft>
                <a:spcPts val="0"/>
              </a:spcAft>
              <a:buSzPct val="68000"/>
              <a:buChar char="?"/>
            </a:pPr>
            <a:r>
              <a:rPr lang="en-US"/>
              <a:t>process communication</a:t>
            </a:r>
            <a:endParaRPr/>
          </a:p>
          <a:p>
            <a:pPr indent="-148210" lvl="0" marL="365760" rtl="0" algn="l">
              <a:lnSpc>
                <a:spcPct val="100000"/>
              </a:lnSpc>
              <a:spcBef>
                <a:spcPts val="400"/>
              </a:spcBef>
              <a:spcAft>
                <a:spcPts val="0"/>
              </a:spcAft>
              <a:buSzPct val="68000"/>
              <a:buNone/>
            </a:pPr>
            <a:r>
              <a:t/>
            </a:r>
            <a:endParaRPr/>
          </a:p>
          <a:p>
            <a:pPr indent="-256074" lvl="0" marL="365760" rtl="0" algn="l">
              <a:lnSpc>
                <a:spcPct val="100000"/>
              </a:lnSpc>
              <a:spcBef>
                <a:spcPts val="400"/>
              </a:spcBef>
              <a:spcAft>
                <a:spcPts val="0"/>
              </a:spcAft>
              <a:buSzPct val="68000"/>
              <a:buChar char="?"/>
            </a:pPr>
            <a:r>
              <a:rPr lang="en-US"/>
              <a:t>deadlock handling</a:t>
            </a:r>
            <a:endParaRPr/>
          </a:p>
        </p:txBody>
      </p:sp>
      <p:sp>
        <p:nvSpPr>
          <p:cNvPr id="323" name="Google Shape;323;p47"/>
          <p:cNvSpPr txBox="1"/>
          <p:nvPr/>
        </p:nvSpPr>
        <p:spPr>
          <a:xfrm>
            <a:off x="885825" y="1238250"/>
            <a:ext cx="7586663"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idx="4294967295" type="title"/>
          </p:nvPr>
        </p:nvSpPr>
        <p:spPr>
          <a:xfrm>
            <a:off x="1090613" y="277813"/>
            <a:ext cx="7596187"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Memory Management</a:t>
            </a:r>
            <a:endParaRPr/>
          </a:p>
        </p:txBody>
      </p:sp>
      <p:sp>
        <p:nvSpPr>
          <p:cNvPr id="329" name="Google Shape;329;p48"/>
          <p:cNvSpPr txBox="1"/>
          <p:nvPr>
            <p:ph idx="4294967295" type="body"/>
          </p:nvPr>
        </p:nvSpPr>
        <p:spPr>
          <a:xfrm>
            <a:off x="806450" y="1233488"/>
            <a:ext cx="7654925" cy="4530725"/>
          </a:xfrm>
          <a:prstGeom prst="rect">
            <a:avLst/>
          </a:prstGeom>
          <a:noFill/>
          <a:ln>
            <a:noFill/>
          </a:ln>
        </p:spPr>
        <p:txBody>
          <a:bodyPr anchorCtr="0" anchor="t" bIns="45700" lIns="91425" spcFirstLastPara="1" rIns="91425" wrap="square" tIns="45700">
            <a:normAutofit/>
          </a:bodyPr>
          <a:lstStyle/>
          <a:p>
            <a:pPr indent="-177800" lvl="1" marL="621792" rtl="0" algn="l">
              <a:lnSpc>
                <a:spcPct val="100000"/>
              </a:lnSpc>
              <a:spcBef>
                <a:spcPts val="0"/>
              </a:spcBef>
              <a:spcAft>
                <a:spcPts val="0"/>
              </a:spcAft>
              <a:buSzPts val="800"/>
              <a:buNone/>
            </a:pPr>
            <a:r>
              <a:t/>
            </a:r>
            <a:endParaRPr sz="800"/>
          </a:p>
          <a:p>
            <a:pPr indent="-256032" lvl="0" marL="365760" rtl="0" algn="l">
              <a:lnSpc>
                <a:spcPct val="100000"/>
              </a:lnSpc>
              <a:spcBef>
                <a:spcPts val="400"/>
              </a:spcBef>
              <a:spcAft>
                <a:spcPts val="0"/>
              </a:spcAft>
              <a:buSzPts val="1836"/>
              <a:buChar char="?"/>
            </a:pPr>
            <a:r>
              <a:rPr lang="en-US"/>
              <a:t>Memory management activities</a:t>
            </a:r>
            <a:endParaRPr/>
          </a:p>
          <a:p>
            <a:pPr indent="-228600" lvl="1" marL="621792" rtl="0" algn="l">
              <a:lnSpc>
                <a:spcPct val="100000"/>
              </a:lnSpc>
              <a:spcBef>
                <a:spcPts val="324"/>
              </a:spcBef>
              <a:spcAft>
                <a:spcPts val="0"/>
              </a:spcAft>
              <a:buSzPts val="2300"/>
              <a:buChar char="◦"/>
            </a:pPr>
            <a:r>
              <a:rPr lang="en-US"/>
              <a:t>Keeping track of which parts of memory are currently being used and by whom</a:t>
            </a:r>
            <a:endParaRPr/>
          </a:p>
          <a:p>
            <a:pPr indent="-82550" lvl="1" marL="621792" rtl="0" algn="l">
              <a:lnSpc>
                <a:spcPct val="100000"/>
              </a:lnSpc>
              <a:spcBef>
                <a:spcPts val="324"/>
              </a:spcBef>
              <a:spcAft>
                <a:spcPts val="0"/>
              </a:spcAft>
              <a:buSzPts val="2300"/>
              <a:buNone/>
            </a:pPr>
            <a:r>
              <a:t/>
            </a:r>
            <a:endParaRPr/>
          </a:p>
          <a:p>
            <a:pPr indent="-228600" lvl="1" marL="621792" rtl="0" algn="l">
              <a:lnSpc>
                <a:spcPct val="100000"/>
              </a:lnSpc>
              <a:spcBef>
                <a:spcPts val="324"/>
              </a:spcBef>
              <a:spcAft>
                <a:spcPts val="0"/>
              </a:spcAft>
              <a:buSzPts val="2300"/>
              <a:buChar char="◦"/>
            </a:pPr>
            <a:r>
              <a:rPr lang="en-US"/>
              <a:t>Deciding which processes (or parts thereof) and data to move into and out of memory</a:t>
            </a:r>
            <a:endParaRPr/>
          </a:p>
          <a:p>
            <a:pPr indent="-82550" lvl="1" marL="621792" rtl="0" algn="l">
              <a:lnSpc>
                <a:spcPct val="100000"/>
              </a:lnSpc>
              <a:spcBef>
                <a:spcPts val="324"/>
              </a:spcBef>
              <a:spcAft>
                <a:spcPts val="0"/>
              </a:spcAft>
              <a:buSzPts val="2300"/>
              <a:buNone/>
            </a:pPr>
            <a:r>
              <a:t/>
            </a:r>
            <a:endParaRPr/>
          </a:p>
          <a:p>
            <a:pPr indent="-228600" lvl="1" marL="621792" rtl="0" algn="l">
              <a:lnSpc>
                <a:spcPct val="100000"/>
              </a:lnSpc>
              <a:spcBef>
                <a:spcPts val="324"/>
              </a:spcBef>
              <a:spcAft>
                <a:spcPts val="0"/>
              </a:spcAft>
              <a:buSzPts val="2300"/>
              <a:buChar char="◦"/>
            </a:pPr>
            <a:r>
              <a:rPr lang="en-US"/>
              <a:t>Allocating and deallocating memory space as needed</a:t>
            </a:r>
            <a:endParaRPr/>
          </a:p>
          <a:p>
            <a:pPr indent="-228600" lvl="1" marL="621792" rtl="0" algn="l">
              <a:lnSpc>
                <a:spcPct val="100000"/>
              </a:lnSpc>
              <a:spcBef>
                <a:spcPts val="324"/>
              </a:spcBef>
              <a:spcAft>
                <a:spcPts val="0"/>
              </a:spcAft>
              <a:buSzPts val="2300"/>
              <a:buFont typeface="Arial"/>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idx="4294967295" type="title"/>
          </p:nvPr>
        </p:nvSpPr>
        <p:spPr>
          <a:xfrm>
            <a:off x="1128713" y="277813"/>
            <a:ext cx="7558087"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Storage Management</a:t>
            </a:r>
            <a:endParaRPr/>
          </a:p>
        </p:txBody>
      </p:sp>
      <p:sp>
        <p:nvSpPr>
          <p:cNvPr id="335" name="Google Shape;335;p49"/>
          <p:cNvSpPr txBox="1"/>
          <p:nvPr>
            <p:ph idx="4294967295" type="body"/>
          </p:nvPr>
        </p:nvSpPr>
        <p:spPr>
          <a:xfrm>
            <a:off x="1016000" y="1428750"/>
            <a:ext cx="7583488" cy="4992688"/>
          </a:xfrm>
          <a:prstGeom prst="rect">
            <a:avLst/>
          </a:prstGeom>
          <a:noFill/>
          <a:ln>
            <a:noFill/>
          </a:ln>
        </p:spPr>
        <p:txBody>
          <a:bodyPr anchorCtr="0" anchor="t" bIns="45700" lIns="91425" spcFirstLastPara="1" rIns="91425" wrap="square" tIns="45700">
            <a:normAutofit lnSpcReduction="10000"/>
          </a:bodyPr>
          <a:lstStyle/>
          <a:p>
            <a:pPr indent="-177800" lvl="2" marL="859536" rtl="0" algn="l">
              <a:lnSpc>
                <a:spcPct val="90000"/>
              </a:lnSpc>
              <a:spcBef>
                <a:spcPts val="0"/>
              </a:spcBef>
              <a:spcAft>
                <a:spcPts val="0"/>
              </a:spcAft>
              <a:buSzPts val="800"/>
              <a:buNone/>
            </a:pPr>
            <a:r>
              <a:t/>
            </a:r>
            <a:endParaRPr sz="800"/>
          </a:p>
          <a:p>
            <a:pPr indent="-256032" lvl="0" marL="365760" rtl="0" algn="l">
              <a:lnSpc>
                <a:spcPct val="90000"/>
              </a:lnSpc>
              <a:spcBef>
                <a:spcPts val="400"/>
              </a:spcBef>
              <a:spcAft>
                <a:spcPts val="0"/>
              </a:spcAft>
              <a:buSzPts val="1836"/>
              <a:buChar char="?"/>
            </a:pPr>
            <a:r>
              <a:rPr lang="en-US"/>
              <a:t>File-System management</a:t>
            </a:r>
            <a:endParaRPr/>
          </a:p>
          <a:p>
            <a:pPr indent="-228600" lvl="1" marL="621792" rtl="0" algn="l">
              <a:lnSpc>
                <a:spcPct val="90000"/>
              </a:lnSpc>
              <a:spcBef>
                <a:spcPts val="324"/>
              </a:spcBef>
              <a:spcAft>
                <a:spcPts val="0"/>
              </a:spcAft>
              <a:buSzPts val="2300"/>
              <a:buChar char="◦"/>
            </a:pPr>
            <a:r>
              <a:rPr lang="en-US"/>
              <a:t>Files usually organized into directories</a:t>
            </a:r>
            <a:endParaRPr/>
          </a:p>
          <a:p>
            <a:pPr indent="-228600" lvl="1" marL="621792" rtl="0" algn="l">
              <a:lnSpc>
                <a:spcPct val="90000"/>
              </a:lnSpc>
              <a:spcBef>
                <a:spcPts val="324"/>
              </a:spcBef>
              <a:spcAft>
                <a:spcPts val="0"/>
              </a:spcAft>
              <a:buSzPts val="2300"/>
              <a:buChar char="◦"/>
            </a:pPr>
            <a:r>
              <a:rPr lang="en-US"/>
              <a:t>Access control on most systems to determine who can access what</a:t>
            </a:r>
            <a:endParaRPr/>
          </a:p>
          <a:p>
            <a:pPr indent="-228600" lvl="1" marL="621792" rtl="0" algn="l">
              <a:lnSpc>
                <a:spcPct val="90000"/>
              </a:lnSpc>
              <a:spcBef>
                <a:spcPts val="324"/>
              </a:spcBef>
              <a:spcAft>
                <a:spcPts val="0"/>
              </a:spcAft>
              <a:buSzPts val="2300"/>
              <a:buChar char="◦"/>
            </a:pPr>
            <a:r>
              <a:rPr lang="en-US"/>
              <a:t>OS activities include</a:t>
            </a:r>
            <a:endParaRPr/>
          </a:p>
          <a:p>
            <a:pPr indent="-95250" lvl="2" marL="859536" rtl="0" algn="l">
              <a:lnSpc>
                <a:spcPct val="90000"/>
              </a:lnSpc>
              <a:spcBef>
                <a:spcPts val="350"/>
              </a:spcBef>
              <a:spcAft>
                <a:spcPts val="0"/>
              </a:spcAft>
              <a:buSzPts val="2100"/>
              <a:buNone/>
            </a:pPr>
            <a:r>
              <a:t/>
            </a:r>
            <a:endParaRPr/>
          </a:p>
          <a:p>
            <a:pPr indent="-228600" lvl="2" marL="859536" rtl="0" algn="l">
              <a:lnSpc>
                <a:spcPct val="90000"/>
              </a:lnSpc>
              <a:spcBef>
                <a:spcPts val="350"/>
              </a:spcBef>
              <a:spcAft>
                <a:spcPts val="0"/>
              </a:spcAft>
              <a:buSzPts val="2100"/>
              <a:buChar char="●"/>
            </a:pPr>
            <a:r>
              <a:rPr lang="en-US"/>
              <a:t>Creating and deleting files and directories</a:t>
            </a:r>
            <a:endParaRPr/>
          </a:p>
          <a:p>
            <a:pPr indent="-95250" lvl="2" marL="859536" rtl="0" algn="l">
              <a:lnSpc>
                <a:spcPct val="90000"/>
              </a:lnSpc>
              <a:spcBef>
                <a:spcPts val="350"/>
              </a:spcBef>
              <a:spcAft>
                <a:spcPts val="0"/>
              </a:spcAft>
              <a:buSzPts val="2100"/>
              <a:buNone/>
            </a:pPr>
            <a:r>
              <a:t/>
            </a:r>
            <a:endParaRPr/>
          </a:p>
          <a:p>
            <a:pPr indent="-228600" lvl="2" marL="859536" rtl="0" algn="l">
              <a:lnSpc>
                <a:spcPct val="90000"/>
              </a:lnSpc>
              <a:spcBef>
                <a:spcPts val="350"/>
              </a:spcBef>
              <a:spcAft>
                <a:spcPts val="0"/>
              </a:spcAft>
              <a:buSzPts val="2100"/>
              <a:buChar char="●"/>
            </a:pPr>
            <a:r>
              <a:rPr lang="en-US"/>
              <a:t>Primitives to manipulate files and dirs</a:t>
            </a:r>
            <a:endParaRPr/>
          </a:p>
          <a:p>
            <a:pPr indent="-95250" lvl="2" marL="859536" rtl="0" algn="l">
              <a:lnSpc>
                <a:spcPct val="90000"/>
              </a:lnSpc>
              <a:spcBef>
                <a:spcPts val="350"/>
              </a:spcBef>
              <a:spcAft>
                <a:spcPts val="0"/>
              </a:spcAft>
              <a:buSzPts val="2100"/>
              <a:buNone/>
            </a:pPr>
            <a:r>
              <a:t/>
            </a:r>
            <a:endParaRPr/>
          </a:p>
          <a:p>
            <a:pPr indent="-228600" lvl="2" marL="859536" rtl="0" algn="l">
              <a:lnSpc>
                <a:spcPct val="90000"/>
              </a:lnSpc>
              <a:spcBef>
                <a:spcPts val="350"/>
              </a:spcBef>
              <a:spcAft>
                <a:spcPts val="0"/>
              </a:spcAft>
              <a:buSzPts val="2100"/>
              <a:buChar char="●"/>
            </a:pPr>
            <a:r>
              <a:rPr lang="en-US"/>
              <a:t>Mapping files onto secondary storage</a:t>
            </a:r>
            <a:endParaRPr/>
          </a:p>
          <a:p>
            <a:pPr indent="-95250" lvl="2" marL="859536" rtl="0" algn="l">
              <a:lnSpc>
                <a:spcPct val="90000"/>
              </a:lnSpc>
              <a:spcBef>
                <a:spcPts val="350"/>
              </a:spcBef>
              <a:spcAft>
                <a:spcPts val="0"/>
              </a:spcAft>
              <a:buSzPts val="2100"/>
              <a:buNone/>
            </a:pPr>
            <a:r>
              <a:t/>
            </a:r>
            <a:endParaRPr/>
          </a:p>
          <a:p>
            <a:pPr indent="-228600" lvl="2" marL="859536" rtl="0" algn="l">
              <a:lnSpc>
                <a:spcPct val="90000"/>
              </a:lnSpc>
              <a:spcBef>
                <a:spcPts val="350"/>
              </a:spcBef>
              <a:spcAft>
                <a:spcPts val="0"/>
              </a:spcAft>
              <a:buSzPts val="2100"/>
              <a:buChar char="●"/>
            </a:pPr>
            <a:r>
              <a:rPr lang="en-US"/>
              <a:t>Backup files onto stable (non-volatile) storage media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idx="4294967295" type="title"/>
          </p:nvPr>
        </p:nvSpPr>
        <p:spPr>
          <a:xfrm>
            <a:off x="1331913" y="277813"/>
            <a:ext cx="7354887"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Mass-Storage Management</a:t>
            </a:r>
            <a:endParaRPr/>
          </a:p>
        </p:txBody>
      </p:sp>
      <p:sp>
        <p:nvSpPr>
          <p:cNvPr id="341" name="Google Shape;341;p50"/>
          <p:cNvSpPr txBox="1"/>
          <p:nvPr>
            <p:ph idx="4294967295" type="body"/>
          </p:nvPr>
        </p:nvSpPr>
        <p:spPr>
          <a:xfrm>
            <a:off x="806450" y="1233487"/>
            <a:ext cx="7575550" cy="5331085"/>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l">
              <a:lnSpc>
                <a:spcPct val="100000"/>
              </a:lnSpc>
              <a:spcBef>
                <a:spcPts val="0"/>
              </a:spcBef>
              <a:spcAft>
                <a:spcPts val="0"/>
              </a:spcAft>
              <a:buSzPct val="68000"/>
              <a:buChar char="?"/>
            </a:pPr>
            <a:r>
              <a:rPr lang="en-US"/>
              <a:t>OS activities</a:t>
            </a:r>
            <a:endParaRPr/>
          </a:p>
          <a:p>
            <a:pPr indent="-104457" lvl="1" marL="621792" rtl="0" algn="l">
              <a:lnSpc>
                <a:spcPct val="100000"/>
              </a:lnSpc>
              <a:spcBef>
                <a:spcPts val="324"/>
              </a:spcBef>
              <a:spcAft>
                <a:spcPts val="0"/>
              </a:spcAft>
              <a:buSzPct val="100000"/>
              <a:buNone/>
            </a:pPr>
            <a:r>
              <a:t/>
            </a:r>
            <a:endParaRPr/>
          </a:p>
          <a:p>
            <a:pPr indent="-228599" lvl="1" marL="621792" rtl="0" algn="l">
              <a:lnSpc>
                <a:spcPct val="100000"/>
              </a:lnSpc>
              <a:spcBef>
                <a:spcPts val="324"/>
              </a:spcBef>
              <a:spcAft>
                <a:spcPts val="0"/>
              </a:spcAft>
              <a:buSzPct val="100000"/>
              <a:buChar char="◦"/>
            </a:pPr>
            <a:r>
              <a:rPr lang="en-US"/>
              <a:t>Free-space management</a:t>
            </a:r>
            <a:endParaRPr/>
          </a:p>
          <a:p>
            <a:pPr indent="-104457" lvl="1" marL="621792" rtl="0" algn="l">
              <a:lnSpc>
                <a:spcPct val="100000"/>
              </a:lnSpc>
              <a:spcBef>
                <a:spcPts val="324"/>
              </a:spcBef>
              <a:spcAft>
                <a:spcPts val="0"/>
              </a:spcAft>
              <a:buSzPct val="100000"/>
              <a:buNone/>
            </a:pPr>
            <a:r>
              <a:t/>
            </a:r>
            <a:endParaRPr/>
          </a:p>
          <a:p>
            <a:pPr indent="-228599" lvl="1" marL="621792" rtl="0" algn="l">
              <a:lnSpc>
                <a:spcPct val="100000"/>
              </a:lnSpc>
              <a:spcBef>
                <a:spcPts val="324"/>
              </a:spcBef>
              <a:spcAft>
                <a:spcPts val="0"/>
              </a:spcAft>
              <a:buSzPct val="100000"/>
              <a:buChar char="◦"/>
            </a:pPr>
            <a:r>
              <a:rPr lang="en-US"/>
              <a:t>Storage allocation</a:t>
            </a:r>
            <a:endParaRPr/>
          </a:p>
          <a:p>
            <a:pPr indent="-104457" lvl="1" marL="621792" rtl="0" algn="l">
              <a:lnSpc>
                <a:spcPct val="100000"/>
              </a:lnSpc>
              <a:spcBef>
                <a:spcPts val="324"/>
              </a:spcBef>
              <a:spcAft>
                <a:spcPts val="0"/>
              </a:spcAft>
              <a:buSzPct val="100000"/>
              <a:buNone/>
            </a:pPr>
            <a:r>
              <a:t/>
            </a:r>
            <a:endParaRPr/>
          </a:p>
          <a:p>
            <a:pPr indent="-228599" lvl="1" marL="621792" rtl="0" algn="l">
              <a:lnSpc>
                <a:spcPct val="100000"/>
              </a:lnSpc>
              <a:spcBef>
                <a:spcPts val="324"/>
              </a:spcBef>
              <a:spcAft>
                <a:spcPts val="0"/>
              </a:spcAft>
              <a:buSzPct val="100000"/>
              <a:buChar char="◦"/>
            </a:pPr>
            <a:r>
              <a:rPr lang="en-US"/>
              <a:t>Disk scheduling</a:t>
            </a:r>
            <a:endParaRPr/>
          </a:p>
          <a:p>
            <a:pPr indent="-104457" lvl="1" marL="621792" rtl="0" algn="l">
              <a:lnSpc>
                <a:spcPct val="100000"/>
              </a:lnSpc>
              <a:spcBef>
                <a:spcPts val="324"/>
              </a:spcBef>
              <a:spcAft>
                <a:spcPts val="0"/>
              </a:spcAft>
              <a:buSzPct val="100000"/>
              <a:buNone/>
            </a:pPr>
            <a:r>
              <a:t/>
            </a:r>
            <a:endParaRPr/>
          </a:p>
          <a:p>
            <a:pPr indent="-256032" lvl="0" marL="365760" rtl="0" algn="l">
              <a:lnSpc>
                <a:spcPct val="100000"/>
              </a:lnSpc>
              <a:spcBef>
                <a:spcPts val="400"/>
              </a:spcBef>
              <a:spcAft>
                <a:spcPts val="0"/>
              </a:spcAft>
              <a:buSzPct val="68000"/>
              <a:buChar char="?"/>
            </a:pPr>
            <a:r>
              <a:rPr lang="en-US"/>
              <a:t>Some storage need not be fast</a:t>
            </a:r>
            <a:endParaRPr/>
          </a:p>
          <a:p>
            <a:pPr indent="-104457" lvl="1" marL="621792" rtl="0" algn="l">
              <a:lnSpc>
                <a:spcPct val="100000"/>
              </a:lnSpc>
              <a:spcBef>
                <a:spcPts val="324"/>
              </a:spcBef>
              <a:spcAft>
                <a:spcPts val="0"/>
              </a:spcAft>
              <a:buSzPct val="100000"/>
              <a:buNone/>
            </a:pPr>
            <a:r>
              <a:t/>
            </a:r>
            <a:endParaRPr/>
          </a:p>
          <a:p>
            <a:pPr indent="-228599" lvl="1" marL="621792" rtl="0" algn="l">
              <a:lnSpc>
                <a:spcPct val="100000"/>
              </a:lnSpc>
              <a:spcBef>
                <a:spcPts val="324"/>
              </a:spcBef>
              <a:spcAft>
                <a:spcPts val="0"/>
              </a:spcAft>
              <a:buSzPct val="100000"/>
              <a:buChar char="◦"/>
            </a:pPr>
            <a:r>
              <a:rPr lang="en-US"/>
              <a:t>Tertiary storage includes optical storage, magnetic tape</a:t>
            </a:r>
            <a:endParaRPr/>
          </a:p>
          <a:p>
            <a:pPr indent="-104457" lvl="1" marL="621792" rtl="0" algn="l">
              <a:lnSpc>
                <a:spcPct val="100000"/>
              </a:lnSpc>
              <a:spcBef>
                <a:spcPts val="324"/>
              </a:spcBef>
              <a:spcAft>
                <a:spcPts val="0"/>
              </a:spcAft>
              <a:buSzPct val="100000"/>
              <a:buNone/>
            </a:pPr>
            <a:r>
              <a:t/>
            </a:r>
            <a:endParaRPr/>
          </a:p>
          <a:p>
            <a:pPr indent="-228599" lvl="1" marL="621792" rtl="0" algn="l">
              <a:lnSpc>
                <a:spcPct val="100000"/>
              </a:lnSpc>
              <a:spcBef>
                <a:spcPts val="324"/>
              </a:spcBef>
              <a:spcAft>
                <a:spcPts val="0"/>
              </a:spcAft>
              <a:buSzPct val="100000"/>
              <a:buChar char="◦"/>
            </a:pPr>
            <a:r>
              <a:rPr lang="en-US"/>
              <a:t>Still must be managed – by OS or applications</a:t>
            </a:r>
            <a:endParaRPr/>
          </a:p>
          <a:p>
            <a:pPr indent="-104457" lvl="1" marL="621792" rtl="0" algn="l">
              <a:lnSpc>
                <a:spcPct val="100000"/>
              </a:lnSpc>
              <a:spcBef>
                <a:spcPts val="324"/>
              </a:spcBef>
              <a:spcAft>
                <a:spcPts val="0"/>
              </a:spcAft>
              <a:buSzPct val="100000"/>
              <a:buNone/>
            </a:pPr>
            <a:r>
              <a:t/>
            </a:r>
            <a:endParaRPr/>
          </a:p>
          <a:p>
            <a:pPr indent="-228599" lvl="1" marL="621792" rtl="0" algn="l">
              <a:lnSpc>
                <a:spcPct val="100000"/>
              </a:lnSpc>
              <a:spcBef>
                <a:spcPts val="324"/>
              </a:spcBef>
              <a:spcAft>
                <a:spcPts val="0"/>
              </a:spcAft>
              <a:buSzPct val="100000"/>
              <a:buChar char="◦"/>
            </a:pPr>
            <a:r>
              <a:rPr lang="en-US"/>
              <a:t>Varies between WORM (write-once, read-many-times) and RW (read-write)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100"/>
              <a:buFont typeface="Lucida Sans"/>
              <a:buNone/>
            </a:pPr>
            <a:r>
              <a:rPr lang="en-US"/>
              <a:t>I/O Subsystem</a:t>
            </a:r>
            <a:endParaRPr/>
          </a:p>
        </p:txBody>
      </p:sp>
      <p:sp>
        <p:nvSpPr>
          <p:cNvPr id="347" name="Google Shape;347;p51"/>
          <p:cNvSpPr txBox="1"/>
          <p:nvPr>
            <p:ph idx="4294967295" type="body"/>
          </p:nvPr>
        </p:nvSpPr>
        <p:spPr>
          <a:xfrm>
            <a:off x="806450" y="1233488"/>
            <a:ext cx="7713663" cy="4530725"/>
          </a:xfrm>
          <a:prstGeom prst="rect">
            <a:avLst/>
          </a:prstGeom>
          <a:noFill/>
          <a:ln>
            <a:noFill/>
          </a:ln>
        </p:spPr>
        <p:txBody>
          <a:bodyPr anchorCtr="0" anchor="t" bIns="45700" lIns="91425" spcFirstLastPara="1" rIns="91425" wrap="square" tIns="45700">
            <a:normAutofit/>
          </a:bodyPr>
          <a:lstStyle/>
          <a:p>
            <a:pPr indent="-139446" lvl="0" marL="365760" rtl="0" algn="l">
              <a:lnSpc>
                <a:spcPct val="100000"/>
              </a:lnSpc>
              <a:spcBef>
                <a:spcPts val="0"/>
              </a:spcBef>
              <a:spcAft>
                <a:spcPts val="0"/>
              </a:spcAft>
              <a:buSzPts val="1836"/>
              <a:buNone/>
            </a:pPr>
            <a:r>
              <a:t/>
            </a:r>
            <a:endParaRPr/>
          </a:p>
          <a:p>
            <a:pPr indent="-256032" lvl="0" marL="365760" rtl="0" algn="l">
              <a:lnSpc>
                <a:spcPct val="100000"/>
              </a:lnSpc>
              <a:spcBef>
                <a:spcPts val="400"/>
              </a:spcBef>
              <a:spcAft>
                <a:spcPts val="0"/>
              </a:spcAft>
              <a:buSzPts val="1836"/>
              <a:buChar char="?"/>
            </a:pPr>
            <a:r>
              <a:rPr lang="en-US"/>
              <a:t>I/O subsystem responsible for</a:t>
            </a:r>
            <a:endParaRPr/>
          </a:p>
          <a:p>
            <a:pPr indent="-228600" lvl="1" marL="621792" rtl="0" algn="l">
              <a:lnSpc>
                <a:spcPct val="100000"/>
              </a:lnSpc>
              <a:spcBef>
                <a:spcPts val="324"/>
              </a:spcBef>
              <a:spcAft>
                <a:spcPts val="0"/>
              </a:spcAft>
              <a:buSzPts val="2300"/>
              <a:buChar char="◦"/>
            </a:pPr>
            <a:r>
              <a:rPr lang="en-US"/>
              <a:t>Memory management of I/O </a:t>
            </a:r>
            <a:endParaRPr/>
          </a:p>
          <a:p>
            <a:pPr indent="-82550" lvl="1" marL="621792" rtl="0" algn="l">
              <a:lnSpc>
                <a:spcPct val="100000"/>
              </a:lnSpc>
              <a:spcBef>
                <a:spcPts val="324"/>
              </a:spcBef>
              <a:spcAft>
                <a:spcPts val="0"/>
              </a:spcAft>
              <a:buSzPts val="2300"/>
              <a:buNone/>
            </a:pPr>
            <a:r>
              <a:t/>
            </a:r>
            <a:endParaRPr/>
          </a:p>
          <a:p>
            <a:pPr indent="-228600" lvl="1" marL="621792" rtl="0" algn="l">
              <a:lnSpc>
                <a:spcPct val="100000"/>
              </a:lnSpc>
              <a:spcBef>
                <a:spcPts val="324"/>
              </a:spcBef>
              <a:spcAft>
                <a:spcPts val="0"/>
              </a:spcAft>
              <a:buSzPts val="2300"/>
              <a:buChar char="◦"/>
            </a:pPr>
            <a:r>
              <a:rPr lang="en-US"/>
              <a:t>caching (storing parts of data in faster storage for performance)</a:t>
            </a:r>
            <a:endParaRPr/>
          </a:p>
          <a:p>
            <a:pPr indent="-82550" lvl="1" marL="621792" rtl="0" algn="l">
              <a:lnSpc>
                <a:spcPct val="100000"/>
              </a:lnSpc>
              <a:spcBef>
                <a:spcPts val="324"/>
              </a:spcBef>
              <a:spcAft>
                <a:spcPts val="0"/>
              </a:spcAft>
              <a:buSzPts val="2300"/>
              <a:buNone/>
            </a:pPr>
            <a:r>
              <a:t/>
            </a:r>
            <a:endParaRPr/>
          </a:p>
          <a:p>
            <a:pPr indent="-228600" lvl="1" marL="621792" rtl="0" algn="l">
              <a:lnSpc>
                <a:spcPct val="100000"/>
              </a:lnSpc>
              <a:spcBef>
                <a:spcPts val="324"/>
              </a:spcBef>
              <a:spcAft>
                <a:spcPts val="0"/>
              </a:spcAft>
              <a:buSzPts val="2300"/>
              <a:buChar char="◦"/>
            </a:pPr>
            <a:r>
              <a:rPr lang="en-US"/>
              <a:t>spooling (the overlapping of output of one job with input of other jobs)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ctrTitle"/>
          </p:nvPr>
        </p:nvSpPr>
        <p:spPr>
          <a:xfrm>
            <a:off x="525775" y="160026"/>
            <a:ext cx="7772400" cy="18297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SzPts val="4800"/>
              <a:buNone/>
            </a:pPr>
            <a:r>
              <a:rPr lang="en-US"/>
              <a:t>What is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2"/>
          <p:cNvSpPr txBox="1"/>
          <p:nvPr>
            <p:ph idx="4294967295" type="title"/>
          </p:nvPr>
        </p:nvSpPr>
        <p:spPr>
          <a:xfrm>
            <a:off x="1022350" y="277813"/>
            <a:ext cx="7664450"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Protection and Security</a:t>
            </a:r>
            <a:endParaRPr/>
          </a:p>
        </p:txBody>
      </p:sp>
      <p:sp>
        <p:nvSpPr>
          <p:cNvPr id="353" name="Google Shape;353;p52"/>
          <p:cNvSpPr txBox="1"/>
          <p:nvPr>
            <p:ph idx="4294967295" type="body"/>
          </p:nvPr>
        </p:nvSpPr>
        <p:spPr>
          <a:xfrm>
            <a:off x="806450" y="1233488"/>
            <a:ext cx="7648575" cy="5183187"/>
          </a:xfrm>
          <a:prstGeom prst="rect">
            <a:avLst/>
          </a:prstGeom>
          <a:noFill/>
          <a:ln>
            <a:noFill/>
          </a:ln>
        </p:spPr>
        <p:txBody>
          <a:bodyPr anchorCtr="0" anchor="t" bIns="45700" lIns="91425" spcFirstLastPara="1" rIns="91425" wrap="square" tIns="45700">
            <a:normAutofit/>
          </a:bodyPr>
          <a:lstStyle/>
          <a:p>
            <a:pPr indent="-256032" lvl="0" marL="365760" rtl="0" algn="l">
              <a:lnSpc>
                <a:spcPct val="90000"/>
              </a:lnSpc>
              <a:spcBef>
                <a:spcPts val="0"/>
              </a:spcBef>
              <a:spcAft>
                <a:spcPts val="0"/>
              </a:spcAft>
              <a:buSzPts val="1836"/>
              <a:buChar char="?"/>
            </a:pPr>
            <a:r>
              <a:rPr b="1" lang="en-US">
                <a:solidFill>
                  <a:srgbClr val="3366FF"/>
                </a:solidFill>
              </a:rPr>
              <a:t>Protection </a:t>
            </a:r>
            <a:r>
              <a:rPr lang="en-US"/>
              <a:t>– any mechanism for controlling access of processes or users to resources defined by the OS</a:t>
            </a:r>
            <a:endParaRPr/>
          </a:p>
          <a:p>
            <a:pPr indent="-221486" lvl="0" marL="365760" rtl="0" algn="l">
              <a:lnSpc>
                <a:spcPct val="90000"/>
              </a:lnSpc>
              <a:spcBef>
                <a:spcPts val="400"/>
              </a:spcBef>
              <a:spcAft>
                <a:spcPts val="0"/>
              </a:spcAft>
              <a:buSzPts val="544"/>
              <a:buNone/>
            </a:pPr>
            <a:r>
              <a:t/>
            </a:r>
            <a:endParaRPr sz="800"/>
          </a:p>
          <a:p>
            <a:pPr indent="-256032" lvl="0" marL="365760" rtl="0" algn="l">
              <a:lnSpc>
                <a:spcPct val="90000"/>
              </a:lnSpc>
              <a:spcBef>
                <a:spcPts val="400"/>
              </a:spcBef>
              <a:spcAft>
                <a:spcPts val="0"/>
              </a:spcAft>
              <a:buSzPts val="1836"/>
              <a:buChar char="?"/>
            </a:pPr>
            <a:r>
              <a:rPr b="1" lang="en-US">
                <a:solidFill>
                  <a:srgbClr val="3366FF"/>
                </a:solidFill>
              </a:rPr>
              <a:t>Security </a:t>
            </a:r>
            <a:r>
              <a:rPr lang="en-US"/>
              <a:t>– defense of the system against internal and external attacks</a:t>
            </a:r>
            <a:endParaRPr/>
          </a:p>
          <a:p>
            <a:pPr indent="-228600" lvl="1" marL="621792" rtl="0" algn="l">
              <a:lnSpc>
                <a:spcPct val="90000"/>
              </a:lnSpc>
              <a:spcBef>
                <a:spcPts val="324"/>
              </a:spcBef>
              <a:spcAft>
                <a:spcPts val="0"/>
              </a:spcAft>
              <a:buSzPts val="2300"/>
              <a:buChar char="◦"/>
            </a:pPr>
            <a:r>
              <a:rPr lang="en-US"/>
              <a:t>Huge range, including denial-of-service, worms, viruses, identity theft, theft of service</a:t>
            </a:r>
            <a:endParaRPr/>
          </a:p>
          <a:p>
            <a:pPr indent="-177800" lvl="1" marL="621792" rtl="0" algn="l">
              <a:lnSpc>
                <a:spcPct val="90000"/>
              </a:lnSpc>
              <a:spcBef>
                <a:spcPts val="324"/>
              </a:spcBef>
              <a:spcAft>
                <a:spcPts val="0"/>
              </a:spcAft>
              <a:buSzPts val="800"/>
              <a:buNone/>
            </a:pPr>
            <a:r>
              <a:t/>
            </a:r>
            <a:endParaRPr sz="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idx="4294967295" type="title"/>
          </p:nvPr>
        </p:nvSpPr>
        <p:spPr>
          <a:xfrm>
            <a:off x="0" y="277813"/>
            <a:ext cx="8229600" cy="5762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Lucida Sans"/>
              <a:buNone/>
            </a:pPr>
            <a:r>
              <a:rPr lang="en-US" sz="2800"/>
              <a:t>Computing Environments – Distributed</a:t>
            </a:r>
            <a:endParaRPr/>
          </a:p>
        </p:txBody>
      </p:sp>
      <p:sp>
        <p:nvSpPr>
          <p:cNvPr id="359" name="Google Shape;359;p53"/>
          <p:cNvSpPr txBox="1"/>
          <p:nvPr>
            <p:ph idx="4294967295" type="body"/>
          </p:nvPr>
        </p:nvSpPr>
        <p:spPr>
          <a:xfrm>
            <a:off x="914400" y="1233488"/>
            <a:ext cx="8229600" cy="4530725"/>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Distributed</a:t>
            </a:r>
            <a:endParaRPr/>
          </a:p>
          <a:p>
            <a:pPr indent="-228600" lvl="1" marL="621792" rtl="0" algn="l">
              <a:lnSpc>
                <a:spcPct val="100000"/>
              </a:lnSpc>
              <a:spcBef>
                <a:spcPts val="324"/>
              </a:spcBef>
              <a:spcAft>
                <a:spcPts val="0"/>
              </a:spcAft>
              <a:buSzPts val="2300"/>
              <a:buChar char="◦"/>
            </a:pPr>
            <a:r>
              <a:rPr lang="en-US"/>
              <a:t>Collection of separate, possibly heterogeneous, systems networked together</a:t>
            </a:r>
            <a:endParaRPr/>
          </a:p>
          <a:p>
            <a:pPr indent="-228600" lvl="2" marL="859536" rtl="0" algn="l">
              <a:lnSpc>
                <a:spcPct val="100000"/>
              </a:lnSpc>
              <a:spcBef>
                <a:spcPts val="350"/>
              </a:spcBef>
              <a:spcAft>
                <a:spcPts val="0"/>
              </a:spcAft>
              <a:buSzPts val="2100"/>
              <a:buChar char="●"/>
            </a:pPr>
            <a:r>
              <a:rPr b="1" lang="en-US">
                <a:solidFill>
                  <a:srgbClr val="3366FF"/>
                </a:solidFill>
              </a:rPr>
              <a:t>Network</a:t>
            </a:r>
            <a:r>
              <a:rPr lang="en-US"/>
              <a:t> is a communications path, </a:t>
            </a:r>
            <a:endParaRPr/>
          </a:p>
          <a:p>
            <a:pPr indent="-107950" lvl="3" marL="1143000" rtl="0" algn="l">
              <a:lnSpc>
                <a:spcPct val="100000"/>
              </a:lnSpc>
              <a:spcBef>
                <a:spcPts val="350"/>
              </a:spcBef>
              <a:spcAft>
                <a:spcPts val="0"/>
              </a:spcAft>
              <a:buSzPts val="1900"/>
              <a:buNone/>
            </a:pPr>
            <a:r>
              <a:t/>
            </a:r>
            <a:endParaRPr b="1">
              <a:solidFill>
                <a:srgbClr val="3366FF"/>
              </a:solidFill>
            </a:endParaRPr>
          </a:p>
          <a:p>
            <a:pPr indent="-228600" lvl="3" marL="1143000" rtl="0" algn="l">
              <a:lnSpc>
                <a:spcPct val="100000"/>
              </a:lnSpc>
              <a:spcBef>
                <a:spcPts val="350"/>
              </a:spcBef>
              <a:spcAft>
                <a:spcPts val="0"/>
              </a:spcAft>
              <a:buSzPts val="1900"/>
              <a:buChar char="●"/>
            </a:pPr>
            <a:r>
              <a:rPr b="1" lang="en-US">
                <a:solidFill>
                  <a:srgbClr val="3366FF"/>
                </a:solidFill>
              </a:rPr>
              <a:t>Local Area Network </a:t>
            </a:r>
            <a:r>
              <a:rPr lang="en-US"/>
              <a:t>(</a:t>
            </a:r>
            <a:r>
              <a:rPr b="1" lang="en-US">
                <a:solidFill>
                  <a:srgbClr val="3366FF"/>
                </a:solidFill>
              </a:rPr>
              <a:t>LAN</a:t>
            </a:r>
            <a:r>
              <a:rPr lang="en-US"/>
              <a:t>)</a:t>
            </a:r>
            <a:endParaRPr/>
          </a:p>
          <a:p>
            <a:pPr indent="-107950" lvl="3" marL="1143000" rtl="0" algn="l">
              <a:lnSpc>
                <a:spcPct val="100000"/>
              </a:lnSpc>
              <a:spcBef>
                <a:spcPts val="350"/>
              </a:spcBef>
              <a:spcAft>
                <a:spcPts val="0"/>
              </a:spcAft>
              <a:buSzPts val="1900"/>
              <a:buNone/>
            </a:pPr>
            <a:r>
              <a:t/>
            </a:r>
            <a:endParaRPr b="1">
              <a:solidFill>
                <a:srgbClr val="3366FF"/>
              </a:solidFill>
            </a:endParaRPr>
          </a:p>
          <a:p>
            <a:pPr indent="-228600" lvl="3" marL="1143000" rtl="0" algn="l">
              <a:lnSpc>
                <a:spcPct val="100000"/>
              </a:lnSpc>
              <a:spcBef>
                <a:spcPts val="350"/>
              </a:spcBef>
              <a:spcAft>
                <a:spcPts val="0"/>
              </a:spcAft>
              <a:buSzPts val="1900"/>
              <a:buChar char="●"/>
            </a:pPr>
            <a:r>
              <a:rPr b="1" lang="en-US">
                <a:solidFill>
                  <a:srgbClr val="3366FF"/>
                </a:solidFill>
              </a:rPr>
              <a:t>Wide Area Network </a:t>
            </a:r>
            <a:r>
              <a:rPr lang="en-US"/>
              <a:t>(</a:t>
            </a:r>
            <a:r>
              <a:rPr b="1" lang="en-US">
                <a:solidFill>
                  <a:srgbClr val="3366FF"/>
                </a:solidFill>
              </a:rPr>
              <a:t>WAN</a:t>
            </a:r>
            <a:r>
              <a:rPr lang="en-US"/>
              <a:t>)</a:t>
            </a:r>
            <a:endParaRPr/>
          </a:p>
          <a:p>
            <a:pPr indent="-107950" lvl="3" marL="1143000" rtl="0" algn="l">
              <a:lnSpc>
                <a:spcPct val="100000"/>
              </a:lnSpc>
              <a:spcBef>
                <a:spcPts val="350"/>
              </a:spcBef>
              <a:spcAft>
                <a:spcPts val="0"/>
              </a:spcAft>
              <a:buSzPts val="1900"/>
              <a:buNone/>
            </a:pPr>
            <a:r>
              <a:t/>
            </a:r>
            <a:endParaRPr/>
          </a:p>
          <a:p>
            <a:pPr indent="-228600" lvl="1" marL="621792" rtl="0" algn="l">
              <a:lnSpc>
                <a:spcPct val="100000"/>
              </a:lnSpc>
              <a:spcBef>
                <a:spcPts val="324"/>
              </a:spcBef>
              <a:spcAft>
                <a:spcPts val="0"/>
              </a:spcAft>
              <a:buSzPts val="2300"/>
              <a:buChar char="◦"/>
            </a:pPr>
            <a:r>
              <a:rPr b="1" lang="en-US">
                <a:solidFill>
                  <a:srgbClr val="3366FF"/>
                </a:solidFill>
              </a:rPr>
              <a:t>Network Operating System </a:t>
            </a:r>
            <a:r>
              <a:rPr lang="en-US"/>
              <a:t>provides features between systems across network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idx="4294967295" type="title"/>
          </p:nvPr>
        </p:nvSpPr>
        <p:spPr>
          <a:xfrm>
            <a:off x="1528763" y="277813"/>
            <a:ext cx="7615237" cy="5762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Lucida Sans"/>
              <a:buNone/>
            </a:pPr>
            <a:r>
              <a:rPr lang="en-US" sz="2800"/>
              <a:t>Computing Environments – Client-Server</a:t>
            </a:r>
            <a:endParaRPr/>
          </a:p>
        </p:txBody>
      </p:sp>
      <p:sp>
        <p:nvSpPr>
          <p:cNvPr id="365" name="Google Shape;365;p54"/>
          <p:cNvSpPr/>
          <p:nvPr/>
        </p:nvSpPr>
        <p:spPr>
          <a:xfrm>
            <a:off x="827088" y="1277938"/>
            <a:ext cx="7351712" cy="467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Client-Server Computing</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Dumb terminals supplanted by smart PCs</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Many systems now </a:t>
            </a:r>
            <a:r>
              <a:rPr b="1" i="0" lang="en-US" sz="1800" u="none" cap="none" strike="noStrike">
                <a:solidFill>
                  <a:srgbClr val="3366FF"/>
                </a:solidFill>
                <a:latin typeface="Helvetica Neue"/>
                <a:ea typeface="Helvetica Neue"/>
                <a:cs typeface="Helvetica Neue"/>
                <a:sym typeface="Helvetica Neue"/>
              </a:rPr>
              <a:t>servers</a:t>
            </a:r>
            <a:r>
              <a:rPr b="0" i="0" lang="en-US" sz="1800" u="none" cap="none" strike="noStrike">
                <a:solidFill>
                  <a:schemeClr val="dk1"/>
                </a:solidFill>
                <a:latin typeface="Helvetica Neue"/>
                <a:ea typeface="Helvetica Neue"/>
                <a:cs typeface="Helvetica Neue"/>
                <a:sym typeface="Helvetica Neue"/>
              </a:rPr>
              <a:t>, responding to requests generated by </a:t>
            </a:r>
            <a:r>
              <a:rPr b="1" i="0" lang="en-US" sz="1800" u="none" cap="none" strike="noStrike">
                <a:solidFill>
                  <a:srgbClr val="3366FF"/>
                </a:solidFill>
                <a:latin typeface="Helvetica Neue"/>
                <a:ea typeface="Helvetica Neue"/>
                <a:cs typeface="Helvetica Neue"/>
                <a:sym typeface="Helvetica Neue"/>
              </a:rPr>
              <a:t>clients</a:t>
            </a:r>
            <a:endParaRPr b="0" i="0" sz="1400" u="none" cap="none" strike="noStrike">
              <a:solidFill>
                <a:srgbClr val="000000"/>
              </a:solidFill>
              <a:latin typeface="Arial"/>
              <a:ea typeface="Arial"/>
              <a:cs typeface="Arial"/>
              <a:sym typeface="Arial"/>
            </a:endParaRPr>
          </a:p>
        </p:txBody>
      </p:sp>
      <p:pic>
        <p:nvPicPr>
          <p:cNvPr id="366" name="Google Shape;366;p54"/>
          <p:cNvPicPr preferRelativeResize="0"/>
          <p:nvPr/>
        </p:nvPicPr>
        <p:blipFill rotWithShape="1">
          <a:blip r:embed="rId3">
            <a:alphaModFix/>
          </a:blip>
          <a:srcRect b="0" l="0" r="0" t="0"/>
          <a:stretch/>
        </p:blipFill>
        <p:spPr>
          <a:xfrm>
            <a:off x="2361063" y="2756848"/>
            <a:ext cx="4421874" cy="36575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ph idx="4294967295" type="title"/>
          </p:nvPr>
        </p:nvSpPr>
        <p:spPr>
          <a:xfrm>
            <a:off x="1498600" y="277813"/>
            <a:ext cx="7645400" cy="5762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Lucida Sans"/>
              <a:buNone/>
            </a:pPr>
            <a:r>
              <a:rPr lang="en-US" sz="2800"/>
              <a:t>Computing Environments - Peer-to-Peer</a:t>
            </a:r>
            <a:endParaRPr/>
          </a:p>
        </p:txBody>
      </p:sp>
      <p:sp>
        <p:nvSpPr>
          <p:cNvPr id="372" name="Google Shape;372;p55"/>
          <p:cNvSpPr txBox="1"/>
          <p:nvPr>
            <p:ph idx="4294967295" type="body"/>
          </p:nvPr>
        </p:nvSpPr>
        <p:spPr>
          <a:xfrm>
            <a:off x="0" y="1233488"/>
            <a:ext cx="5308600" cy="4530725"/>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Another model of distributed system</a:t>
            </a:r>
            <a:endParaRPr/>
          </a:p>
          <a:p>
            <a:pPr indent="-139446" lvl="0" marL="365760" rtl="0" algn="l">
              <a:lnSpc>
                <a:spcPct val="100000"/>
              </a:lnSpc>
              <a:spcBef>
                <a:spcPts val="400"/>
              </a:spcBef>
              <a:spcAft>
                <a:spcPts val="0"/>
              </a:spcAft>
              <a:buSzPts val="1836"/>
              <a:buNone/>
            </a:pPr>
            <a:r>
              <a:t/>
            </a:r>
            <a:endParaRPr/>
          </a:p>
          <a:p>
            <a:pPr indent="-256032" lvl="0" marL="365760" rtl="0" algn="l">
              <a:lnSpc>
                <a:spcPct val="100000"/>
              </a:lnSpc>
              <a:spcBef>
                <a:spcPts val="400"/>
              </a:spcBef>
              <a:spcAft>
                <a:spcPts val="0"/>
              </a:spcAft>
              <a:buSzPts val="1836"/>
              <a:buChar char="?"/>
            </a:pPr>
            <a:r>
              <a:rPr lang="en-US"/>
              <a:t>P2P does not distinguish clients and servers</a:t>
            </a:r>
            <a:endParaRPr/>
          </a:p>
        </p:txBody>
      </p:sp>
      <p:pic>
        <p:nvPicPr>
          <p:cNvPr id="373" name="Google Shape;373;p55"/>
          <p:cNvPicPr preferRelativeResize="0"/>
          <p:nvPr/>
        </p:nvPicPr>
        <p:blipFill rotWithShape="1">
          <a:blip r:embed="rId3">
            <a:alphaModFix/>
          </a:blip>
          <a:srcRect b="0" l="0" r="0" t="0"/>
          <a:stretch/>
        </p:blipFill>
        <p:spPr>
          <a:xfrm>
            <a:off x="4776717" y="1195673"/>
            <a:ext cx="3848668" cy="358104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idx="4294967295" type="title"/>
          </p:nvPr>
        </p:nvSpPr>
        <p:spPr>
          <a:xfrm>
            <a:off x="1498600" y="277813"/>
            <a:ext cx="7645400" cy="57626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400"/>
              <a:buFont typeface="Lucida Sans"/>
              <a:buNone/>
            </a:pPr>
            <a:r>
              <a:rPr lang="en-US" sz="2400"/>
              <a:t>Computing Environments – Cloud Computing</a:t>
            </a:r>
            <a:endParaRPr/>
          </a:p>
        </p:txBody>
      </p:sp>
      <p:pic>
        <p:nvPicPr>
          <p:cNvPr descr="https://upload.wikimedia.org/wikipedia/commons/thumb/3/3c/Cloud_computing_layers.png/300px-Cloud_computing_layers.png" id="379" name="Google Shape;379;p56"/>
          <p:cNvPicPr preferRelativeResize="0"/>
          <p:nvPr/>
        </p:nvPicPr>
        <p:blipFill rotWithShape="1">
          <a:blip r:embed="rId3">
            <a:alphaModFix/>
          </a:blip>
          <a:srcRect b="0" l="0" r="0" t="0"/>
          <a:stretch/>
        </p:blipFill>
        <p:spPr>
          <a:xfrm>
            <a:off x="2156346" y="1241947"/>
            <a:ext cx="5827594" cy="488589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ph idx="4294967295" type="title"/>
          </p:nvPr>
        </p:nvSpPr>
        <p:spPr>
          <a:xfrm>
            <a:off x="1058863" y="73025"/>
            <a:ext cx="8229600" cy="5762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2000"/>
              <a:buFont typeface="Lucida Sans"/>
              <a:buNone/>
            </a:pPr>
            <a:r>
              <a:rPr lang="en-US" sz="2000"/>
              <a:t>Computing Environments – Real-Time Embedded Systems</a:t>
            </a:r>
            <a:endParaRPr/>
          </a:p>
        </p:txBody>
      </p:sp>
      <p:sp>
        <p:nvSpPr>
          <p:cNvPr id="385" name="Google Shape;385;p57"/>
          <p:cNvSpPr txBox="1"/>
          <p:nvPr>
            <p:ph idx="4294967295" type="body"/>
          </p:nvPr>
        </p:nvSpPr>
        <p:spPr>
          <a:xfrm>
            <a:off x="854075" y="1154113"/>
            <a:ext cx="7245350" cy="4530725"/>
          </a:xfrm>
          <a:prstGeom prst="rect">
            <a:avLst/>
          </a:prstGeom>
          <a:noFill/>
          <a:ln>
            <a:noFill/>
          </a:ln>
        </p:spPr>
        <p:txBody>
          <a:bodyPr anchorCtr="0" anchor="t" bIns="45700" lIns="91425" spcFirstLastPara="1" rIns="91425" wrap="square" tIns="45700">
            <a:normAutofit fontScale="92500" lnSpcReduction="10000"/>
          </a:bodyPr>
          <a:lstStyle/>
          <a:p>
            <a:pPr indent="-256074" lvl="0" marL="365760" rtl="0" algn="l">
              <a:lnSpc>
                <a:spcPct val="100000"/>
              </a:lnSpc>
              <a:spcBef>
                <a:spcPts val="0"/>
              </a:spcBef>
              <a:spcAft>
                <a:spcPts val="0"/>
              </a:spcAft>
              <a:buSzPct val="68000"/>
              <a:buChar char="?"/>
            </a:pPr>
            <a:r>
              <a:rPr lang="en-US"/>
              <a:t>Real-time embedded systems most prevalent form of computers</a:t>
            </a:r>
            <a:endParaRPr/>
          </a:p>
          <a:p>
            <a:pPr indent="-228662" lvl="1" marL="621792" rtl="0" algn="l">
              <a:lnSpc>
                <a:spcPct val="100000"/>
              </a:lnSpc>
              <a:spcBef>
                <a:spcPts val="324"/>
              </a:spcBef>
              <a:spcAft>
                <a:spcPts val="0"/>
              </a:spcAft>
              <a:buSzPct val="100000"/>
              <a:buChar char="◦"/>
            </a:pPr>
            <a:r>
              <a:rPr lang="en-US"/>
              <a:t>Vary considerable, special purpose, limited purpose OS,    </a:t>
            </a:r>
            <a:r>
              <a:rPr b="1" lang="en-US">
                <a:solidFill>
                  <a:srgbClr val="3366FF"/>
                </a:solidFill>
              </a:rPr>
              <a:t>real-time OS</a:t>
            </a:r>
            <a:endParaRPr/>
          </a:p>
          <a:p>
            <a:pPr indent="-228662" lvl="1" marL="621792" rtl="0" algn="l">
              <a:lnSpc>
                <a:spcPct val="100000"/>
              </a:lnSpc>
              <a:spcBef>
                <a:spcPts val="324"/>
              </a:spcBef>
              <a:spcAft>
                <a:spcPts val="0"/>
              </a:spcAft>
              <a:buSzPct val="100000"/>
              <a:buChar char="◦"/>
            </a:pPr>
            <a:r>
              <a:rPr lang="en-US"/>
              <a:t>Use expanding</a:t>
            </a:r>
            <a:endParaRPr/>
          </a:p>
          <a:p>
            <a:pPr indent="-256074" lvl="0" marL="365760" rtl="0" algn="l">
              <a:lnSpc>
                <a:spcPct val="100000"/>
              </a:lnSpc>
              <a:spcBef>
                <a:spcPts val="400"/>
              </a:spcBef>
              <a:spcAft>
                <a:spcPts val="0"/>
              </a:spcAft>
              <a:buSzPct val="68000"/>
              <a:buChar char="?"/>
            </a:pPr>
            <a:r>
              <a:rPr lang="en-US"/>
              <a:t>Many other special computing environments as well</a:t>
            </a:r>
            <a:endParaRPr/>
          </a:p>
          <a:p>
            <a:pPr indent="-228662" lvl="1" marL="621792" rtl="0" algn="l">
              <a:lnSpc>
                <a:spcPct val="100000"/>
              </a:lnSpc>
              <a:spcBef>
                <a:spcPts val="324"/>
              </a:spcBef>
              <a:spcAft>
                <a:spcPts val="0"/>
              </a:spcAft>
              <a:buSzPct val="100000"/>
              <a:buChar char="◦"/>
            </a:pPr>
            <a:r>
              <a:rPr lang="en-US"/>
              <a:t>Some have OSes, some perform tasks without an OS</a:t>
            </a:r>
            <a:endParaRPr/>
          </a:p>
          <a:p>
            <a:pPr indent="-256074" lvl="0" marL="365760" rtl="0" algn="l">
              <a:lnSpc>
                <a:spcPct val="100000"/>
              </a:lnSpc>
              <a:spcBef>
                <a:spcPts val="400"/>
              </a:spcBef>
              <a:spcAft>
                <a:spcPts val="0"/>
              </a:spcAft>
              <a:buSzPct val="68000"/>
              <a:buChar char="?"/>
            </a:pPr>
            <a:r>
              <a:rPr lang="en-US"/>
              <a:t>Real-time OS has well-defined fixed time constraints</a:t>
            </a:r>
            <a:endParaRPr/>
          </a:p>
          <a:p>
            <a:pPr indent="-228662" lvl="1" marL="621792" rtl="0" algn="l">
              <a:lnSpc>
                <a:spcPct val="100000"/>
              </a:lnSpc>
              <a:spcBef>
                <a:spcPts val="324"/>
              </a:spcBef>
              <a:spcAft>
                <a:spcPts val="0"/>
              </a:spcAft>
              <a:buSzPct val="100000"/>
              <a:buChar char="◦"/>
            </a:pPr>
            <a:r>
              <a:rPr lang="en-US"/>
              <a:t>Processing </a:t>
            </a:r>
            <a:r>
              <a:rPr b="1" i="1" lang="en-US"/>
              <a:t>must</a:t>
            </a:r>
            <a:r>
              <a:rPr lang="en-US"/>
              <a:t> be done within constraint</a:t>
            </a:r>
            <a:endParaRPr/>
          </a:p>
          <a:p>
            <a:pPr indent="-228662" lvl="1" marL="621792" rtl="0" algn="l">
              <a:lnSpc>
                <a:spcPct val="100000"/>
              </a:lnSpc>
              <a:spcBef>
                <a:spcPts val="324"/>
              </a:spcBef>
              <a:spcAft>
                <a:spcPts val="0"/>
              </a:spcAft>
              <a:buSzPct val="100000"/>
              <a:buChar char="◦"/>
            </a:pPr>
            <a:r>
              <a:rPr lang="en-US"/>
              <a:t>Correct operation only if constraints met</a:t>
            </a:r>
            <a:endParaRPr/>
          </a:p>
          <a:p>
            <a:pPr indent="-93534" lvl="1" marL="621792" rtl="0" algn="l">
              <a:lnSpc>
                <a:spcPct val="100000"/>
              </a:lnSpc>
              <a:spcBef>
                <a:spcPts val="324"/>
              </a:spcBef>
              <a:spcAft>
                <a:spcPts val="0"/>
              </a:spcAft>
              <a:buSzPct val="1000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txBox="1"/>
          <p:nvPr>
            <p:ph idx="4294967295" type="title"/>
          </p:nvPr>
        </p:nvSpPr>
        <p:spPr>
          <a:xfrm>
            <a:off x="1058863" y="73025"/>
            <a:ext cx="8229600" cy="576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sz="2000"/>
              <a:t>Mobile Computing</a:t>
            </a:r>
            <a:endParaRPr sz="2000"/>
          </a:p>
          <a:p>
            <a:pPr indent="0" lvl="0" marL="0" rtl="0" algn="l">
              <a:lnSpc>
                <a:spcPct val="100000"/>
              </a:lnSpc>
              <a:spcBef>
                <a:spcPts val="0"/>
              </a:spcBef>
              <a:spcAft>
                <a:spcPts val="0"/>
              </a:spcAft>
              <a:buClr>
                <a:schemeClr val="dk2"/>
              </a:buClr>
              <a:buSzPct val="100000"/>
              <a:buFont typeface="Lucida Sans"/>
              <a:buNone/>
            </a:pPr>
            <a:r>
              <a:t/>
            </a:r>
            <a:endParaRPr sz="2000"/>
          </a:p>
        </p:txBody>
      </p:sp>
      <p:sp>
        <p:nvSpPr>
          <p:cNvPr id="392" name="Google Shape;392;p58"/>
          <p:cNvSpPr txBox="1"/>
          <p:nvPr>
            <p:ph idx="4294967295" type="title"/>
          </p:nvPr>
        </p:nvSpPr>
        <p:spPr>
          <a:xfrm>
            <a:off x="262338" y="1871650"/>
            <a:ext cx="8229600" cy="576300"/>
          </a:xfrm>
          <a:prstGeom prst="rect">
            <a:avLst/>
          </a:prstGeom>
          <a:noFill/>
          <a:ln>
            <a:noFill/>
          </a:ln>
        </p:spPr>
        <p:txBody>
          <a:bodyPr anchorCtr="0" anchor="ctr" bIns="45700" lIns="91425" spcFirstLastPara="1" rIns="91425" wrap="square" tIns="45700">
            <a:noAutofit/>
          </a:bodyPr>
          <a:lstStyle/>
          <a:p>
            <a:pPr indent="-310515" lvl="0" marL="457200" rtl="0" algn="l">
              <a:lnSpc>
                <a:spcPct val="100000"/>
              </a:lnSpc>
              <a:spcBef>
                <a:spcPts val="0"/>
              </a:spcBef>
              <a:spcAft>
                <a:spcPts val="0"/>
              </a:spcAft>
              <a:buSzPts val="1290"/>
              <a:buAutoNum type="arabicPeriod"/>
            </a:pPr>
            <a:r>
              <a:rPr lang="en-US" sz="1290"/>
              <a:t>What are the three main purposes of an operating system?</a:t>
            </a:r>
            <a:endParaRPr sz="1290"/>
          </a:p>
          <a:p>
            <a:pPr indent="-310515" lvl="0" marL="457200" rtl="0" algn="l">
              <a:lnSpc>
                <a:spcPct val="100000"/>
              </a:lnSpc>
              <a:spcBef>
                <a:spcPts val="0"/>
              </a:spcBef>
              <a:spcAft>
                <a:spcPts val="0"/>
              </a:spcAft>
              <a:buSzPts val="1290"/>
              <a:buAutoNum type="arabicPeriod"/>
            </a:pPr>
            <a:r>
              <a:rPr lang="en-US" sz="1290"/>
              <a:t>Keeping in mind the various </a:t>
            </a:r>
            <a:r>
              <a:rPr lang="en-US" sz="1290"/>
              <a:t>definitions</a:t>
            </a:r>
            <a:r>
              <a:rPr lang="en-US" sz="1290"/>
              <a:t> of operating system, consider whether the operating system should include applications such as web browsers and mail programs. Argue both that it should and that it should not, and support your answers.</a:t>
            </a:r>
            <a:endParaRPr sz="1290"/>
          </a:p>
          <a:p>
            <a:pPr indent="-310515" lvl="0" marL="457200" rtl="0" algn="l">
              <a:lnSpc>
                <a:spcPct val="100000"/>
              </a:lnSpc>
              <a:spcBef>
                <a:spcPts val="0"/>
              </a:spcBef>
              <a:spcAft>
                <a:spcPts val="0"/>
              </a:spcAft>
              <a:buSzPts val="1290"/>
              <a:buAutoNum type="arabicPeriod"/>
            </a:pPr>
            <a:r>
              <a:rPr lang="en-US" sz="1290"/>
              <a:t>Which of the following instructions should be privileged?</a:t>
            </a:r>
            <a:endParaRPr sz="1290"/>
          </a:p>
          <a:p>
            <a:pPr indent="-310515" lvl="0" marL="914400" rtl="0" algn="l">
              <a:lnSpc>
                <a:spcPct val="100000"/>
              </a:lnSpc>
              <a:spcBef>
                <a:spcPts val="0"/>
              </a:spcBef>
              <a:spcAft>
                <a:spcPts val="0"/>
              </a:spcAft>
              <a:buSzPts val="1290"/>
              <a:buAutoNum type="alphaLcPeriod"/>
            </a:pPr>
            <a:r>
              <a:rPr lang="en-US" sz="1290"/>
              <a:t>Set value of timer.</a:t>
            </a:r>
            <a:endParaRPr sz="1290"/>
          </a:p>
          <a:p>
            <a:pPr indent="0" lvl="0" marL="457200" rtl="0" algn="l">
              <a:lnSpc>
                <a:spcPct val="100000"/>
              </a:lnSpc>
              <a:spcBef>
                <a:spcPts val="0"/>
              </a:spcBef>
              <a:spcAft>
                <a:spcPts val="0"/>
              </a:spcAft>
              <a:buNone/>
            </a:pPr>
            <a:r>
              <a:rPr lang="en-US" sz="1290"/>
              <a:t>b. Read the clock.</a:t>
            </a:r>
            <a:endParaRPr sz="1290"/>
          </a:p>
          <a:p>
            <a:pPr indent="0" lvl="0" marL="457200" rtl="0" algn="l">
              <a:lnSpc>
                <a:spcPct val="100000"/>
              </a:lnSpc>
              <a:spcBef>
                <a:spcPts val="0"/>
              </a:spcBef>
              <a:spcAft>
                <a:spcPts val="0"/>
              </a:spcAft>
              <a:buNone/>
            </a:pPr>
            <a:r>
              <a:rPr lang="en-US" sz="1290"/>
              <a:t>c. Clear memory.</a:t>
            </a:r>
            <a:endParaRPr sz="1290"/>
          </a:p>
          <a:p>
            <a:pPr indent="0" lvl="0" marL="457200" rtl="0" algn="l">
              <a:lnSpc>
                <a:spcPct val="100000"/>
              </a:lnSpc>
              <a:spcBef>
                <a:spcPts val="0"/>
              </a:spcBef>
              <a:spcAft>
                <a:spcPts val="0"/>
              </a:spcAft>
              <a:buNone/>
            </a:pPr>
            <a:r>
              <a:rPr lang="en-US" sz="1290"/>
              <a:t>d. Issue a trap instruction.</a:t>
            </a:r>
            <a:endParaRPr sz="1290"/>
          </a:p>
          <a:p>
            <a:pPr indent="0" lvl="0" marL="457200" rtl="0" algn="l">
              <a:lnSpc>
                <a:spcPct val="100000"/>
              </a:lnSpc>
              <a:spcBef>
                <a:spcPts val="0"/>
              </a:spcBef>
              <a:spcAft>
                <a:spcPts val="0"/>
              </a:spcAft>
              <a:buNone/>
            </a:pPr>
            <a:r>
              <a:rPr lang="en-US" sz="1290"/>
              <a:t>e. Turn off interrupts.</a:t>
            </a:r>
            <a:endParaRPr sz="1290"/>
          </a:p>
          <a:p>
            <a:pPr indent="0" lvl="0" marL="457200" rtl="0" algn="l">
              <a:lnSpc>
                <a:spcPct val="100000"/>
              </a:lnSpc>
              <a:spcBef>
                <a:spcPts val="0"/>
              </a:spcBef>
              <a:spcAft>
                <a:spcPts val="0"/>
              </a:spcAft>
              <a:buNone/>
            </a:pPr>
            <a:r>
              <a:rPr lang="en-US" sz="1290"/>
              <a:t>f. Modify entries in device-status table.</a:t>
            </a:r>
            <a:endParaRPr sz="1290"/>
          </a:p>
          <a:p>
            <a:pPr indent="0" lvl="0" marL="457200" rtl="0" algn="l">
              <a:lnSpc>
                <a:spcPct val="100000"/>
              </a:lnSpc>
              <a:spcBef>
                <a:spcPts val="0"/>
              </a:spcBef>
              <a:spcAft>
                <a:spcPts val="0"/>
              </a:spcAft>
              <a:buNone/>
            </a:pPr>
            <a:r>
              <a:rPr lang="en-US" sz="1290"/>
              <a:t>g. Switch from user to kernel mode.</a:t>
            </a:r>
            <a:endParaRPr sz="1290"/>
          </a:p>
          <a:p>
            <a:pPr indent="0" lvl="0" marL="457200" rtl="0" algn="l">
              <a:lnSpc>
                <a:spcPct val="100000"/>
              </a:lnSpc>
              <a:spcBef>
                <a:spcPts val="0"/>
              </a:spcBef>
              <a:spcAft>
                <a:spcPts val="0"/>
              </a:spcAft>
              <a:buNone/>
            </a:pPr>
            <a:r>
              <a:rPr lang="en-US" sz="1290"/>
              <a:t>h. Access I/O device.</a:t>
            </a:r>
            <a:endParaRPr sz="1290"/>
          </a:p>
          <a:p>
            <a:pPr indent="0" lvl="0" marL="457200" rtl="0" algn="l">
              <a:lnSpc>
                <a:spcPct val="100000"/>
              </a:lnSpc>
              <a:spcBef>
                <a:spcPts val="0"/>
              </a:spcBef>
              <a:spcAft>
                <a:spcPts val="0"/>
              </a:spcAft>
              <a:buNone/>
            </a:pPr>
            <a:r>
              <a:t/>
            </a:r>
            <a:endParaRPr sz="1290"/>
          </a:p>
          <a:p>
            <a:pPr indent="0" lvl="0" marL="457200" rtl="0" algn="l">
              <a:lnSpc>
                <a:spcPct val="100000"/>
              </a:lnSpc>
              <a:spcBef>
                <a:spcPts val="0"/>
              </a:spcBef>
              <a:spcAft>
                <a:spcPts val="0"/>
              </a:spcAft>
              <a:buNone/>
            </a:pPr>
            <a:r>
              <a:t/>
            </a:r>
            <a:endParaRPr sz="12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idx="4294967295" type="title"/>
          </p:nvPr>
        </p:nvSpPr>
        <p:spPr>
          <a:xfrm>
            <a:off x="1420813" y="277813"/>
            <a:ext cx="7723187" cy="5762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ucida Sans"/>
              <a:buNone/>
            </a:pPr>
            <a:r>
              <a:rPr lang="en-US"/>
              <a:t>What is an Operating System?</a:t>
            </a:r>
            <a:endParaRPr/>
          </a:p>
        </p:txBody>
      </p:sp>
      <p:sp>
        <p:nvSpPr>
          <p:cNvPr id="132" name="Google Shape;132;p17"/>
          <p:cNvSpPr txBox="1"/>
          <p:nvPr>
            <p:ph idx="4294967295" type="body"/>
          </p:nvPr>
        </p:nvSpPr>
        <p:spPr>
          <a:xfrm>
            <a:off x="1276350" y="1535113"/>
            <a:ext cx="7867650" cy="415925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A program that acts as an intermediary between a user of a computer and the computer hardware</a:t>
            </a:r>
            <a:endParaRPr/>
          </a:p>
          <a:p>
            <a:pPr indent="-139446" lvl="0" marL="365760" rtl="0" algn="l">
              <a:lnSpc>
                <a:spcPct val="100000"/>
              </a:lnSpc>
              <a:spcBef>
                <a:spcPts val="400"/>
              </a:spcBef>
              <a:spcAft>
                <a:spcPts val="0"/>
              </a:spcAft>
              <a:buSzPts val="1836"/>
              <a:buNone/>
            </a:pPr>
            <a:r>
              <a:t/>
            </a:r>
            <a:endParaRPr/>
          </a:p>
          <a:p>
            <a:pPr indent="-139446" lvl="0" marL="365760" rtl="0" algn="l">
              <a:lnSpc>
                <a:spcPct val="100000"/>
              </a:lnSpc>
              <a:spcBef>
                <a:spcPts val="400"/>
              </a:spcBef>
              <a:spcAft>
                <a:spcPts val="0"/>
              </a:spcAft>
              <a:buSzPts val="183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idx="4294967295" type="title"/>
          </p:nvPr>
        </p:nvSpPr>
        <p:spPr>
          <a:xfrm>
            <a:off x="883150" y="797363"/>
            <a:ext cx="7645500" cy="5763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Clr>
                <a:schemeClr val="dk2"/>
              </a:buClr>
              <a:buSzPts val="3690"/>
              <a:buFont typeface="Lucida Sans"/>
              <a:buNone/>
            </a:pPr>
            <a:r>
              <a:rPr lang="en-US" sz="3190"/>
              <a:t>Abstract view of the components of a computer system</a:t>
            </a:r>
            <a:endParaRPr sz="3190"/>
          </a:p>
        </p:txBody>
      </p:sp>
      <p:pic>
        <p:nvPicPr>
          <p:cNvPr id="138" name="Google Shape;138;p18"/>
          <p:cNvPicPr preferRelativeResize="0"/>
          <p:nvPr/>
        </p:nvPicPr>
        <p:blipFill rotWithShape="1">
          <a:blip r:embed="rId3">
            <a:alphaModFix/>
          </a:blip>
          <a:srcRect b="0" l="0" r="0" t="0"/>
          <a:stretch/>
        </p:blipFill>
        <p:spPr>
          <a:xfrm>
            <a:off x="1348025" y="2186375"/>
            <a:ext cx="7214874" cy="3840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nvSpPr>
        <p:spPr>
          <a:xfrm>
            <a:off x="938725" y="231375"/>
            <a:ext cx="7732800" cy="4556100"/>
          </a:xfrm>
          <a:prstGeom prst="rect">
            <a:avLst/>
          </a:prstGeom>
          <a:noFill/>
          <a:ln>
            <a:noFill/>
          </a:ln>
        </p:spPr>
        <p:txBody>
          <a:bodyPr anchorCtr="0" anchor="t" bIns="91425" lIns="91425" spcFirstLastPara="1" rIns="91425" wrap="square" tIns="91425">
            <a:spAutoFit/>
          </a:bodyPr>
          <a:lstStyle/>
          <a:p>
            <a:pPr indent="-256032" lvl="0" marL="365760" marR="0" rtl="0" algn="l">
              <a:lnSpc>
                <a:spcPct val="100000"/>
              </a:lnSpc>
              <a:spcBef>
                <a:spcPts val="0"/>
              </a:spcBef>
              <a:spcAft>
                <a:spcPts val="0"/>
              </a:spcAft>
              <a:buClr>
                <a:schemeClr val="accent1"/>
              </a:buClr>
              <a:buSzPts val="1836"/>
              <a:buFont typeface="Noto Sans Symbols"/>
              <a:buChar char="🞂"/>
            </a:pPr>
            <a:r>
              <a:rPr b="0" i="0" lang="en-US" sz="2700" u="none" cap="none" strike="noStrike">
                <a:solidFill>
                  <a:schemeClr val="dk1"/>
                </a:solidFill>
                <a:latin typeface="Lucida Sans"/>
                <a:ea typeface="Lucida Sans"/>
                <a:cs typeface="Lucida Sans"/>
                <a:sym typeface="Lucida Sans"/>
              </a:rPr>
              <a:t>Why these Components are important?</a:t>
            </a:r>
            <a:endParaRPr b="0" i="0" sz="2700" u="none" cap="none" strike="noStrike">
              <a:solidFill>
                <a:schemeClr val="dk1"/>
              </a:solidFill>
              <a:latin typeface="Lucida Sans"/>
              <a:ea typeface="Lucida Sans"/>
              <a:cs typeface="Lucida Sans"/>
              <a:sym typeface="Lucida Sans"/>
            </a:endParaRPr>
          </a:p>
          <a:p>
            <a:pPr indent="-82550" lvl="1" marL="621792" marR="0" rtl="0" algn="l">
              <a:lnSpc>
                <a:spcPct val="100000"/>
              </a:lnSpc>
              <a:spcBef>
                <a:spcPts val="324"/>
              </a:spcBef>
              <a:spcAft>
                <a:spcPts val="0"/>
              </a:spcAft>
              <a:buClr>
                <a:srgbClr val="000000"/>
              </a:buClr>
              <a:buSzPts val="2300"/>
              <a:buFont typeface="Arial"/>
              <a:buNone/>
            </a:pPr>
            <a:r>
              <a:t/>
            </a:r>
            <a:endParaRPr b="0" i="0" sz="2300" u="none" cap="none" strike="noStrike">
              <a:solidFill>
                <a:schemeClr val="dk1"/>
              </a:solidFill>
              <a:latin typeface="Lucida Sans"/>
              <a:ea typeface="Lucida Sans"/>
              <a:cs typeface="Lucida Sans"/>
              <a:sym typeface="Lucida Sans"/>
            </a:endParaRPr>
          </a:p>
          <a:p>
            <a:pPr indent="-228600" lvl="1" marL="621792" marR="0" rtl="0" algn="l">
              <a:lnSpc>
                <a:spcPct val="100000"/>
              </a:lnSpc>
              <a:spcBef>
                <a:spcPts val="324"/>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H/W </a:t>
            </a:r>
            <a:endParaRPr b="0" i="0" sz="2300" u="none" cap="none" strike="noStrike">
              <a:solidFill>
                <a:schemeClr val="dk1"/>
              </a:solidFill>
              <a:latin typeface="Lucida Sans"/>
              <a:ea typeface="Lucida Sans"/>
              <a:cs typeface="Lucida Sans"/>
              <a:sym typeface="Lucida Sans"/>
            </a:endParaRPr>
          </a:p>
          <a:p>
            <a:pPr indent="-228600" lvl="1" marL="621792" marR="0" rtl="0" algn="l">
              <a:lnSpc>
                <a:spcPct val="100000"/>
              </a:lnSpc>
              <a:spcBef>
                <a:spcPts val="324"/>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Systems View</a:t>
            </a:r>
            <a:endParaRPr b="0" i="0" sz="2300" u="none" cap="none" strike="noStrike">
              <a:solidFill>
                <a:schemeClr val="dk1"/>
              </a:solidFill>
              <a:latin typeface="Lucida Sans"/>
              <a:ea typeface="Lucida Sans"/>
              <a:cs typeface="Lucida Sans"/>
              <a:sym typeface="Lucida Sans"/>
            </a:endParaRPr>
          </a:p>
          <a:p>
            <a:pPr indent="-228600" lvl="1" marL="621792" marR="0" rtl="0" algn="l">
              <a:lnSpc>
                <a:spcPct val="100000"/>
              </a:lnSpc>
              <a:spcBef>
                <a:spcPts val="324"/>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User View</a:t>
            </a:r>
            <a:endParaRPr b="0" i="0" sz="2300" u="none" cap="none" strike="noStrike">
              <a:solidFill>
                <a:schemeClr val="dk1"/>
              </a:solidFill>
              <a:latin typeface="Lucida Sans"/>
              <a:ea typeface="Lucida Sans"/>
              <a:cs typeface="Lucida Sans"/>
              <a:sym typeface="Lucida Sans"/>
            </a:endParaRPr>
          </a:p>
          <a:p>
            <a:pPr indent="-228600" lvl="1" marL="621792" marR="0" rtl="0" algn="l">
              <a:lnSpc>
                <a:spcPct val="100000"/>
              </a:lnSpc>
              <a:spcBef>
                <a:spcPts val="324"/>
              </a:spcBef>
              <a:spcAft>
                <a:spcPts val="0"/>
              </a:spcAft>
              <a:buClr>
                <a:schemeClr val="accent1"/>
              </a:buClr>
              <a:buSzPts val="2300"/>
              <a:buFont typeface="Verdana"/>
              <a:buChar char="◦"/>
            </a:pPr>
            <a:r>
              <a:rPr b="0" i="0" lang="en-US" sz="2300" u="none" cap="none" strike="noStrike">
                <a:solidFill>
                  <a:schemeClr val="dk1"/>
                </a:solidFill>
                <a:latin typeface="Lucida Sans"/>
                <a:ea typeface="Lucida Sans"/>
                <a:cs typeface="Lucida Sans"/>
                <a:sym typeface="Lucida Sans"/>
              </a:rPr>
              <a:t>Defining Operating Systems </a:t>
            </a:r>
            <a:endParaRPr b="0" i="0" sz="2300" u="none" cap="none" strike="noStrike">
              <a:solidFill>
                <a:schemeClr val="dk1"/>
              </a:solidFill>
              <a:latin typeface="Lucida Sans"/>
              <a:ea typeface="Lucida Sans"/>
              <a:cs typeface="Lucida Sans"/>
              <a:sym typeface="Lucida Sans"/>
            </a:endParaRPr>
          </a:p>
          <a:p>
            <a:pPr indent="-241300" lvl="2" marL="859536" marR="0" rtl="0" algn="l">
              <a:lnSpc>
                <a:spcPct val="100000"/>
              </a:lnSpc>
              <a:spcBef>
                <a:spcPts val="324"/>
              </a:spcBef>
              <a:spcAft>
                <a:spcPts val="0"/>
              </a:spcAft>
              <a:buClr>
                <a:schemeClr val="dk1"/>
              </a:buClr>
              <a:buSzPts val="2300"/>
              <a:buFont typeface="Lucida Sans"/>
              <a:buChar char="●"/>
            </a:pPr>
            <a:r>
              <a:rPr b="0" i="0" lang="en-US" sz="2300" u="none" cap="none" strike="noStrike">
                <a:solidFill>
                  <a:schemeClr val="dk1"/>
                </a:solidFill>
                <a:latin typeface="Lucida Sans"/>
                <a:ea typeface="Lucida Sans"/>
                <a:cs typeface="Lucida Sans"/>
                <a:sym typeface="Lucida Sans"/>
              </a:rPr>
              <a:t>Form of an automation of user based task</a:t>
            </a:r>
            <a:endParaRPr b="0" i="0" sz="2300" u="none" cap="none" strike="noStrike">
              <a:solidFill>
                <a:schemeClr val="dk1"/>
              </a:solidFill>
              <a:latin typeface="Lucida Sans"/>
              <a:ea typeface="Lucida Sans"/>
              <a:cs typeface="Lucida Sans"/>
              <a:sym typeface="Lucida Sans"/>
            </a:endParaRPr>
          </a:p>
          <a:p>
            <a:pPr indent="-241300" lvl="2" marL="859536" marR="0" rtl="0" algn="l">
              <a:lnSpc>
                <a:spcPct val="100000"/>
              </a:lnSpc>
              <a:spcBef>
                <a:spcPts val="324"/>
              </a:spcBef>
              <a:spcAft>
                <a:spcPts val="0"/>
              </a:spcAft>
              <a:buClr>
                <a:schemeClr val="dk1"/>
              </a:buClr>
              <a:buSzPts val="2300"/>
              <a:buFont typeface="Lucida Sans"/>
              <a:buChar char="●"/>
            </a:pPr>
            <a:r>
              <a:rPr b="0" i="0" lang="en-US" sz="2300" u="none" cap="none" strike="noStrike">
                <a:solidFill>
                  <a:schemeClr val="dk1"/>
                </a:solidFill>
                <a:latin typeface="Lucida Sans"/>
                <a:ea typeface="Lucida Sans"/>
                <a:cs typeface="Lucida Sans"/>
                <a:sym typeface="Lucida Sans"/>
              </a:rPr>
              <a:t>Collection of automatic Functions</a:t>
            </a:r>
            <a:endParaRPr b="0" i="0" sz="2300" u="none" cap="none" strike="noStrike">
              <a:solidFill>
                <a:schemeClr val="dk1"/>
              </a:solidFill>
              <a:latin typeface="Lucida Sans"/>
              <a:ea typeface="Lucida Sans"/>
              <a:cs typeface="Lucida Sans"/>
              <a:sym typeface="Lucida Sans"/>
            </a:endParaRPr>
          </a:p>
          <a:p>
            <a:pPr indent="-241300" lvl="2" marL="859536" marR="0" rtl="0" algn="l">
              <a:lnSpc>
                <a:spcPct val="100000"/>
              </a:lnSpc>
              <a:spcBef>
                <a:spcPts val="324"/>
              </a:spcBef>
              <a:spcAft>
                <a:spcPts val="0"/>
              </a:spcAft>
              <a:buClr>
                <a:schemeClr val="dk1"/>
              </a:buClr>
              <a:buSzPts val="2300"/>
              <a:buFont typeface="Lucida Sans"/>
              <a:buChar char="●"/>
            </a:pPr>
            <a:r>
              <a:rPr b="0" i="0" lang="en-US" sz="2300" u="none" cap="none" strike="noStrike">
                <a:solidFill>
                  <a:schemeClr val="dk1"/>
                </a:solidFill>
                <a:latin typeface="Lucida Sans"/>
                <a:ea typeface="Lucida Sans"/>
                <a:cs typeface="Lucida Sans"/>
                <a:sym typeface="Lucida Sans"/>
              </a:rPr>
              <a:t>Function-Kernel?</a:t>
            </a:r>
            <a:endParaRPr b="0" i="0" sz="2300" u="none" cap="none" strike="noStrike">
              <a:solidFill>
                <a:schemeClr val="dk1"/>
              </a:solidFill>
              <a:latin typeface="Lucida Sans"/>
              <a:ea typeface="Lucida Sans"/>
              <a:cs typeface="Lucida Sans"/>
              <a:sym typeface="Lucida Sans"/>
            </a:endParaRPr>
          </a:p>
          <a:p>
            <a:pPr indent="-82550" lvl="1" marL="621792" marR="0" rtl="0" algn="l">
              <a:lnSpc>
                <a:spcPct val="100000"/>
              </a:lnSpc>
              <a:spcBef>
                <a:spcPts val="324"/>
              </a:spcBef>
              <a:spcAft>
                <a:spcPts val="0"/>
              </a:spcAft>
              <a:buClr>
                <a:srgbClr val="000000"/>
              </a:buClr>
              <a:buSzPts val="2300"/>
              <a:buFont typeface="Arial"/>
              <a:buNone/>
            </a:pPr>
            <a:r>
              <a:t/>
            </a:r>
            <a:endParaRPr b="0" i="0" sz="2300" u="none" cap="none" strike="noStrike">
              <a:solidFill>
                <a:schemeClr val="dk1"/>
              </a:solidFill>
              <a:latin typeface="Lucida Sans"/>
              <a:ea typeface="Lucida Sans"/>
              <a:cs typeface="Lucida Sans"/>
              <a:sym typeface="Lucida Sans"/>
            </a:endParaRPr>
          </a:p>
          <a:p>
            <a:pPr indent="0" lvl="0" marL="621792" marR="0" rtl="0" algn="l">
              <a:lnSpc>
                <a:spcPct val="100000"/>
              </a:lnSpc>
              <a:spcBef>
                <a:spcPts val="324"/>
              </a:spcBef>
              <a:spcAft>
                <a:spcPts val="0"/>
              </a:spcAft>
              <a:buClr>
                <a:srgbClr val="000000"/>
              </a:buClr>
              <a:buSzPts val="2300"/>
              <a:buFont typeface="Arial"/>
              <a:buNone/>
            </a:pPr>
            <a:r>
              <a:t/>
            </a:r>
            <a:endParaRPr b="0" i="0" sz="2300" u="none" cap="none" strike="noStrike">
              <a:solidFill>
                <a:schemeClr val="dk1"/>
              </a:solidFill>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idx="12" type="sldNum"/>
          </p:nvPr>
        </p:nvSpPr>
        <p:spPr>
          <a:xfrm>
            <a:off x="6485454" y="6407944"/>
            <a:ext cx="274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50" name="Google Shape;150;p20"/>
          <p:cNvSpPr txBox="1"/>
          <p:nvPr>
            <p:ph idx="4294967295" type="title"/>
          </p:nvPr>
        </p:nvSpPr>
        <p:spPr>
          <a:xfrm>
            <a:off x="0" y="277813"/>
            <a:ext cx="6172200" cy="576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7316"/>
              <a:buFont typeface="Calibri"/>
              <a:buNone/>
            </a:pPr>
            <a:r>
              <a:rPr lang="en-US"/>
              <a:t>Computer Startup</a:t>
            </a:r>
            <a:endParaRPr/>
          </a:p>
        </p:txBody>
      </p:sp>
      <p:sp>
        <p:nvSpPr>
          <p:cNvPr id="151" name="Google Shape;151;p20"/>
          <p:cNvSpPr txBox="1"/>
          <p:nvPr>
            <p:ph idx="4294967295" type="body"/>
          </p:nvPr>
        </p:nvSpPr>
        <p:spPr>
          <a:xfrm>
            <a:off x="1361127" y="1250275"/>
            <a:ext cx="7008600" cy="4530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3366FF"/>
              </a:buClr>
              <a:buSzPts val="3200"/>
              <a:buChar char="?"/>
            </a:pPr>
            <a:r>
              <a:rPr b="1" lang="en-US">
                <a:solidFill>
                  <a:srgbClr val="3366FF"/>
                </a:solidFill>
              </a:rPr>
              <a:t>bootstrap program</a:t>
            </a:r>
            <a:r>
              <a:rPr lang="en-US">
                <a:solidFill>
                  <a:srgbClr val="3366FF"/>
                </a:solidFill>
              </a:rPr>
              <a:t> </a:t>
            </a:r>
            <a:r>
              <a:rPr lang="en-US"/>
              <a:t>is loaded at power-up or reboot</a:t>
            </a:r>
            <a:endParaRPr/>
          </a:p>
          <a:p>
            <a:pPr indent="-285750" lvl="1" marL="742950" rtl="0" algn="l">
              <a:lnSpc>
                <a:spcPct val="100000"/>
              </a:lnSpc>
              <a:spcBef>
                <a:spcPts val="560"/>
              </a:spcBef>
              <a:spcAft>
                <a:spcPts val="0"/>
              </a:spcAft>
              <a:buClr>
                <a:schemeClr val="dk1"/>
              </a:buClr>
              <a:buSzPts val="2800"/>
              <a:buChar char="◦"/>
            </a:pPr>
            <a:r>
              <a:rPr lang="en-US"/>
              <a:t>Typically stored in ROM or EPROM, generally known as </a:t>
            </a:r>
            <a:r>
              <a:rPr b="1" lang="en-US">
                <a:solidFill>
                  <a:srgbClr val="3366FF"/>
                </a:solidFill>
              </a:rPr>
              <a:t>firmware</a:t>
            </a:r>
            <a:endParaRPr/>
          </a:p>
          <a:p>
            <a:pPr indent="-285750" lvl="1" marL="742950" rtl="0" algn="l">
              <a:lnSpc>
                <a:spcPct val="100000"/>
              </a:lnSpc>
              <a:spcBef>
                <a:spcPts val="560"/>
              </a:spcBef>
              <a:spcAft>
                <a:spcPts val="0"/>
              </a:spcAft>
              <a:buClr>
                <a:schemeClr val="dk1"/>
              </a:buClr>
              <a:buSzPts val="2800"/>
              <a:buChar char="◦"/>
            </a:pPr>
            <a:r>
              <a:rPr lang="en-US"/>
              <a:t>Initializes all aspects of system</a:t>
            </a:r>
            <a:endParaRPr/>
          </a:p>
          <a:p>
            <a:pPr indent="-285750" lvl="1" marL="742950" rtl="0" algn="l">
              <a:lnSpc>
                <a:spcPct val="100000"/>
              </a:lnSpc>
              <a:spcBef>
                <a:spcPts val="560"/>
              </a:spcBef>
              <a:spcAft>
                <a:spcPts val="0"/>
              </a:spcAft>
              <a:buClr>
                <a:schemeClr val="dk1"/>
              </a:buClr>
              <a:buSzPts val="2800"/>
              <a:buChar char="◦"/>
            </a:pPr>
            <a:r>
              <a:rPr lang="en-US"/>
              <a:t>Loads operating system kernel and starts execution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1"/>
          <p:cNvPicPr preferRelativeResize="0"/>
          <p:nvPr/>
        </p:nvPicPr>
        <p:blipFill rotWithShape="1">
          <a:blip r:embed="rId3">
            <a:alphaModFix/>
          </a:blip>
          <a:srcRect b="0" l="0" r="0" t="0"/>
          <a:stretch/>
        </p:blipFill>
        <p:spPr>
          <a:xfrm>
            <a:off x="2818075" y="1482725"/>
            <a:ext cx="4383975" cy="3473526"/>
          </a:xfrm>
          <a:prstGeom prst="rect">
            <a:avLst/>
          </a:prstGeom>
          <a:noFill/>
          <a:ln>
            <a:noFill/>
          </a:ln>
        </p:spPr>
      </p:pic>
      <p:cxnSp>
        <p:nvCxnSpPr>
          <p:cNvPr id="158" name="Google Shape;158;p21"/>
          <p:cNvCxnSpPr/>
          <p:nvPr/>
        </p:nvCxnSpPr>
        <p:spPr>
          <a:xfrm rot="10800000">
            <a:off x="2653900" y="973425"/>
            <a:ext cx="1130100" cy="741600"/>
          </a:xfrm>
          <a:prstGeom prst="straightConnector1">
            <a:avLst/>
          </a:prstGeom>
          <a:noFill/>
          <a:ln cap="flat" cmpd="sng" w="9525">
            <a:solidFill>
              <a:schemeClr val="dk2"/>
            </a:solidFill>
            <a:prstDash val="solid"/>
            <a:round/>
            <a:headEnd len="sm" w="sm" type="none"/>
            <a:tailEnd len="med" w="med" type="triangle"/>
          </a:ln>
        </p:spPr>
      </p:cxnSp>
      <p:cxnSp>
        <p:nvCxnSpPr>
          <p:cNvPr id="159" name="Google Shape;159;p21"/>
          <p:cNvCxnSpPr>
            <a:endCxn id="160" idx="1"/>
          </p:cNvCxnSpPr>
          <p:nvPr/>
        </p:nvCxnSpPr>
        <p:spPr>
          <a:xfrm>
            <a:off x="7097675" y="2230625"/>
            <a:ext cx="507300" cy="128100"/>
          </a:xfrm>
          <a:prstGeom prst="straightConnector1">
            <a:avLst/>
          </a:prstGeom>
          <a:noFill/>
          <a:ln cap="flat" cmpd="sng" w="9525">
            <a:solidFill>
              <a:schemeClr val="dk2"/>
            </a:solidFill>
            <a:prstDash val="solid"/>
            <a:round/>
            <a:headEnd len="sm" w="sm" type="none"/>
            <a:tailEnd len="med" w="med" type="triangle"/>
          </a:ln>
        </p:spPr>
      </p:cxnSp>
      <p:sp>
        <p:nvSpPr>
          <p:cNvPr id="161" name="Google Shape;161;p21"/>
          <p:cNvSpPr/>
          <p:nvPr/>
        </p:nvSpPr>
        <p:spPr>
          <a:xfrm>
            <a:off x="1142500" y="570850"/>
            <a:ext cx="1511400" cy="91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User-Level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Traps</a:t>
            </a:r>
            <a:endParaRPr b="0" i="0" sz="1400" u="none" cap="none" strike="noStrike">
              <a:solidFill>
                <a:srgbClr val="000000"/>
              </a:solidFill>
              <a:latin typeface="Arial"/>
              <a:ea typeface="Arial"/>
              <a:cs typeface="Arial"/>
              <a:sym typeface="Arial"/>
            </a:endParaRPr>
          </a:p>
        </p:txBody>
      </p:sp>
      <p:sp>
        <p:nvSpPr>
          <p:cNvPr id="160" name="Google Shape;160;p21"/>
          <p:cNvSpPr/>
          <p:nvPr/>
        </p:nvSpPr>
        <p:spPr>
          <a:xfrm>
            <a:off x="7604975" y="1902725"/>
            <a:ext cx="1404900" cy="91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System-Level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Interrupts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