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9144000" cx="13716000"/>
  <p:notesSz cx="6997700" cy="9283700"/>
  <p:embeddedFontLst>
    <p:embeddedFont>
      <p:font typeface="Helvetica Neue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17">
          <p15:clr>
            <a:srgbClr val="A4A3A4"/>
          </p15:clr>
        </p15:guide>
        <p15:guide id="2" pos="197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jT8mbp4ZSeSitWUohQFfz+0TFX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17" orient="horz"/>
        <p:guide pos="197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9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12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0538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7163" y="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>
            <a:lvl1pPr indent="-228600" lvl="0" marL="457200" marR="0" rtl="0" algn="l">
              <a:spcBef>
                <a:spcPts val="51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51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51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51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51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0150"/>
            <a:ext cx="3030538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is the simplest algo.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Share scenario? What happens to cpu utilization when one cpu bound and many I/O bound process we have?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/>
              <a:t>What type of FCFS algorithm is, pre or non-pre?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/>
              <a:t>What will be the result if convoy effect happen?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2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2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5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" name="Google Shape;221;p2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Large time quantum =  policy is like fcfs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Quantum is small= large number of context switches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dc2a6c7c1_0_0:notes"/>
          <p:cNvSpPr/>
          <p:nvPr>
            <p:ph idx="2" type="sldImg"/>
          </p:nvPr>
        </p:nvSpPr>
        <p:spPr>
          <a:xfrm>
            <a:off x="890588" y="696913"/>
            <a:ext cx="52197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dc2a6c7c1_0_0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11dc2a6c7c1_0_0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dc2a6c7c1_0_21:notes"/>
          <p:cNvSpPr/>
          <p:nvPr>
            <p:ph idx="2" type="sldImg"/>
          </p:nvPr>
        </p:nvSpPr>
        <p:spPr>
          <a:xfrm>
            <a:off x="890588" y="696913"/>
            <a:ext cx="52197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dc2a6c7c1_0_21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1dc2a6c7c1_0_21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dc2a6c7c1_0_8:notes"/>
          <p:cNvSpPr/>
          <p:nvPr>
            <p:ph idx="2" type="sldImg"/>
          </p:nvPr>
        </p:nvSpPr>
        <p:spPr>
          <a:xfrm>
            <a:off x="890588" y="696913"/>
            <a:ext cx="52197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dc2a6c7c1_0_8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11dc2a6c7c1_0_8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dc2a6c7c1_0_14:notes"/>
          <p:cNvSpPr/>
          <p:nvPr>
            <p:ph idx="2" type="sldImg"/>
          </p:nvPr>
        </p:nvSpPr>
        <p:spPr>
          <a:xfrm>
            <a:off x="890588" y="696913"/>
            <a:ext cx="52197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dc2a6c7c1_0_14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1dc2a6c7c1_0_14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8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2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9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2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Combining PS with RR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30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p30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31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3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32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3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dc910a424_0_2:notes"/>
          <p:cNvSpPr/>
          <p:nvPr>
            <p:ph idx="2" type="sldImg"/>
          </p:nvPr>
        </p:nvSpPr>
        <p:spPr>
          <a:xfrm>
            <a:off x="890588" y="696913"/>
            <a:ext cx="52197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dc910a424_0_2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1dc910a424_0_2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dc910a424_0_10:notes"/>
          <p:cNvSpPr/>
          <p:nvPr>
            <p:ph idx="2" type="sldImg"/>
          </p:nvPr>
        </p:nvSpPr>
        <p:spPr>
          <a:xfrm>
            <a:off x="890588" y="696913"/>
            <a:ext cx="52197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1dc910a424_0_10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11dc910a424_0_10:notes"/>
          <p:cNvSpPr txBox="1"/>
          <p:nvPr>
            <p:ph idx="12" type="sldNum"/>
          </p:nvPr>
        </p:nvSpPr>
        <p:spPr>
          <a:xfrm>
            <a:off x="3967163" y="8820150"/>
            <a:ext cx="3030600" cy="463500"/>
          </a:xfrm>
          <a:prstGeom prst="rect">
            <a:avLst/>
          </a:prstGeom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8" name="Google Shape;308;p3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3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34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3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Switching the CPU among process plays key role to make OS more productive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CPU’s core , a basic computational unit.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System with one core can only run one process at a time.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Q: Why do we need multiprogramming?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3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Q: which state/s does not require scheduling and why ?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Q:Advantages of Non-preemptive?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/>
              <a:t>-no overhead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/>
              <a:t>-not interrupted in middle of execution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/>
              <a:t>Q:Advantages of Preemptive?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/>
              <a:t>Flexibility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/>
              <a:t>Limited time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/>
              <a:t>High priority process(small burst time) does not have to wait.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/>
              <a:t>Disadvantages of both?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/>
              <a:t>What about preemptive kernel or non preemptive kernel?(chapter 6)</a:t>
            </a:r>
            <a:endParaRPr/>
          </a:p>
        </p:txBody>
      </p:sp>
      <p:sp>
        <p:nvSpPr>
          <p:cNvPr id="133" name="Google Shape;133;p7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vmstat: 1 3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225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339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Q:Why do we have scheduling criteria?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want to choose a better algorithm or to make substantial difference in algorithms to see which works best.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2" type="sldNum"/>
          </p:nvPr>
        </p:nvSpPr>
        <p:spPr>
          <a:xfrm>
            <a:off x="3967163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00" spcFirstLastPara="1" rIns="93000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890588" y="696913"/>
            <a:ext cx="521970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00" spcFirstLastPara="1" rIns="93000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is preferred to optimize average measures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 that all users get good service therefore we want to minimize the maximum response time.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Cpu scheduling decides which process in ready queue should be allocated the CPU core.</a:t>
            </a:r>
            <a:endParaRPr/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1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8"/>
          <p:cNvSpPr/>
          <p:nvPr/>
        </p:nvSpPr>
        <p:spPr>
          <a:xfrm>
            <a:off x="0" y="1"/>
            <a:ext cx="13716000" cy="6096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8"/>
          <p:cNvSpPr/>
          <p:nvPr/>
        </p:nvSpPr>
        <p:spPr>
          <a:xfrm>
            <a:off x="7144" y="1"/>
            <a:ext cx="13708859" cy="6096001"/>
          </a:xfrm>
          <a:custGeom>
            <a:rect b="b" l="l" r="r" t="t"/>
            <a:pathLst>
              <a:path extrusionOk="0" h="4572001" w="9139239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8"/>
          <p:cNvSpPr txBox="1"/>
          <p:nvPr>
            <p:ph type="ctrTitle"/>
          </p:nvPr>
        </p:nvSpPr>
        <p:spPr>
          <a:xfrm>
            <a:off x="514350" y="6613516"/>
            <a:ext cx="8743950" cy="195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867"/>
              <a:buFont typeface="Twentieth Century"/>
              <a:buNone/>
              <a:defRPr sz="5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" type="subTitle"/>
          </p:nvPr>
        </p:nvSpPr>
        <p:spPr>
          <a:xfrm>
            <a:off x="9686925" y="6613516"/>
            <a:ext cx="3600450" cy="195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33"/>
              <a:buNone/>
              <a:defRPr sz="2133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2133"/>
              <a:buNone/>
              <a:defRPr sz="2133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sz="2133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sz="2133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sz="2133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sz="2133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sz="2133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sz="2133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SzPts val="2133"/>
              <a:buNone/>
              <a:defRPr sz="2133"/>
            </a:lvl9pPr>
          </a:lstStyle>
          <a:p/>
        </p:txBody>
      </p:sp>
      <p:sp>
        <p:nvSpPr>
          <p:cNvPr id="21" name="Google Shape;21;p38"/>
          <p:cNvSpPr txBox="1"/>
          <p:nvPr>
            <p:ph idx="10" type="dt"/>
          </p:nvPr>
        </p:nvSpPr>
        <p:spPr>
          <a:xfrm>
            <a:off x="1152146" y="8627605"/>
            <a:ext cx="242341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8"/>
          <p:cNvSpPr txBox="1"/>
          <p:nvPr>
            <p:ph idx="11" type="ftr"/>
          </p:nvPr>
        </p:nvSpPr>
        <p:spPr>
          <a:xfrm>
            <a:off x="5448300" y="8627605"/>
            <a:ext cx="663914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2" type="sldNum"/>
          </p:nvPr>
        </p:nvSpPr>
        <p:spPr>
          <a:xfrm>
            <a:off x="12192000" y="8627605"/>
            <a:ext cx="109537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FFFFFF"/>
              </a:solidFill>
            </a:endParaRPr>
          </a:p>
        </p:txBody>
      </p:sp>
      <p:cxnSp>
        <p:nvCxnSpPr>
          <p:cNvPr id="24" name="Google Shape;24;p38"/>
          <p:cNvCxnSpPr/>
          <p:nvPr/>
        </p:nvCxnSpPr>
        <p:spPr>
          <a:xfrm rot="10800000">
            <a:off x="9435198" y="7018808"/>
            <a:ext cx="0" cy="12192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7"/>
          <p:cNvSpPr txBox="1"/>
          <p:nvPr>
            <p:ph type="title"/>
          </p:nvPr>
        </p:nvSpPr>
        <p:spPr>
          <a:xfrm>
            <a:off x="1152144" y="780288"/>
            <a:ext cx="10935081" cy="199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7"/>
          <p:cNvSpPr txBox="1"/>
          <p:nvPr>
            <p:ph idx="1" type="body"/>
          </p:nvPr>
        </p:nvSpPr>
        <p:spPr>
          <a:xfrm rot="5400000">
            <a:off x="3937446" y="262699"/>
            <a:ext cx="5364480" cy="10935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3" name="Google Shape;83;p47"/>
          <p:cNvSpPr txBox="1"/>
          <p:nvPr>
            <p:ph idx="10" type="dt"/>
          </p:nvPr>
        </p:nvSpPr>
        <p:spPr>
          <a:xfrm>
            <a:off x="1152146" y="8627605"/>
            <a:ext cx="242341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7"/>
          <p:cNvSpPr txBox="1"/>
          <p:nvPr>
            <p:ph idx="11" type="ftr"/>
          </p:nvPr>
        </p:nvSpPr>
        <p:spPr>
          <a:xfrm>
            <a:off x="5448300" y="8627605"/>
            <a:ext cx="663914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7"/>
          <p:cNvSpPr txBox="1"/>
          <p:nvPr>
            <p:ph idx="12" type="sldNum"/>
          </p:nvPr>
        </p:nvSpPr>
        <p:spPr>
          <a:xfrm>
            <a:off x="12192000" y="8627605"/>
            <a:ext cx="109537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8"/>
          <p:cNvSpPr txBox="1"/>
          <p:nvPr>
            <p:ph type="title"/>
          </p:nvPr>
        </p:nvSpPr>
        <p:spPr>
          <a:xfrm rot="5400000">
            <a:off x="7687472" y="3144043"/>
            <a:ext cx="7213600" cy="2957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8"/>
          <p:cNvSpPr txBox="1"/>
          <p:nvPr>
            <p:ph idx="1" type="body"/>
          </p:nvPr>
        </p:nvSpPr>
        <p:spPr>
          <a:xfrm rot="5400000">
            <a:off x="1772446" y="357981"/>
            <a:ext cx="7213600" cy="8529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9" name="Google Shape;89;p48"/>
          <p:cNvSpPr txBox="1"/>
          <p:nvPr>
            <p:ph idx="10" type="dt"/>
          </p:nvPr>
        </p:nvSpPr>
        <p:spPr>
          <a:xfrm>
            <a:off x="1152146" y="8627605"/>
            <a:ext cx="242341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8"/>
          <p:cNvSpPr txBox="1"/>
          <p:nvPr>
            <p:ph idx="11" type="ftr"/>
          </p:nvPr>
        </p:nvSpPr>
        <p:spPr>
          <a:xfrm>
            <a:off x="5448300" y="8627605"/>
            <a:ext cx="663914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8"/>
          <p:cNvSpPr txBox="1"/>
          <p:nvPr>
            <p:ph idx="12" type="sldNum"/>
          </p:nvPr>
        </p:nvSpPr>
        <p:spPr>
          <a:xfrm>
            <a:off x="12192000" y="8627605"/>
            <a:ext cx="109537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48"/>
          <p:cNvCxnSpPr/>
          <p:nvPr/>
        </p:nvCxnSpPr>
        <p:spPr>
          <a:xfrm rot="10800000">
            <a:off x="11315700" y="174267"/>
            <a:ext cx="0" cy="1028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9"/>
          <p:cNvSpPr txBox="1"/>
          <p:nvPr>
            <p:ph type="title"/>
          </p:nvPr>
        </p:nvSpPr>
        <p:spPr>
          <a:xfrm>
            <a:off x="1152144" y="780288"/>
            <a:ext cx="10935081" cy="199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9"/>
          <p:cNvSpPr txBox="1"/>
          <p:nvPr>
            <p:ph idx="1" type="body"/>
          </p:nvPr>
        </p:nvSpPr>
        <p:spPr>
          <a:xfrm>
            <a:off x="1152145" y="3048000"/>
            <a:ext cx="10935083" cy="536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8" name="Google Shape;28;p39"/>
          <p:cNvSpPr txBox="1"/>
          <p:nvPr>
            <p:ph idx="10" type="dt"/>
          </p:nvPr>
        </p:nvSpPr>
        <p:spPr>
          <a:xfrm>
            <a:off x="1152146" y="8627605"/>
            <a:ext cx="242341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1" type="ftr"/>
          </p:nvPr>
        </p:nvSpPr>
        <p:spPr>
          <a:xfrm>
            <a:off x="5448300" y="8627605"/>
            <a:ext cx="663914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9"/>
          <p:cNvSpPr txBox="1"/>
          <p:nvPr>
            <p:ph idx="12" type="sldNum"/>
          </p:nvPr>
        </p:nvSpPr>
        <p:spPr>
          <a:xfrm>
            <a:off x="12192000" y="8627605"/>
            <a:ext cx="109537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0"/>
          <p:cNvSpPr txBox="1"/>
          <p:nvPr>
            <p:ph type="title"/>
          </p:nvPr>
        </p:nvSpPr>
        <p:spPr>
          <a:xfrm>
            <a:off x="1152144" y="780288"/>
            <a:ext cx="10935081" cy="199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0"/>
          <p:cNvSpPr txBox="1"/>
          <p:nvPr>
            <p:ph idx="10" type="dt"/>
          </p:nvPr>
        </p:nvSpPr>
        <p:spPr>
          <a:xfrm>
            <a:off x="1152146" y="8627605"/>
            <a:ext cx="242341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0"/>
          <p:cNvSpPr txBox="1"/>
          <p:nvPr>
            <p:ph idx="11" type="ftr"/>
          </p:nvPr>
        </p:nvSpPr>
        <p:spPr>
          <a:xfrm>
            <a:off x="5448300" y="8627605"/>
            <a:ext cx="663914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2" type="sldNum"/>
          </p:nvPr>
        </p:nvSpPr>
        <p:spPr>
          <a:xfrm>
            <a:off x="12192000" y="8627605"/>
            <a:ext cx="109537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1"/>
          <p:cNvSpPr txBox="1"/>
          <p:nvPr>
            <p:ph idx="10" type="dt"/>
          </p:nvPr>
        </p:nvSpPr>
        <p:spPr>
          <a:xfrm>
            <a:off x="1152146" y="8627605"/>
            <a:ext cx="242341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1"/>
          <p:cNvSpPr txBox="1"/>
          <p:nvPr>
            <p:ph idx="11" type="ftr"/>
          </p:nvPr>
        </p:nvSpPr>
        <p:spPr>
          <a:xfrm>
            <a:off x="5448300" y="8627605"/>
            <a:ext cx="663914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1"/>
          <p:cNvSpPr txBox="1"/>
          <p:nvPr>
            <p:ph idx="12" type="sldNum"/>
          </p:nvPr>
        </p:nvSpPr>
        <p:spPr>
          <a:xfrm>
            <a:off x="12192000" y="8627605"/>
            <a:ext cx="109537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2"/>
          <p:cNvSpPr/>
          <p:nvPr/>
        </p:nvSpPr>
        <p:spPr>
          <a:xfrm>
            <a:off x="0" y="1"/>
            <a:ext cx="13716000" cy="6096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2"/>
          <p:cNvSpPr/>
          <p:nvPr/>
        </p:nvSpPr>
        <p:spPr>
          <a:xfrm>
            <a:off x="7144" y="1"/>
            <a:ext cx="13708859" cy="6096001"/>
          </a:xfrm>
          <a:custGeom>
            <a:rect b="b" l="l" r="r" t="t"/>
            <a:pathLst>
              <a:path extrusionOk="0" h="4572001" w="9139239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2"/>
          <p:cNvSpPr txBox="1"/>
          <p:nvPr>
            <p:ph type="title"/>
          </p:nvPr>
        </p:nvSpPr>
        <p:spPr>
          <a:xfrm>
            <a:off x="514350" y="6613516"/>
            <a:ext cx="8743950" cy="195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867"/>
              <a:buFont typeface="Twentieth Century"/>
              <a:buNone/>
              <a:defRPr b="0" sz="5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idx="1" type="body"/>
          </p:nvPr>
        </p:nvSpPr>
        <p:spPr>
          <a:xfrm>
            <a:off x="9686925" y="6613516"/>
            <a:ext cx="3600450" cy="195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33"/>
              <a:buNone/>
              <a:defRPr sz="2133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2133"/>
              <a:buNone/>
              <a:defRPr sz="2133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42"/>
          <p:cNvSpPr txBox="1"/>
          <p:nvPr>
            <p:ph idx="10" type="dt"/>
          </p:nvPr>
        </p:nvSpPr>
        <p:spPr>
          <a:xfrm>
            <a:off x="1152146" y="8627605"/>
            <a:ext cx="242341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2"/>
          <p:cNvSpPr txBox="1"/>
          <p:nvPr>
            <p:ph idx="11" type="ftr"/>
          </p:nvPr>
        </p:nvSpPr>
        <p:spPr>
          <a:xfrm>
            <a:off x="5448300" y="8627605"/>
            <a:ext cx="663914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idx="12" type="sldNum"/>
          </p:nvPr>
        </p:nvSpPr>
        <p:spPr>
          <a:xfrm>
            <a:off x="12192000" y="8627605"/>
            <a:ext cx="109537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42"/>
          <p:cNvCxnSpPr/>
          <p:nvPr/>
        </p:nvCxnSpPr>
        <p:spPr>
          <a:xfrm rot="10800000">
            <a:off x="9435198" y="7018808"/>
            <a:ext cx="0" cy="12192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 txBox="1"/>
          <p:nvPr>
            <p:ph type="title"/>
          </p:nvPr>
        </p:nvSpPr>
        <p:spPr>
          <a:xfrm>
            <a:off x="1152144" y="780288"/>
            <a:ext cx="10935081" cy="199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1" type="body"/>
          </p:nvPr>
        </p:nvSpPr>
        <p:spPr>
          <a:xfrm>
            <a:off x="1152144" y="3048000"/>
            <a:ext cx="5349240" cy="536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2" type="body"/>
          </p:nvPr>
        </p:nvSpPr>
        <p:spPr>
          <a:xfrm>
            <a:off x="6737985" y="3048000"/>
            <a:ext cx="5349240" cy="536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3" name="Google Shape;53;p43"/>
          <p:cNvSpPr txBox="1"/>
          <p:nvPr>
            <p:ph idx="10" type="dt"/>
          </p:nvPr>
        </p:nvSpPr>
        <p:spPr>
          <a:xfrm>
            <a:off x="1152146" y="8627605"/>
            <a:ext cx="242341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3"/>
          <p:cNvSpPr txBox="1"/>
          <p:nvPr>
            <p:ph idx="11" type="ftr"/>
          </p:nvPr>
        </p:nvSpPr>
        <p:spPr>
          <a:xfrm>
            <a:off x="5448300" y="8627605"/>
            <a:ext cx="663914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3"/>
          <p:cNvSpPr txBox="1"/>
          <p:nvPr>
            <p:ph idx="12" type="sldNum"/>
          </p:nvPr>
        </p:nvSpPr>
        <p:spPr>
          <a:xfrm>
            <a:off x="12192000" y="8627605"/>
            <a:ext cx="109537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4"/>
          <p:cNvSpPr txBox="1"/>
          <p:nvPr>
            <p:ph type="title"/>
          </p:nvPr>
        </p:nvSpPr>
        <p:spPr>
          <a:xfrm>
            <a:off x="1152144" y="780288"/>
            <a:ext cx="10935081" cy="199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4"/>
          <p:cNvSpPr txBox="1"/>
          <p:nvPr>
            <p:ph idx="1" type="body"/>
          </p:nvPr>
        </p:nvSpPr>
        <p:spPr>
          <a:xfrm>
            <a:off x="1152144" y="2906181"/>
            <a:ext cx="534924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33"/>
              <a:buNone/>
              <a:defRPr b="0" sz="2933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2667"/>
              <a:buNone/>
              <a:defRPr b="1" sz="2667"/>
            </a:lvl2pPr>
            <a:lvl3pPr indent="-2286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40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b="1" sz="2133"/>
            </a:lvl4pPr>
            <a:lvl5pPr indent="-2286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SzPts val="2133"/>
              <a:buNone/>
              <a:defRPr b="1" sz="2133"/>
            </a:lvl9pPr>
          </a:lstStyle>
          <a:p/>
        </p:txBody>
      </p:sp>
      <p:sp>
        <p:nvSpPr>
          <p:cNvPr id="59" name="Google Shape;59;p44"/>
          <p:cNvSpPr txBox="1"/>
          <p:nvPr>
            <p:ph idx="2" type="body"/>
          </p:nvPr>
        </p:nvSpPr>
        <p:spPr>
          <a:xfrm>
            <a:off x="1152144" y="3957051"/>
            <a:ext cx="5349240" cy="4455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3" type="body"/>
          </p:nvPr>
        </p:nvSpPr>
        <p:spPr>
          <a:xfrm>
            <a:off x="6737985" y="2906181"/>
            <a:ext cx="534924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33"/>
              <a:buNone/>
              <a:defRPr b="0" sz="2933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2667"/>
              <a:buNone/>
              <a:defRPr b="1" sz="2667"/>
            </a:lvl2pPr>
            <a:lvl3pPr indent="-2286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40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b="1" sz="2133"/>
            </a:lvl4pPr>
            <a:lvl5pPr indent="-2286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2133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SzPts val="2133"/>
              <a:buNone/>
              <a:defRPr b="1" sz="2133"/>
            </a:lvl9pPr>
          </a:lstStyle>
          <a:p/>
        </p:txBody>
      </p:sp>
      <p:sp>
        <p:nvSpPr>
          <p:cNvPr id="61" name="Google Shape;61;p44"/>
          <p:cNvSpPr txBox="1"/>
          <p:nvPr>
            <p:ph idx="4" type="body"/>
          </p:nvPr>
        </p:nvSpPr>
        <p:spPr>
          <a:xfrm>
            <a:off x="6737985" y="3957051"/>
            <a:ext cx="5349240" cy="4455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2" name="Google Shape;62;p44"/>
          <p:cNvSpPr txBox="1"/>
          <p:nvPr>
            <p:ph idx="10" type="dt"/>
          </p:nvPr>
        </p:nvSpPr>
        <p:spPr>
          <a:xfrm>
            <a:off x="1152146" y="8627605"/>
            <a:ext cx="242341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4"/>
          <p:cNvSpPr txBox="1"/>
          <p:nvPr>
            <p:ph idx="11" type="ftr"/>
          </p:nvPr>
        </p:nvSpPr>
        <p:spPr>
          <a:xfrm>
            <a:off x="5448300" y="8627605"/>
            <a:ext cx="663914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4"/>
          <p:cNvSpPr txBox="1"/>
          <p:nvPr>
            <p:ph idx="12" type="sldNum"/>
          </p:nvPr>
        </p:nvSpPr>
        <p:spPr>
          <a:xfrm>
            <a:off x="12192000" y="8627605"/>
            <a:ext cx="109537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/>
          <p:nvPr>
            <p:ph type="title"/>
          </p:nvPr>
        </p:nvSpPr>
        <p:spPr>
          <a:xfrm>
            <a:off x="1152144" y="628679"/>
            <a:ext cx="4937760" cy="2316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5"/>
          <p:cNvSpPr txBox="1"/>
          <p:nvPr>
            <p:ph idx="1" type="body"/>
          </p:nvPr>
        </p:nvSpPr>
        <p:spPr>
          <a:xfrm>
            <a:off x="6429375" y="1097280"/>
            <a:ext cx="6388227" cy="691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97954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667"/>
              <a:buChar char=" "/>
              <a:defRPr sz="2667"/>
            </a:lvl1pPr>
            <a:lvl2pPr indent="-364045" lvl="1" marL="91440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2133"/>
              <a:buChar char="🢝"/>
              <a:defRPr sz="2133"/>
            </a:lvl2pPr>
            <a:lvl3pPr indent="-3302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68" name="Google Shape;68;p45"/>
          <p:cNvSpPr txBox="1"/>
          <p:nvPr>
            <p:ph idx="2" type="body"/>
          </p:nvPr>
        </p:nvSpPr>
        <p:spPr>
          <a:xfrm>
            <a:off x="1152144" y="3010008"/>
            <a:ext cx="4937760" cy="5016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800"/>
              </a:spcBef>
              <a:spcAft>
                <a:spcPts val="0"/>
              </a:spcAft>
              <a:buSzPts val="2133"/>
              <a:buNone/>
              <a:defRPr sz="2133"/>
            </a:lvl1pPr>
            <a:lvl2pPr indent="-228600" lvl="1" marL="91440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333"/>
              <a:buNone/>
              <a:defRPr sz="1333"/>
            </a:lvl3pPr>
            <a:lvl4pPr indent="-2286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9" name="Google Shape;69;p45"/>
          <p:cNvSpPr txBox="1"/>
          <p:nvPr>
            <p:ph idx="10" type="dt"/>
          </p:nvPr>
        </p:nvSpPr>
        <p:spPr>
          <a:xfrm>
            <a:off x="1152146" y="8627605"/>
            <a:ext cx="242341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5"/>
          <p:cNvSpPr txBox="1"/>
          <p:nvPr>
            <p:ph idx="11" type="ftr"/>
          </p:nvPr>
        </p:nvSpPr>
        <p:spPr>
          <a:xfrm>
            <a:off x="5448300" y="8627605"/>
            <a:ext cx="663914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idx="12" type="sldNum"/>
          </p:nvPr>
        </p:nvSpPr>
        <p:spPr>
          <a:xfrm>
            <a:off x="12192000" y="8627605"/>
            <a:ext cx="109537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/>
          <p:nvPr>
            <p:ph type="title"/>
          </p:nvPr>
        </p:nvSpPr>
        <p:spPr>
          <a:xfrm>
            <a:off x="514350" y="6613517"/>
            <a:ext cx="8743950" cy="195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867"/>
              <a:buFont typeface="Twentieth Century"/>
              <a:buNone/>
              <a:defRPr sz="5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6"/>
          <p:cNvSpPr/>
          <p:nvPr>
            <p:ph idx="2" type="pic"/>
          </p:nvPr>
        </p:nvSpPr>
        <p:spPr>
          <a:xfrm>
            <a:off x="0" y="-1"/>
            <a:ext cx="13712571" cy="6096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5" name="Google Shape;75;p46"/>
          <p:cNvSpPr txBox="1"/>
          <p:nvPr>
            <p:ph idx="1" type="body"/>
          </p:nvPr>
        </p:nvSpPr>
        <p:spPr>
          <a:xfrm>
            <a:off x="9686925" y="6613517"/>
            <a:ext cx="3600450" cy="195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33"/>
              <a:buNone/>
              <a:defRPr sz="2133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46"/>
          <p:cNvSpPr txBox="1"/>
          <p:nvPr>
            <p:ph idx="10" type="dt"/>
          </p:nvPr>
        </p:nvSpPr>
        <p:spPr>
          <a:xfrm>
            <a:off x="1152146" y="8627605"/>
            <a:ext cx="242341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1" type="ftr"/>
          </p:nvPr>
        </p:nvSpPr>
        <p:spPr>
          <a:xfrm>
            <a:off x="5448300" y="8627605"/>
            <a:ext cx="663914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6"/>
          <p:cNvSpPr txBox="1"/>
          <p:nvPr>
            <p:ph idx="12" type="sldNum"/>
          </p:nvPr>
        </p:nvSpPr>
        <p:spPr>
          <a:xfrm>
            <a:off x="12192000" y="8627605"/>
            <a:ext cx="109537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  <p:cxnSp>
        <p:nvCxnSpPr>
          <p:cNvPr id="79" name="Google Shape;79;p46"/>
          <p:cNvCxnSpPr/>
          <p:nvPr/>
        </p:nvCxnSpPr>
        <p:spPr>
          <a:xfrm rot="10800000">
            <a:off x="9435198" y="7018808"/>
            <a:ext cx="0" cy="1219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title"/>
          </p:nvPr>
        </p:nvSpPr>
        <p:spPr>
          <a:xfrm>
            <a:off x="1152144" y="780288"/>
            <a:ext cx="10935081" cy="1999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867"/>
              <a:buFont typeface="Twentieth Century"/>
              <a:buNone/>
              <a:defRPr b="0" i="0" sz="5867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7"/>
          <p:cNvSpPr txBox="1"/>
          <p:nvPr>
            <p:ph idx="1" type="body"/>
          </p:nvPr>
        </p:nvSpPr>
        <p:spPr>
          <a:xfrm>
            <a:off x="1152145" y="3048000"/>
            <a:ext cx="10935083" cy="536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97954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Twentieth Century"/>
              <a:buChar char=" "/>
              <a:defRPr b="0" i="0" sz="2667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64045" lvl="1" marL="914400" marR="0" rtl="0" algn="l">
              <a:lnSpc>
                <a:spcPct val="90000"/>
              </a:lnSpc>
              <a:spcBef>
                <a:spcPts val="267"/>
              </a:spcBef>
              <a:spcAft>
                <a:spcPts val="0"/>
              </a:spcAft>
              <a:buClr>
                <a:schemeClr val="accent1"/>
              </a:buClr>
              <a:buSzPts val="2133"/>
              <a:buFont typeface="Noto Sans Symbols"/>
              <a:buChar char="🢝"/>
              <a:defRPr b="0" i="0" sz="2133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🢝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🢝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🢝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🢝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🢝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🢝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ts val="1600"/>
              <a:buFont typeface="Noto Sans Symbols"/>
              <a:buChar char="🢝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37"/>
          <p:cNvSpPr txBox="1"/>
          <p:nvPr>
            <p:ph idx="10" type="dt"/>
          </p:nvPr>
        </p:nvSpPr>
        <p:spPr>
          <a:xfrm>
            <a:off x="1152146" y="8627605"/>
            <a:ext cx="242341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33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37"/>
          <p:cNvSpPr txBox="1"/>
          <p:nvPr>
            <p:ph idx="11" type="ftr"/>
          </p:nvPr>
        </p:nvSpPr>
        <p:spPr>
          <a:xfrm>
            <a:off x="5448300" y="8627605"/>
            <a:ext cx="6639141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33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2" type="sldNum"/>
          </p:nvPr>
        </p:nvSpPr>
        <p:spPr>
          <a:xfrm>
            <a:off x="12192000" y="8627605"/>
            <a:ext cx="1095375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333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333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333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333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333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333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333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333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333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chemeClr val="dk1"/>
              </a:solidFill>
            </a:endParaRPr>
          </a:p>
        </p:txBody>
      </p:sp>
      <p:cxnSp>
        <p:nvCxnSpPr>
          <p:cNvPr id="15" name="Google Shape;15;p37"/>
          <p:cNvCxnSpPr/>
          <p:nvPr/>
        </p:nvCxnSpPr>
        <p:spPr>
          <a:xfrm rot="10800000">
            <a:off x="857250" y="1101765"/>
            <a:ext cx="0" cy="1219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jpg"/><Relationship Id="rId4" Type="http://schemas.openxmlformats.org/officeDocument/2006/relationships/image" Target="../media/image1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514350" y="6613516"/>
            <a:ext cx="7933911" cy="1950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6600"/>
              <a:buFont typeface="Twentieth Century"/>
              <a:buNone/>
            </a:pPr>
            <a:r>
              <a:rPr lang="en-US" sz="6600"/>
              <a:t>CPU SCHEDULING</a:t>
            </a:r>
            <a:endParaRPr b="1" sz="6600"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9686924" y="6613516"/>
            <a:ext cx="4029075" cy="14968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>
                <a:solidFill>
                  <a:schemeClr val="dk1"/>
                </a:solidFill>
              </a:rPr>
              <a:t>Course Instructor: Safia Baloch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type="title"/>
          </p:nvPr>
        </p:nvSpPr>
        <p:spPr>
          <a:xfrm>
            <a:off x="1460287" y="228600"/>
            <a:ext cx="12006263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lang="en-US" sz="4000"/>
              <a:t>FIRST-COME, FIRST-SERVED (FCFS) SCHEDULING</a:t>
            </a:r>
            <a:endParaRPr/>
          </a:p>
        </p:txBody>
      </p:sp>
      <p:sp>
        <p:nvSpPr>
          <p:cNvPr id="165" name="Google Shape;165;p11"/>
          <p:cNvSpPr txBox="1"/>
          <p:nvPr>
            <p:ph idx="1" type="body"/>
          </p:nvPr>
        </p:nvSpPr>
        <p:spPr>
          <a:xfrm>
            <a:off x="1136650" y="838201"/>
            <a:ext cx="12006262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21917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rPr lang="en-US" sz="2300"/>
              <a:t>		</a:t>
            </a:r>
            <a:endParaRPr sz="2300"/>
          </a:p>
        </p:txBody>
      </p:sp>
      <p:pic>
        <p:nvPicPr>
          <p:cNvPr id="166" name="Google Shape;1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263" y="1225475"/>
            <a:ext cx="8955475" cy="62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1733206" y="347345"/>
            <a:ext cx="11555412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98858"/>
              <a:buFont typeface="Twentieth Century"/>
              <a:buNone/>
            </a:pPr>
            <a:r>
              <a:rPr lang="en-US"/>
              <a:t>FCFS SCHEDULING (CONT.)</a:t>
            </a:r>
            <a:endParaRPr/>
          </a:p>
        </p:txBody>
      </p:sp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427382" y="1115696"/>
            <a:ext cx="13288618" cy="768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21917" lvl="0" marL="14935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Suppose that the processes arrive in the order:</a:t>
            </a:r>
            <a:endParaRPr/>
          </a:p>
          <a:p>
            <a:pPr indent="-121917" lvl="0" marL="14935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		 P2 , P3 , P1 </a:t>
            </a:r>
            <a:endParaRPr/>
          </a:p>
          <a:p>
            <a:pPr indent="-127000" lvl="0" marL="14935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000"/>
              <a:buChar char=" 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Gantt chart for the schedule is: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000"/>
              <a:buChar char=" 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Waiting time for P1 = 6; P2 = 0; P3 = 3</a:t>
            </a:r>
            <a:endParaRPr/>
          </a:p>
          <a:p>
            <a:pPr indent="-1270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000"/>
              <a:buChar char=" 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Average waiting time:   (6 + 0 + 3)/3 = 3</a:t>
            </a:r>
            <a:endParaRPr/>
          </a:p>
          <a:p>
            <a:pPr indent="-1270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000"/>
              <a:buChar char=" 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Much better than previous case</a:t>
            </a:r>
            <a:endParaRPr/>
          </a:p>
          <a:p>
            <a:pPr indent="-1270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000"/>
              <a:buChar char=" "/>
            </a:pPr>
            <a:r>
              <a:rPr b="1" lang="en-US" sz="2000">
                <a:solidFill>
                  <a:srgbClr val="33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Convoy effect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- short process behind long process</a:t>
            </a:r>
            <a:endParaRPr/>
          </a:p>
          <a:p>
            <a:pPr indent="-127000" lvl="1" marL="121917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2000"/>
              <a:buFont typeface="Twentieth Century"/>
              <a:buChar char=" 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Consider one CPU-bound and many I/O-bound processes</a:t>
            </a:r>
            <a:endParaRPr/>
          </a:p>
          <a:p>
            <a:pPr indent="-127000" lvl="1" marL="121917" rtl="0" algn="l">
              <a:lnSpc>
                <a:spcPct val="100000"/>
              </a:lnSpc>
              <a:spcBef>
                <a:spcPts val="1867"/>
              </a:spcBef>
              <a:spcAft>
                <a:spcPts val="0"/>
              </a:spcAft>
              <a:buSzPts val="2000"/>
              <a:buFont typeface="Twentieth Century"/>
              <a:buChar char=" "/>
            </a:pPr>
            <a:r>
              <a:t/>
            </a:r>
            <a:endParaRPr/>
          </a:p>
        </p:txBody>
      </p:sp>
      <p:grpSp>
        <p:nvGrpSpPr>
          <p:cNvPr id="174" name="Google Shape;174;p13"/>
          <p:cNvGrpSpPr/>
          <p:nvPr/>
        </p:nvGrpSpPr>
        <p:grpSpPr>
          <a:xfrm>
            <a:off x="1949028" y="3471264"/>
            <a:ext cx="8189913" cy="1450975"/>
            <a:chOff x="882" y="1650"/>
            <a:chExt cx="3439" cy="686"/>
          </a:xfrm>
        </p:grpSpPr>
        <p:sp>
          <p:nvSpPr>
            <p:cNvPr id="175" name="Google Shape;175;p13"/>
            <p:cNvSpPr/>
            <p:nvPr/>
          </p:nvSpPr>
          <p:spPr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6" name="Google Shape;176;p13"/>
            <p:cNvSpPr txBox="1"/>
            <p:nvPr/>
          </p:nvSpPr>
          <p:spPr>
            <a:xfrm flipH="1">
              <a:off x="3219" y="1722"/>
              <a:ext cx="184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aseline="-25000"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" name="Google Shape;177;p13"/>
            <p:cNvSpPr txBox="1"/>
            <p:nvPr/>
          </p:nvSpPr>
          <p:spPr>
            <a:xfrm flipH="1">
              <a:off x="1731" y="1722"/>
              <a:ext cx="184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aseline="-25000"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" name="Google Shape;178;p13"/>
            <p:cNvSpPr txBox="1"/>
            <p:nvPr/>
          </p:nvSpPr>
          <p:spPr>
            <a:xfrm flipH="1">
              <a:off x="1155" y="1722"/>
              <a:ext cx="184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</a:t>
              </a:r>
              <a:r>
                <a:rPr baseline="-25000"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sz="1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cxnSp>
          <p:nvCxnSpPr>
            <p:cNvPr id="179" name="Google Shape;179;p13"/>
            <p:cNvCxnSpPr/>
            <p:nvPr/>
          </p:nvCxnSpPr>
          <p:spPr>
            <a:xfrm>
              <a:off x="4260" y="2034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3"/>
            <p:cNvCxnSpPr/>
            <p:nvPr/>
          </p:nvCxnSpPr>
          <p:spPr>
            <a:xfrm>
              <a:off x="948" y="2034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3"/>
            <p:cNvCxnSpPr/>
            <p:nvPr/>
          </p:nvCxnSpPr>
          <p:spPr>
            <a:xfrm>
              <a:off x="2148" y="1650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2" name="Google Shape;182;p13"/>
            <p:cNvCxnSpPr/>
            <p:nvPr/>
          </p:nvCxnSpPr>
          <p:spPr>
            <a:xfrm>
              <a:off x="1572" y="1650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13"/>
            <p:cNvCxnSpPr/>
            <p:nvPr/>
          </p:nvCxnSpPr>
          <p:spPr>
            <a:xfrm>
              <a:off x="2148" y="2034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13"/>
            <p:cNvCxnSpPr/>
            <p:nvPr/>
          </p:nvCxnSpPr>
          <p:spPr>
            <a:xfrm>
              <a:off x="1572" y="2034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5" name="Google Shape;185;p13"/>
            <p:cNvSpPr txBox="1"/>
            <p:nvPr/>
          </p:nvSpPr>
          <p:spPr>
            <a:xfrm flipH="1">
              <a:off x="2086" y="2154"/>
              <a:ext cx="134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/>
            </a:p>
          </p:txBody>
        </p:sp>
        <p:sp>
          <p:nvSpPr>
            <p:cNvPr id="186" name="Google Shape;186;p13"/>
            <p:cNvSpPr txBox="1"/>
            <p:nvPr/>
          </p:nvSpPr>
          <p:spPr>
            <a:xfrm flipH="1">
              <a:off x="1510" y="2154"/>
              <a:ext cx="134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  <p:sp>
          <p:nvSpPr>
            <p:cNvPr id="187" name="Google Shape;187;p13"/>
            <p:cNvSpPr txBox="1"/>
            <p:nvPr/>
          </p:nvSpPr>
          <p:spPr>
            <a:xfrm flipH="1">
              <a:off x="4130" y="2154"/>
              <a:ext cx="191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30</a:t>
              </a:r>
              <a:endParaRPr/>
            </a:p>
          </p:txBody>
        </p:sp>
        <p:sp>
          <p:nvSpPr>
            <p:cNvPr id="188" name="Google Shape;188;p13"/>
            <p:cNvSpPr txBox="1"/>
            <p:nvPr/>
          </p:nvSpPr>
          <p:spPr>
            <a:xfrm flipH="1">
              <a:off x="882" y="2154"/>
              <a:ext cx="134" cy="1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>
            <p:ph type="title"/>
          </p:nvPr>
        </p:nvSpPr>
        <p:spPr>
          <a:xfrm>
            <a:off x="1562584" y="232051"/>
            <a:ext cx="11745912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98858"/>
              <a:buFont typeface="Twentieth Century"/>
              <a:buNone/>
            </a:pPr>
            <a:r>
              <a:rPr lang="en-US"/>
              <a:t>SHORTEST-JOB-FIRST (SJF) SCHEDULING:Non preemptive </a:t>
            </a:r>
            <a:endParaRPr/>
          </a:p>
        </p:txBody>
      </p:sp>
      <p:sp>
        <p:nvSpPr>
          <p:cNvPr id="195" name="Google Shape;195;p14"/>
          <p:cNvSpPr txBox="1"/>
          <p:nvPr>
            <p:ph idx="1" type="body"/>
          </p:nvPr>
        </p:nvSpPr>
        <p:spPr>
          <a:xfrm>
            <a:off x="1209675" y="1000401"/>
            <a:ext cx="12098821" cy="27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5400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Char char=" "/>
            </a:pPr>
            <a:r>
              <a:rPr lang="en-US" sz="4000"/>
              <a:t>Associate with each process the length of its next CPU burst</a:t>
            </a:r>
            <a:endParaRPr/>
          </a:p>
          <a:p>
            <a:pPr indent="-228600" lvl="1" marL="353559" rtl="0" algn="l">
              <a:lnSpc>
                <a:spcPct val="90000"/>
              </a:lnSpc>
              <a:spcBef>
                <a:spcPts val="534"/>
              </a:spcBef>
              <a:spcAft>
                <a:spcPts val="0"/>
              </a:spcAft>
              <a:buSzPts val="3600"/>
              <a:buChar char="🢝"/>
            </a:pPr>
            <a:r>
              <a:rPr lang="en-US" sz="3600"/>
              <a:t> Use these lengths to schedule the process with the shortest time</a:t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800"/>
          </a:p>
        </p:txBody>
      </p:sp>
      <p:pic>
        <p:nvPicPr>
          <p:cNvPr id="196" name="Google Shape;1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250" y="2890875"/>
            <a:ext cx="8955475" cy="62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/>
          <p:nvPr/>
        </p:nvSpPr>
        <p:spPr>
          <a:xfrm>
            <a:off x="341950" y="484100"/>
            <a:ext cx="12834600" cy="81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❖"/>
            </a:pPr>
            <a:r>
              <a:rPr lang="en-US" sz="3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SJF is optimal – gives minimum average waiting time for a given set of processes</a:t>
            </a:r>
            <a:endParaRPr/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Starvation ( indefinite </a:t>
            </a:r>
            <a:r>
              <a:rPr lang="en-US" sz="36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postponement </a:t>
            </a:r>
            <a:r>
              <a:rPr lang="en-US" sz="36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 of long process is possible</a:t>
            </a:r>
            <a:endParaRPr sz="36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difficulty is knowing the length of the next CPU request</a:t>
            </a:r>
            <a:endParaRPr b="0" i="0" sz="3600" u="none" cap="none" strike="noStrike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571500" lvl="1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Could ask the user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title"/>
          </p:nvPr>
        </p:nvSpPr>
        <p:spPr>
          <a:xfrm>
            <a:off x="1614488" y="184702"/>
            <a:ext cx="11658600" cy="814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500"/>
              <a:buFont typeface="Twentieth Century"/>
              <a:buNone/>
            </a:pPr>
            <a:r>
              <a:rPr lang="en-US" sz="4500"/>
              <a:t>DETERMINING LENGTH OF NEXT CPU BURST</a:t>
            </a:r>
            <a:endParaRPr/>
          </a:p>
        </p:txBody>
      </p:sp>
      <p:sp>
        <p:nvSpPr>
          <p:cNvPr id="209" name="Google Shape;209;p18"/>
          <p:cNvSpPr txBox="1"/>
          <p:nvPr>
            <p:ph idx="1" type="body"/>
          </p:nvPr>
        </p:nvSpPr>
        <p:spPr>
          <a:xfrm>
            <a:off x="624900" y="999100"/>
            <a:ext cx="13091100" cy="683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24" l="-1111" r="0" t="-2036"/>
            </a:stretch>
          </a:blip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7780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67"/>
              <a:t> </a:t>
            </a:r>
            <a:endParaRPr sz="2867"/>
          </a:p>
        </p:txBody>
      </p:sp>
      <p:pic>
        <p:nvPicPr>
          <p:cNvPr id="210" name="Google Shape;21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2700" y="4729747"/>
            <a:ext cx="4460425" cy="6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1446213" y="369888"/>
            <a:ext cx="11583987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98858"/>
              <a:buFont typeface="Twentieth Century"/>
              <a:buNone/>
            </a:pPr>
            <a:r>
              <a:rPr lang="en-US"/>
              <a:t>PRIORITY SCHEDULING</a:t>
            </a:r>
            <a:endParaRPr/>
          </a:p>
        </p:txBody>
      </p:sp>
      <p:sp>
        <p:nvSpPr>
          <p:cNvPr id="217" name="Google Shape;217;p22"/>
          <p:cNvSpPr txBox="1"/>
          <p:nvPr>
            <p:ph idx="1" type="body"/>
          </p:nvPr>
        </p:nvSpPr>
        <p:spPr>
          <a:xfrm>
            <a:off x="1209675" y="1644650"/>
            <a:ext cx="11571288" cy="712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510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A priority number (integer) is associated with each process</a:t>
            </a:r>
            <a:endParaRPr/>
          </a:p>
          <a:p>
            <a:pPr indent="-5206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The CPU is allocated to the process with the highest priority (smallest integer ≡ highest priority)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534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Preemptive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Non-preemptive</a:t>
            </a:r>
            <a:endParaRPr/>
          </a:p>
          <a:p>
            <a:pPr indent="-11302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-52067" lvl="0" marL="121917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Problem ≡ </a:t>
            </a:r>
            <a:r>
              <a:rPr b="1" lang="en-US">
                <a:solidFill>
                  <a:srgbClr val="3366FF"/>
                </a:solidFill>
              </a:rPr>
              <a:t>Starvation</a:t>
            </a:r>
            <a:r>
              <a:rPr b="1" lang="en-US"/>
              <a:t> </a:t>
            </a:r>
            <a:r>
              <a:rPr lang="en-US"/>
              <a:t>– low priority processes may never execute</a:t>
            </a:r>
            <a:endParaRPr/>
          </a:p>
          <a:p>
            <a:pPr indent="-5206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Solution ≡ </a:t>
            </a:r>
            <a:r>
              <a:rPr b="1" lang="en-US">
                <a:solidFill>
                  <a:srgbClr val="3366FF"/>
                </a:solidFill>
              </a:rPr>
              <a:t>Aging</a:t>
            </a:r>
            <a:r>
              <a:rPr b="1" lang="en-US"/>
              <a:t> </a:t>
            </a:r>
            <a:r>
              <a:rPr lang="en-US"/>
              <a:t>– as time progresses increase the priority of the process</a:t>
            </a:r>
            <a:endParaRPr/>
          </a:p>
          <a:p>
            <a:pPr indent="-1219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67"/>
              <a:buFont typeface="Arial"/>
              <a:buNone/>
            </a:pPr>
            <a:r>
              <a:t/>
            </a:r>
            <a:endParaRPr b="1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1152144" y="198784"/>
            <a:ext cx="10935081" cy="1104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800"/>
              <a:buFont typeface="Twentieth Century"/>
              <a:buNone/>
            </a:pPr>
            <a:r>
              <a:rPr lang="en-US"/>
              <a:t>ROUND ROBIN (RR)</a:t>
            </a:r>
            <a:endParaRPr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1219200" y="1303338"/>
            <a:ext cx="11553825" cy="764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0320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66"/>
              <a:t>For Time Sharing systems</a:t>
            </a:r>
            <a:endParaRPr sz="3266"/>
          </a:p>
          <a:p>
            <a:pPr indent="-20320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 "/>
            </a:pPr>
            <a:r>
              <a:rPr lang="en-US" sz="3266"/>
              <a:t>Each process gets a small unit of CPU time (</a:t>
            </a:r>
            <a:r>
              <a:rPr b="1" lang="en-US" sz="3266">
                <a:solidFill>
                  <a:srgbClr val="3366FF"/>
                </a:solidFill>
              </a:rPr>
              <a:t>time</a:t>
            </a:r>
            <a:r>
              <a:rPr b="1" lang="en-US" sz="3266"/>
              <a:t> </a:t>
            </a:r>
            <a:r>
              <a:rPr b="1" lang="en-US" sz="3266">
                <a:solidFill>
                  <a:srgbClr val="3366FF"/>
                </a:solidFill>
              </a:rPr>
              <a:t>quantum</a:t>
            </a:r>
            <a:r>
              <a:rPr b="1" lang="en-US" sz="3266"/>
              <a:t> </a:t>
            </a:r>
            <a:r>
              <a:rPr i="1" lang="en-US" sz="3266"/>
              <a:t>q</a:t>
            </a:r>
            <a:r>
              <a:rPr lang="en-US" sz="3266"/>
              <a:t>), usually 10-100 milliseconds.  After this time has elapsed, the process is preempted and added to the end of the ready queue.</a:t>
            </a:r>
            <a:endParaRPr sz="3266"/>
          </a:p>
          <a:p>
            <a:pPr indent="-2032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3200"/>
              <a:buChar char=" "/>
            </a:pPr>
            <a:r>
              <a:rPr lang="en-US" sz="3266"/>
              <a:t>If there are </a:t>
            </a:r>
            <a:r>
              <a:rPr i="1" lang="en-US" sz="3266"/>
              <a:t>n</a:t>
            </a:r>
            <a:r>
              <a:rPr lang="en-US" sz="3266"/>
              <a:t> processes in the ready queue and the time quantum is </a:t>
            </a:r>
            <a:r>
              <a:rPr i="1" lang="en-US" sz="3266"/>
              <a:t>q</a:t>
            </a:r>
            <a:r>
              <a:rPr lang="en-US" sz="3266"/>
              <a:t>, then each process gets 1/</a:t>
            </a:r>
            <a:r>
              <a:rPr i="1" lang="en-US" sz="3266"/>
              <a:t>n</a:t>
            </a:r>
            <a:r>
              <a:rPr lang="en-US" sz="3266"/>
              <a:t> of the CPU time in chunks of at most </a:t>
            </a:r>
            <a:r>
              <a:rPr i="1" lang="en-US" sz="3266"/>
              <a:t>q</a:t>
            </a:r>
            <a:r>
              <a:rPr lang="en-US" sz="3266"/>
              <a:t> time units at once.  No process waits more than (</a:t>
            </a:r>
            <a:r>
              <a:rPr i="1" lang="en-US" sz="3266"/>
              <a:t>n</a:t>
            </a:r>
            <a:r>
              <a:rPr lang="en-US" sz="3266"/>
              <a:t>-1)</a:t>
            </a:r>
            <a:r>
              <a:rPr i="1" lang="en-US" sz="3266"/>
              <a:t>q </a:t>
            </a:r>
            <a:r>
              <a:rPr lang="en-US" sz="3266"/>
              <a:t>time units.</a:t>
            </a:r>
            <a:endParaRPr sz="3266"/>
          </a:p>
          <a:p>
            <a:pPr indent="-2032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3200"/>
              <a:buChar char=" "/>
            </a:pPr>
            <a:r>
              <a:rPr lang="en-US" sz="3266"/>
              <a:t>Timer interrupts every quantum to schedule next process</a:t>
            </a:r>
            <a:endParaRPr sz="3266"/>
          </a:p>
          <a:p>
            <a:pPr indent="-2032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3200"/>
              <a:buChar char=" "/>
            </a:pPr>
            <a:r>
              <a:rPr lang="en-US" sz="3266"/>
              <a:t>Performance</a:t>
            </a:r>
            <a:endParaRPr sz="3266"/>
          </a:p>
          <a:p>
            <a:pPr indent="-220974" lvl="1" marL="353559" rtl="0" algn="l">
              <a:lnSpc>
                <a:spcPct val="90000"/>
              </a:lnSpc>
              <a:spcBef>
                <a:spcPts val="534"/>
              </a:spcBef>
              <a:spcAft>
                <a:spcPts val="0"/>
              </a:spcAft>
              <a:buSzPts val="2700"/>
              <a:buChar char="🢝"/>
            </a:pPr>
            <a:r>
              <a:rPr i="1" lang="en-US" sz="2733"/>
              <a:t>q</a:t>
            </a:r>
            <a:r>
              <a:rPr lang="en-US" sz="2733"/>
              <a:t> large ⇒ FIFO</a:t>
            </a:r>
            <a:endParaRPr sz="2733"/>
          </a:p>
          <a:p>
            <a:pPr indent="-22097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700"/>
              <a:buChar char="🢝"/>
            </a:pPr>
            <a:r>
              <a:rPr i="1" lang="en-US" sz="2733"/>
              <a:t>q </a:t>
            </a:r>
            <a:r>
              <a:rPr lang="en-US" sz="2733"/>
              <a:t>small ⇒ </a:t>
            </a:r>
            <a:r>
              <a:rPr i="1" lang="en-US" sz="2733"/>
              <a:t>q </a:t>
            </a:r>
            <a:r>
              <a:rPr lang="en-US" sz="2733"/>
              <a:t>must be large with respect to context switch, otherwise overhead is too high</a:t>
            </a:r>
            <a:endParaRPr sz="2733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dc2a6c7c1_0_0"/>
          <p:cNvSpPr txBox="1"/>
          <p:nvPr>
            <p:ph type="title"/>
          </p:nvPr>
        </p:nvSpPr>
        <p:spPr>
          <a:xfrm>
            <a:off x="1235444" y="-12"/>
            <a:ext cx="10935000" cy="19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Smaller time Quantum </a:t>
            </a:r>
            <a:r>
              <a:rPr lang="en-US"/>
              <a:t>increases</a:t>
            </a:r>
            <a:r>
              <a:rPr lang="en-US"/>
              <a:t> Context Switches</a:t>
            </a:r>
            <a:endParaRPr/>
          </a:p>
        </p:txBody>
      </p:sp>
      <p:pic>
        <p:nvPicPr>
          <p:cNvPr id="231" name="Google Shape;231;g11dc2a6c7c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00" y="2207725"/>
            <a:ext cx="13049651" cy="693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dc2a6c7c1_0_21"/>
          <p:cNvSpPr txBox="1"/>
          <p:nvPr>
            <p:ph type="title"/>
          </p:nvPr>
        </p:nvSpPr>
        <p:spPr>
          <a:xfrm>
            <a:off x="1390500" y="-3"/>
            <a:ext cx="10935000" cy="54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238" name="Google Shape;238;g11dc2a6c7c1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50" y="1014550"/>
            <a:ext cx="13493650" cy="81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dc2a6c7c1_0_8"/>
          <p:cNvSpPr txBox="1"/>
          <p:nvPr>
            <p:ph type="title"/>
          </p:nvPr>
        </p:nvSpPr>
        <p:spPr>
          <a:xfrm>
            <a:off x="1152144" y="780288"/>
            <a:ext cx="10935000" cy="1999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RR </a:t>
            </a:r>
            <a:r>
              <a:rPr lang="en-US"/>
              <a:t>Scheduling Adv/disadv</a:t>
            </a:r>
            <a:r>
              <a:rPr lang="en-US"/>
              <a:t> </a:t>
            </a:r>
            <a:endParaRPr/>
          </a:p>
        </p:txBody>
      </p:sp>
      <p:sp>
        <p:nvSpPr>
          <p:cNvPr id="245" name="Google Shape;245;g11dc2a6c7c1_0_8"/>
          <p:cNvSpPr txBox="1"/>
          <p:nvPr>
            <p:ph idx="1" type="body"/>
          </p:nvPr>
        </p:nvSpPr>
        <p:spPr>
          <a:xfrm>
            <a:off x="1152145" y="3048000"/>
            <a:ext cx="10935000" cy="5364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helps in time sharing systems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Average waiting time high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High </a:t>
            </a:r>
            <a:r>
              <a:rPr lang="en-US"/>
              <a:t>amount</a:t>
            </a:r>
            <a:r>
              <a:rPr lang="en-US"/>
              <a:t> of Context </a:t>
            </a:r>
            <a:r>
              <a:rPr lang="en-US"/>
              <a:t>switching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uses circular queue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it is preemptive why?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Time quantum should be smaller or larger? why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267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1152144" y="377688"/>
            <a:ext cx="10935081" cy="12324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800"/>
              <a:buFont typeface="Twentieth Century"/>
              <a:buNone/>
            </a:pPr>
            <a:r>
              <a:rPr lang="en-US"/>
              <a:t>TYPES OF SCHEDULERS</a:t>
            </a:r>
            <a:endParaRPr/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1152145" y="1610140"/>
            <a:ext cx="11868116" cy="6802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5100" lvl="0" marL="121917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1. </a:t>
            </a:r>
            <a:r>
              <a:rPr b="1" lang="en-US"/>
              <a:t>long-term scheduler:</a:t>
            </a:r>
            <a:endParaRPr/>
          </a:p>
          <a:p>
            <a:pPr indent="-182874" lvl="1" marL="353559" rtl="0" algn="just">
              <a:lnSpc>
                <a:spcPct val="90000"/>
              </a:lnSpc>
              <a:spcBef>
                <a:spcPts val="534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selects process and loads it into memory for execution</a:t>
            </a:r>
            <a:endParaRPr/>
          </a:p>
          <a:p>
            <a:pPr indent="-182874" lvl="1" marL="353559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decides which process to start based on order and priority</a:t>
            </a:r>
            <a:endParaRPr/>
          </a:p>
          <a:p>
            <a:pPr indent="-165100" lvl="0" marL="121917" rtl="0" algn="just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2. </a:t>
            </a:r>
            <a:r>
              <a:rPr b="1" lang="en-US"/>
              <a:t>medium-term scheduler:</a:t>
            </a:r>
            <a:endParaRPr/>
          </a:p>
          <a:p>
            <a:pPr indent="-182874" lvl="1" marL="353559" rtl="0" algn="just">
              <a:lnSpc>
                <a:spcPct val="90000"/>
              </a:lnSpc>
              <a:spcBef>
                <a:spcPts val="534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schedule processes based on resources they require (memory, I/O)</a:t>
            </a:r>
            <a:endParaRPr/>
          </a:p>
          <a:p>
            <a:pPr indent="-182874" lvl="1" marL="353559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suspend processes for which adequate resources are not currently available</a:t>
            </a:r>
            <a:endParaRPr/>
          </a:p>
          <a:p>
            <a:pPr indent="-182874" lvl="1" marL="353559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commonly, main memory is the limiting resource and the memory manager acts as the medium term scheduler</a:t>
            </a:r>
            <a:endParaRPr/>
          </a:p>
          <a:p>
            <a:pPr indent="-165100" lvl="0" marL="121917" rtl="0" algn="just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3. </a:t>
            </a:r>
            <a:r>
              <a:rPr b="1" lang="en-US"/>
              <a:t>short-term scheduler (CPU scheduler):</a:t>
            </a:r>
            <a:endParaRPr/>
          </a:p>
          <a:p>
            <a:pPr indent="-182874" lvl="1" marL="353559" rtl="0" algn="just">
              <a:lnSpc>
                <a:spcPct val="90000"/>
              </a:lnSpc>
              <a:spcBef>
                <a:spcPts val="534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shares the processor among the ready (runnable) processes</a:t>
            </a:r>
            <a:endParaRPr/>
          </a:p>
          <a:p>
            <a:pPr indent="-182874" lvl="1" marL="353559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crucial the short-term scheduler be </a:t>
            </a:r>
            <a:r>
              <a:rPr b="1" lang="en-US"/>
              <a:t>very</a:t>
            </a:r>
            <a:r>
              <a:rPr lang="en-US"/>
              <a:t> fast -- a fast decision is more important than an excellent decision</a:t>
            </a:r>
            <a:endParaRPr/>
          </a:p>
          <a:p>
            <a:pPr indent="-182874" lvl="1" marL="353559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if a process requires a resource (or input) that it does not have, it is removed from the ready list (and enters the WAITING state)</a:t>
            </a:r>
            <a:endParaRPr/>
          </a:p>
          <a:p>
            <a:pPr indent="-182874" lvl="1" marL="353559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uses a data structure called a </a:t>
            </a:r>
            <a:r>
              <a:rPr b="1" lang="en-US"/>
              <a:t>ready list </a:t>
            </a:r>
            <a:r>
              <a:rPr lang="en-US"/>
              <a:t>to identify ready processes</a:t>
            </a:r>
            <a:endParaRPr/>
          </a:p>
          <a:p>
            <a:pPr indent="-182874" lvl="1" marL="353559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started in response to a clock interrupt or when a process is suspended or exits</a:t>
            </a:r>
            <a:endParaRPr/>
          </a:p>
          <a:p>
            <a:pPr indent="0" lvl="0" marL="121917" rtl="0" algn="just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dc2a6c7c1_0_14"/>
          <p:cNvSpPr txBox="1"/>
          <p:nvPr>
            <p:ph type="title"/>
          </p:nvPr>
        </p:nvSpPr>
        <p:spPr>
          <a:xfrm>
            <a:off x="1152150" y="113920"/>
            <a:ext cx="10935000" cy="114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Multilevel</a:t>
            </a:r>
            <a:r>
              <a:rPr lang="en-US"/>
              <a:t> Queue </a:t>
            </a:r>
            <a:r>
              <a:rPr lang="en-US"/>
              <a:t>Scheduling</a:t>
            </a:r>
            <a:endParaRPr/>
          </a:p>
        </p:txBody>
      </p:sp>
      <p:pic>
        <p:nvPicPr>
          <p:cNvPr id="252" name="Google Shape;252;g11dc2a6c7c1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75" y="1402525"/>
            <a:ext cx="12522101" cy="760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title"/>
          </p:nvPr>
        </p:nvSpPr>
        <p:spPr>
          <a:xfrm>
            <a:off x="1460500" y="407988"/>
            <a:ext cx="115697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98858"/>
              <a:buFont typeface="Twentieth Century"/>
              <a:buNone/>
            </a:pPr>
            <a:r>
              <a:rPr lang="en-US"/>
              <a:t>MULTILEVEL QUEUE</a:t>
            </a:r>
            <a:endParaRPr/>
          </a:p>
        </p:txBody>
      </p:sp>
      <p:sp>
        <p:nvSpPr>
          <p:cNvPr id="259" name="Google Shape;259;p28"/>
          <p:cNvSpPr txBox="1"/>
          <p:nvPr>
            <p:ph idx="1" type="body"/>
          </p:nvPr>
        </p:nvSpPr>
        <p:spPr>
          <a:xfrm>
            <a:off x="993913" y="1176338"/>
            <a:ext cx="118315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20000"/>
          </a:bodyPr>
          <a:lstStyle/>
          <a:p>
            <a:pPr indent="-18415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 "/>
            </a:pPr>
            <a:r>
              <a:rPr lang="en-US" sz="2967"/>
              <a:t>Process is assigned to one queue based on memory size, priority, process type.</a:t>
            </a:r>
            <a:endParaRPr sz="2967"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67"/>
              <a:buNone/>
            </a:pPr>
            <a:r>
              <a:rPr lang="en-US" sz="2967"/>
              <a:t>Dividing process into several types and having a separate ready-queue.</a:t>
            </a:r>
            <a:endParaRPr sz="2967"/>
          </a:p>
          <a:p>
            <a:pPr indent="-18415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900"/>
              <a:buChar char=" "/>
            </a:pPr>
            <a:r>
              <a:rPr lang="en-US" sz="2967"/>
              <a:t>Ready queue is partitioned into separate queues, eg:</a:t>
            </a:r>
            <a:endParaRPr sz="2967"/>
          </a:p>
          <a:p>
            <a:pPr indent="-201924" lvl="1" marL="353559" rtl="0" algn="l">
              <a:lnSpc>
                <a:spcPct val="90000"/>
              </a:lnSpc>
              <a:spcBef>
                <a:spcPts val="534"/>
              </a:spcBef>
              <a:spcAft>
                <a:spcPts val="0"/>
              </a:spcAft>
              <a:buSzPts val="2400"/>
              <a:buChar char="🢝"/>
            </a:pPr>
            <a:r>
              <a:rPr b="1" lang="en-US" sz="2433">
                <a:solidFill>
                  <a:srgbClr val="3366FF"/>
                </a:solidFill>
              </a:rPr>
              <a:t>foreground</a:t>
            </a:r>
            <a:r>
              <a:rPr lang="en-US" sz="2433"/>
              <a:t> (interactive)</a:t>
            </a:r>
            <a:endParaRPr sz="2433"/>
          </a:p>
          <a:p>
            <a:pPr indent="-20192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🢝"/>
            </a:pPr>
            <a:r>
              <a:rPr b="1" lang="en-US" sz="2433">
                <a:solidFill>
                  <a:srgbClr val="3366FF"/>
                </a:solidFill>
              </a:rPr>
              <a:t>background</a:t>
            </a:r>
            <a:r>
              <a:rPr lang="en-US" sz="2433"/>
              <a:t> (batch)</a:t>
            </a:r>
            <a:endParaRPr sz="2433"/>
          </a:p>
          <a:p>
            <a:pPr indent="-18415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900"/>
              <a:buChar char=" "/>
            </a:pPr>
            <a:r>
              <a:rPr lang="en-US" sz="2967"/>
              <a:t>Each queue has its own scheduling algorithm:</a:t>
            </a:r>
            <a:endParaRPr sz="2967"/>
          </a:p>
          <a:p>
            <a:pPr indent="-201924" lvl="1" marL="353559" rtl="0" algn="l">
              <a:lnSpc>
                <a:spcPct val="90000"/>
              </a:lnSpc>
              <a:spcBef>
                <a:spcPts val="534"/>
              </a:spcBef>
              <a:spcAft>
                <a:spcPts val="0"/>
              </a:spcAft>
              <a:buSzPts val="2400"/>
              <a:buChar char="🢝"/>
            </a:pPr>
            <a:r>
              <a:rPr lang="en-US" sz="2433"/>
              <a:t>foreground – RR</a:t>
            </a:r>
            <a:endParaRPr sz="2433"/>
          </a:p>
          <a:p>
            <a:pPr indent="-20192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🢝"/>
            </a:pPr>
            <a:r>
              <a:rPr lang="en-US" sz="2433"/>
              <a:t>background – FCFS</a:t>
            </a:r>
            <a:endParaRPr sz="1400"/>
          </a:p>
          <a:p>
            <a:pPr indent="-184150" lvl="0" marL="121917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2900"/>
              <a:buChar char=" "/>
            </a:pPr>
            <a:r>
              <a:rPr lang="en-US" sz="2967"/>
              <a:t>Scheduling must be done between the queues:</a:t>
            </a:r>
            <a:endParaRPr sz="2967"/>
          </a:p>
          <a:p>
            <a:pPr indent="-188404" lvl="0" marL="121917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2967"/>
              <a:buChar char=" "/>
            </a:pPr>
            <a:r>
              <a:rPr lang="en-US" sz="2967"/>
              <a:t>The design </a:t>
            </a:r>
            <a:r>
              <a:rPr lang="en-US" sz="2967"/>
              <a:t>include</a:t>
            </a:r>
            <a:r>
              <a:rPr lang="en-US" sz="2967"/>
              <a:t> an </a:t>
            </a:r>
            <a:r>
              <a:rPr lang="en-US" sz="2967"/>
              <a:t>algorithm</a:t>
            </a:r>
            <a:r>
              <a:rPr lang="en-US" sz="2967"/>
              <a:t> that decide which queue to serve and when too.</a:t>
            </a:r>
            <a:endParaRPr sz="2967"/>
          </a:p>
          <a:p>
            <a:pPr indent="-188404" lvl="0" marL="121917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2967"/>
              <a:buChar char=" "/>
            </a:pPr>
            <a:r>
              <a:t/>
            </a:r>
            <a:endParaRPr sz="2967"/>
          </a:p>
          <a:p>
            <a:pPr indent="-201924" lvl="1" marL="353559" rtl="0" algn="l">
              <a:lnSpc>
                <a:spcPct val="90000"/>
              </a:lnSpc>
              <a:spcBef>
                <a:spcPts val="534"/>
              </a:spcBef>
              <a:spcAft>
                <a:spcPts val="0"/>
              </a:spcAft>
              <a:buSzPts val="2400"/>
              <a:buChar char="🢝"/>
            </a:pPr>
            <a:r>
              <a:rPr lang="en-US" sz="2433"/>
              <a:t>Fixed priority scheduling; (i.e., serve all from foreground then from background).  Possibility of starvation.</a:t>
            </a:r>
            <a:endParaRPr sz="2433"/>
          </a:p>
          <a:p>
            <a:pPr indent="-20192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🢝"/>
            </a:pPr>
            <a:r>
              <a:rPr lang="en-US" sz="2433"/>
              <a:t>Time slice – each queue gets a certain amount of CPU time which it can schedule amongst its processes; i.e., 80% to foreground in RR</a:t>
            </a:r>
            <a:endParaRPr sz="2433"/>
          </a:p>
          <a:p>
            <a:pPr indent="-20192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Char char="🢝"/>
            </a:pPr>
            <a:r>
              <a:rPr lang="en-US" sz="2433"/>
              <a:t>20% to background in FCFS </a:t>
            </a:r>
            <a:endParaRPr sz="2433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type="title"/>
          </p:nvPr>
        </p:nvSpPr>
        <p:spPr>
          <a:xfrm>
            <a:off x="875450" y="0"/>
            <a:ext cx="12840300" cy="25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98858"/>
              <a:buFont typeface="Twentieth Century"/>
              <a:buNone/>
            </a:pPr>
            <a:r>
              <a:rPr lang="en-US"/>
              <a:t>Different types of Processes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06960"/>
              <a:buFont typeface="Twentieth Century"/>
              <a:buNone/>
            </a:pPr>
            <a:r>
              <a:rPr lang="en-US" sz="5422"/>
              <a:t>This algorithm might implement strict priorities among the queues, or time-slice among them.</a:t>
            </a:r>
            <a:endParaRPr sz="542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98858"/>
              <a:buFont typeface="Twentieth Century"/>
              <a:buNone/>
            </a:pPr>
            <a:r>
              <a:t/>
            </a:r>
            <a:endParaRPr/>
          </a:p>
        </p:txBody>
      </p:sp>
      <p:pic>
        <p:nvPicPr>
          <p:cNvPr descr="5" id="266" name="Google Shape;26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000" y="2744375"/>
            <a:ext cx="11220675" cy="63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990600" y="369888"/>
            <a:ext cx="120396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98858"/>
              <a:buFont typeface="Twentieth Century"/>
              <a:buNone/>
            </a:pPr>
            <a:r>
              <a:rPr lang="en-US"/>
              <a:t>MULTILEVEL FEEDBACK QUEUE</a:t>
            </a:r>
            <a:endParaRPr/>
          </a:p>
        </p:txBody>
      </p:sp>
      <p:sp>
        <p:nvSpPr>
          <p:cNvPr id="273" name="Google Shape;273;p30"/>
          <p:cNvSpPr txBox="1"/>
          <p:nvPr>
            <p:ph idx="1" type="body"/>
          </p:nvPr>
        </p:nvSpPr>
        <p:spPr>
          <a:xfrm>
            <a:off x="1241425" y="1957388"/>
            <a:ext cx="12039600" cy="6816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510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Idea is to separate process according to CPU burst time</a:t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If a process uses too much CPU time, it is moved to low priority</a:t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If a process waits too long (aging) in low priority then it is moved to high priority</a:t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Multilevel-feedback-queue scheduler defined by the following parameters: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534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number of queues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scheduling algorithms for each queue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method used to determine when to upgrade a process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method used to determine when to demote a process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method used to determine which queue a process will enter when that process needs service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1698625" y="223932"/>
            <a:ext cx="11658600" cy="1125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en-US" sz="4400"/>
              <a:t>EXAMPLE OF MULTILEVEL FEEDBACK QUEUE</a:t>
            </a:r>
            <a:endParaRPr/>
          </a:p>
        </p:txBody>
      </p:sp>
      <p:sp>
        <p:nvSpPr>
          <p:cNvPr id="280" name="Google Shape;280;p31"/>
          <p:cNvSpPr txBox="1"/>
          <p:nvPr>
            <p:ph idx="1" type="body"/>
          </p:nvPr>
        </p:nvSpPr>
        <p:spPr>
          <a:xfrm>
            <a:off x="1013791" y="1644650"/>
            <a:ext cx="6957392" cy="7220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510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Three queues: 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534"/>
              </a:spcBef>
              <a:spcAft>
                <a:spcPts val="0"/>
              </a:spcAft>
              <a:buSzPts val="2100"/>
              <a:buChar char="🢝"/>
            </a:pPr>
            <a:r>
              <a:rPr i="1" lang="en-US"/>
              <a:t>Q</a:t>
            </a:r>
            <a:r>
              <a:rPr baseline="-25000" lang="en-US"/>
              <a:t>0</a:t>
            </a:r>
            <a:r>
              <a:rPr lang="en-US"/>
              <a:t> – RR with time quantum 8 milliseconds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i="1" lang="en-US"/>
              <a:t>Q</a:t>
            </a:r>
            <a:r>
              <a:rPr baseline="-25000" lang="en-US"/>
              <a:t>1</a:t>
            </a:r>
            <a:r>
              <a:rPr lang="en-US"/>
              <a:t> – RR time quantum 16 milliseconds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i="1" lang="en-US"/>
              <a:t>Q</a:t>
            </a:r>
            <a:r>
              <a:rPr baseline="-25000" lang="en-US"/>
              <a:t>2</a:t>
            </a:r>
            <a:r>
              <a:rPr lang="en-US"/>
              <a:t> – FCFS</a:t>
            </a:r>
            <a:endParaRPr/>
          </a:p>
          <a:p>
            <a:pPr indent="-47429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33"/>
              <a:buNone/>
            </a:pPr>
            <a:r>
              <a:t/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Scheduling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534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A new job enters queue </a:t>
            </a:r>
            <a:r>
              <a:rPr i="1" lang="en-US"/>
              <a:t>Q</a:t>
            </a:r>
            <a:r>
              <a:rPr baseline="-25000" i="1" lang="en-US"/>
              <a:t>0</a:t>
            </a:r>
            <a:r>
              <a:rPr i="1" lang="en-US"/>
              <a:t> </a:t>
            </a:r>
            <a:r>
              <a:rPr lang="en-US"/>
              <a:t>which is served</a:t>
            </a:r>
            <a:r>
              <a:rPr i="1" lang="en-US"/>
              <a:t> </a:t>
            </a:r>
            <a:r>
              <a:rPr lang="en-US"/>
              <a:t>FCFS</a:t>
            </a:r>
            <a:endParaRPr/>
          </a:p>
          <a:p>
            <a:pPr indent="-182874" lvl="2" marL="59739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🢝"/>
            </a:pPr>
            <a:r>
              <a:rPr lang="en-US"/>
              <a:t>When it gains CPU, job receives 8 milliseconds</a:t>
            </a:r>
            <a:endParaRPr/>
          </a:p>
          <a:p>
            <a:pPr indent="-182874" lvl="2" marL="59739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🢝"/>
            </a:pPr>
            <a:r>
              <a:rPr lang="en-US"/>
              <a:t>If it does not finish in 8 milliseconds, job is moved to queue </a:t>
            </a:r>
            <a:r>
              <a:rPr i="1" lang="en-US"/>
              <a:t>Q</a:t>
            </a:r>
            <a:r>
              <a:rPr baseline="-25000" lang="en-US"/>
              <a:t>1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At </a:t>
            </a:r>
            <a:r>
              <a:rPr i="1" lang="en-US"/>
              <a:t>Q</a:t>
            </a:r>
            <a:r>
              <a:rPr baseline="-25000" lang="en-US"/>
              <a:t>1</a:t>
            </a:r>
            <a:r>
              <a:rPr lang="en-US"/>
              <a:t> job is again served FCFS and receives 16 additional milliseconds</a:t>
            </a:r>
            <a:endParaRPr/>
          </a:p>
          <a:p>
            <a:pPr indent="-182874" lvl="2" marL="59739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🢝"/>
            </a:pPr>
            <a:r>
              <a:rPr lang="en-US"/>
              <a:t>If it still does not complete, it is preempted and moved to queue </a:t>
            </a:r>
            <a:r>
              <a:rPr i="1" lang="en-US"/>
              <a:t>Q</a:t>
            </a:r>
            <a:r>
              <a:rPr baseline="-25000" lang="en-US"/>
              <a:t>2</a:t>
            </a:r>
            <a:endParaRPr/>
          </a:p>
        </p:txBody>
      </p:sp>
      <p:pic>
        <p:nvPicPr>
          <p:cNvPr descr="5" id="281" name="Google Shape;2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183" y="1644651"/>
            <a:ext cx="5281267" cy="6925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type="title"/>
          </p:nvPr>
        </p:nvSpPr>
        <p:spPr>
          <a:xfrm>
            <a:off x="1446213" y="369888"/>
            <a:ext cx="11583987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98858"/>
              <a:buFont typeface="Twentieth Century"/>
              <a:buNone/>
            </a:pPr>
            <a:r>
              <a:rPr lang="en-US"/>
              <a:t>MULTIPLE-PROCESSOR SCHEDULING</a:t>
            </a:r>
            <a:endParaRPr/>
          </a:p>
        </p:txBody>
      </p:sp>
      <p:sp>
        <p:nvSpPr>
          <p:cNvPr id="288" name="Google Shape;288;p32"/>
          <p:cNvSpPr txBox="1"/>
          <p:nvPr>
            <p:ph idx="1" type="body"/>
          </p:nvPr>
        </p:nvSpPr>
        <p:spPr>
          <a:xfrm>
            <a:off x="697250" y="1012072"/>
            <a:ext cx="12096000" cy="50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2500" lnSpcReduction="10000"/>
          </a:bodyPr>
          <a:lstStyle/>
          <a:p>
            <a:pPr indent="-170338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7741"/>
              <a:buChar char=" "/>
            </a:pPr>
            <a:r>
              <a:rPr lang="en-US" sz="2967"/>
              <a:t>CPU scheduling more complex when multiple CPUs are available</a:t>
            </a:r>
            <a:endParaRPr sz="2967"/>
          </a:p>
          <a:p>
            <a:pPr indent="-5206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78571"/>
              <a:buNone/>
            </a:pPr>
            <a:r>
              <a:t/>
            </a:r>
            <a:endParaRPr sz="1400"/>
          </a:p>
          <a:p>
            <a:pPr indent="-170338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97741"/>
              <a:buChar char=" "/>
            </a:pPr>
            <a:r>
              <a:rPr b="1" lang="en-US" sz="2967">
                <a:solidFill>
                  <a:srgbClr val="3366FF"/>
                </a:solidFill>
              </a:rPr>
              <a:t>Homogeneous</a:t>
            </a:r>
            <a:r>
              <a:rPr b="1" lang="en-US" sz="2967"/>
              <a:t> </a:t>
            </a:r>
            <a:r>
              <a:rPr b="1" lang="en-US" sz="2967">
                <a:solidFill>
                  <a:srgbClr val="3366FF"/>
                </a:solidFill>
              </a:rPr>
              <a:t>processors</a:t>
            </a:r>
            <a:r>
              <a:rPr b="1" lang="en-US" sz="2967"/>
              <a:t> </a:t>
            </a:r>
            <a:r>
              <a:rPr lang="en-US" sz="2967"/>
              <a:t>within a multiprocessor</a:t>
            </a:r>
            <a:endParaRPr sz="2967"/>
          </a:p>
          <a:p>
            <a:pPr indent="-5206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78571"/>
              <a:buNone/>
            </a:pPr>
            <a:r>
              <a:t/>
            </a:r>
            <a:endParaRPr sz="1400"/>
          </a:p>
          <a:p>
            <a:pPr indent="-170338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97741"/>
              <a:buChar char=" "/>
            </a:pPr>
            <a:r>
              <a:rPr b="1" lang="en-US" sz="2967">
                <a:solidFill>
                  <a:srgbClr val="3366FF"/>
                </a:solidFill>
              </a:rPr>
              <a:t>Asymmetric multiprocessing </a:t>
            </a:r>
            <a:r>
              <a:rPr lang="en-US" sz="2967"/>
              <a:t>– only one processor accesses the system data structures, reducing the need for data sharing</a:t>
            </a:r>
            <a:endParaRPr sz="2967"/>
          </a:p>
          <a:p>
            <a:pPr indent="-5206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64705"/>
              <a:buNone/>
            </a:pPr>
            <a:r>
              <a:t/>
            </a:r>
            <a:endParaRPr sz="1700"/>
          </a:p>
          <a:p>
            <a:pPr indent="-170338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97741"/>
              <a:buChar char=" "/>
            </a:pPr>
            <a:r>
              <a:rPr b="1" lang="en-US" sz="2967">
                <a:solidFill>
                  <a:srgbClr val="3366FF"/>
                </a:solidFill>
              </a:rPr>
              <a:t>Symmetric multiprocessing </a:t>
            </a:r>
            <a:r>
              <a:rPr b="1" lang="en-US" sz="2967"/>
              <a:t>(</a:t>
            </a:r>
            <a:r>
              <a:rPr b="1" lang="en-US" sz="2967">
                <a:solidFill>
                  <a:srgbClr val="3366FF"/>
                </a:solidFill>
              </a:rPr>
              <a:t>SMP</a:t>
            </a:r>
            <a:r>
              <a:rPr b="1" lang="en-US" sz="2967"/>
              <a:t>) </a:t>
            </a:r>
            <a:r>
              <a:rPr lang="en-US" sz="2967"/>
              <a:t>– each processor is self-scheduling, all processes in common ready queue, or each has its own private queue of ready processes</a:t>
            </a:r>
            <a:endParaRPr sz="2967"/>
          </a:p>
          <a:p>
            <a:pPr indent="-174274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100000"/>
              <a:buChar char=" "/>
            </a:pPr>
            <a:r>
              <a:rPr lang="en-US" sz="2967"/>
              <a:t>load balancing problem,synchronization problem.</a:t>
            </a:r>
            <a:endParaRPr sz="2967"/>
          </a:p>
          <a:p>
            <a:pPr indent="-5206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78571"/>
              <a:buNone/>
            </a:pPr>
            <a:r>
              <a:t/>
            </a:r>
            <a:endParaRPr sz="1400"/>
          </a:p>
        </p:txBody>
      </p:sp>
      <p:pic>
        <p:nvPicPr>
          <p:cNvPr id="289" name="Google Shape;2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50" y="5838325"/>
            <a:ext cx="12209152" cy="330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dc910a424_0_2"/>
          <p:cNvSpPr txBox="1"/>
          <p:nvPr>
            <p:ph type="title"/>
          </p:nvPr>
        </p:nvSpPr>
        <p:spPr>
          <a:xfrm>
            <a:off x="1231175" y="-7"/>
            <a:ext cx="10935000" cy="91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Multicore Processor </a:t>
            </a:r>
            <a:endParaRPr/>
          </a:p>
        </p:txBody>
      </p:sp>
      <p:pic>
        <p:nvPicPr>
          <p:cNvPr id="296" name="Google Shape;296;g11dc910a424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0274"/>
            <a:ext cx="6322199" cy="810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11dc910a424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0000" y="4042625"/>
            <a:ext cx="7635999" cy="331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dc910a424_0_10"/>
          <p:cNvSpPr txBox="1"/>
          <p:nvPr>
            <p:ph type="title"/>
          </p:nvPr>
        </p:nvSpPr>
        <p:spPr>
          <a:xfrm>
            <a:off x="1152150" y="-6"/>
            <a:ext cx="10935000" cy="99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levels of scheduling</a:t>
            </a:r>
            <a:endParaRPr/>
          </a:p>
        </p:txBody>
      </p:sp>
      <p:sp>
        <p:nvSpPr>
          <p:cNvPr id="304" name="Google Shape;304;g11dc910a424_0_10"/>
          <p:cNvSpPr txBox="1"/>
          <p:nvPr>
            <p:ph idx="1" type="body"/>
          </p:nvPr>
        </p:nvSpPr>
        <p:spPr>
          <a:xfrm>
            <a:off x="1009950" y="992700"/>
            <a:ext cx="10935000" cy="7419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A core may implement two or more logical processors by supporting the compute cycle of one thread during the memory stall cycle(s) of the other(s)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This means that one level of scheduling is done by the hardware of the cores when they select among the threads assigned to them.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267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g11dc910a424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50" y="2920675"/>
            <a:ext cx="12941727" cy="609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type="title"/>
          </p:nvPr>
        </p:nvSpPr>
        <p:spPr>
          <a:xfrm>
            <a:off x="1152144" y="258418"/>
            <a:ext cx="10935081" cy="1192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800"/>
              <a:buFont typeface="Twentieth Century"/>
              <a:buNone/>
            </a:pPr>
            <a:r>
              <a:rPr lang="en-US"/>
              <a:t>MULTIPLE-PROCESSOR SCHEDULING</a:t>
            </a:r>
            <a:endParaRPr/>
          </a:p>
        </p:txBody>
      </p:sp>
      <p:sp>
        <p:nvSpPr>
          <p:cNvPr id="312" name="Google Shape;312;p33"/>
          <p:cNvSpPr txBox="1"/>
          <p:nvPr>
            <p:ph idx="1" type="body"/>
          </p:nvPr>
        </p:nvSpPr>
        <p:spPr>
          <a:xfrm>
            <a:off x="1152145" y="1451113"/>
            <a:ext cx="12245803" cy="6961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510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 "/>
            </a:pPr>
            <a:r>
              <a:rPr b="1" lang="en-US">
                <a:solidFill>
                  <a:srgbClr val="3366FF"/>
                </a:solidFill>
              </a:rPr>
              <a:t>Processor affinity </a:t>
            </a:r>
            <a:r>
              <a:rPr lang="en-US"/>
              <a:t>– process has affinity for processor on which it is currently running, “active cache”</a:t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b="1" lang="en-US">
                <a:solidFill>
                  <a:srgbClr val="3366FF"/>
                </a:solidFill>
              </a:rPr>
              <a:t>soft affinity: </a:t>
            </a:r>
            <a:r>
              <a:rPr lang="en-US" sz="4000"/>
              <a:t>When an operating system has a</a:t>
            </a:r>
            <a:endParaRPr/>
          </a:p>
          <a:p>
            <a:pPr indent="0" lvl="0" marL="156746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4000"/>
              <a:buNone/>
            </a:pPr>
            <a:r>
              <a:rPr lang="en-US" sz="4000"/>
              <a:t>  policy of attempting to keep a process running      </a:t>
            </a:r>
            <a:endParaRPr/>
          </a:p>
          <a:p>
            <a:pPr indent="0" lvl="0" marL="156746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4000"/>
              <a:buNone/>
            </a:pPr>
            <a:r>
              <a:rPr lang="en-US" sz="4000"/>
              <a:t>  on the same processor—but not guaranteeing </a:t>
            </a:r>
            <a:endParaRPr/>
          </a:p>
          <a:p>
            <a:pPr indent="0" lvl="0" marL="156746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4000"/>
              <a:buNone/>
            </a:pPr>
            <a:r>
              <a:rPr lang="en-US" sz="4000"/>
              <a:t>  that it will do so known as </a:t>
            </a:r>
            <a:r>
              <a:rPr b="1" lang="en-US" sz="4000"/>
              <a:t>soft affinity</a:t>
            </a:r>
            <a:r>
              <a:rPr lang="en-US" sz="4000"/>
              <a:t>.</a:t>
            </a:r>
            <a:endParaRPr b="1">
              <a:solidFill>
                <a:srgbClr val="3366FF"/>
              </a:solidFill>
            </a:endParaRPr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b="1" lang="en-US">
                <a:solidFill>
                  <a:srgbClr val="3366FF"/>
                </a:solidFill>
              </a:rPr>
              <a:t>hard affinity: </a:t>
            </a:r>
            <a:r>
              <a:rPr lang="en-US" sz="4000"/>
              <a:t>allowing a process to specify a subset of processors on which it may run.</a:t>
            </a:r>
            <a:endParaRPr b="1">
              <a:solidFill>
                <a:srgbClr val="3366FF"/>
              </a:solidFill>
            </a:endParaRPr>
          </a:p>
          <a:p>
            <a:pPr indent="-47429" lvl="1" marL="353559" rtl="0" algn="l">
              <a:lnSpc>
                <a:spcPct val="90000"/>
              </a:lnSpc>
              <a:spcBef>
                <a:spcPts val="534"/>
              </a:spcBef>
              <a:spcAft>
                <a:spcPts val="0"/>
              </a:spcAft>
              <a:buSzPts val="2133"/>
              <a:buNone/>
            </a:pPr>
            <a:r>
              <a:t/>
            </a:r>
            <a:endParaRPr b="1">
              <a:solidFill>
                <a:srgbClr val="3366FF"/>
              </a:solidFill>
            </a:endParaRPr>
          </a:p>
          <a:p>
            <a:pPr indent="0" lvl="0" marL="121917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"/>
          <p:cNvSpPr txBox="1"/>
          <p:nvPr>
            <p:ph type="title"/>
          </p:nvPr>
        </p:nvSpPr>
        <p:spPr>
          <a:xfrm>
            <a:off x="1446213" y="369888"/>
            <a:ext cx="11583987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Twentieth Century"/>
              <a:buNone/>
            </a:pPr>
            <a:r>
              <a:rPr lang="en-US" sz="3600"/>
              <a:t>MULTIPLE-PROCESSOR SCHEDULING – LOAD BALANCING</a:t>
            </a:r>
            <a:endParaRPr/>
          </a:p>
        </p:txBody>
      </p:sp>
      <p:sp>
        <p:nvSpPr>
          <p:cNvPr id="319" name="Google Shape;319;p34"/>
          <p:cNvSpPr txBox="1"/>
          <p:nvPr>
            <p:ph idx="1" type="body"/>
          </p:nvPr>
        </p:nvSpPr>
        <p:spPr>
          <a:xfrm>
            <a:off x="1241425" y="1391478"/>
            <a:ext cx="12077010" cy="738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510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If SMP, need to keep all CPUs loaded for efficiency</a:t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b="1" lang="en-US">
                <a:solidFill>
                  <a:srgbClr val="3366FF"/>
                </a:solidFill>
              </a:rPr>
              <a:t>Load balancing </a:t>
            </a:r>
            <a:r>
              <a:rPr lang="en-US"/>
              <a:t>attempts to keep workload evenly distributed</a:t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b="1" lang="en-US">
                <a:solidFill>
                  <a:srgbClr val="3366FF"/>
                </a:solidFill>
              </a:rPr>
              <a:t>Push migration </a:t>
            </a:r>
            <a:r>
              <a:rPr lang="en-US"/>
              <a:t>– periodic task checks load on each processor, and if found pushes task from overloaded CPU to other CPUs</a:t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 b="1">
              <a:solidFill>
                <a:srgbClr val="3366FF"/>
              </a:solidFill>
            </a:endParaRPr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b="1" lang="en-US">
                <a:solidFill>
                  <a:srgbClr val="3366FF"/>
                </a:solidFill>
              </a:rPr>
              <a:t>Pull migration </a:t>
            </a:r>
            <a:r>
              <a:rPr lang="en-US"/>
              <a:t>– idle processors pulls waiting task from busy processor</a:t>
            </a:r>
            <a:endParaRPr/>
          </a:p>
          <a:p>
            <a:pPr indent="-5206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1152144" y="218662"/>
            <a:ext cx="10935081" cy="1649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800"/>
              <a:buFont typeface="Twentieth Century"/>
              <a:buNone/>
            </a:pPr>
            <a:r>
              <a:rPr lang="en-US"/>
              <a:t>BASIC CONCEPTS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1262063" y="2206487"/>
            <a:ext cx="6709120" cy="6235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510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Maximum CPU utilization obtained with multiprogramming</a:t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CPU–I/O Burst Cycle – Process execution consists of a </a:t>
            </a:r>
            <a:r>
              <a:rPr b="1" lang="en-US">
                <a:solidFill>
                  <a:srgbClr val="3366FF"/>
                </a:solidFill>
              </a:rPr>
              <a:t>cycle</a:t>
            </a:r>
            <a:r>
              <a:rPr lang="en-US"/>
              <a:t> of CPU execution and I/O wait</a:t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b="1" lang="en-US">
                <a:solidFill>
                  <a:srgbClr val="3366FF"/>
                </a:solidFill>
              </a:rPr>
              <a:t>CPU burst </a:t>
            </a:r>
            <a:r>
              <a:rPr lang="en-US"/>
              <a:t>followed by </a:t>
            </a:r>
            <a:r>
              <a:rPr b="1" lang="en-US">
                <a:solidFill>
                  <a:srgbClr val="3366FF"/>
                </a:solidFill>
              </a:rPr>
              <a:t>I/O burst</a:t>
            </a:r>
            <a:br>
              <a:rPr b="1" lang="en-US">
                <a:solidFill>
                  <a:srgbClr val="3366FF"/>
                </a:solidFill>
              </a:rPr>
            </a:b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CPU burst distribution is of main concern</a:t>
            </a:r>
            <a:endParaRPr/>
          </a:p>
          <a:p>
            <a:pPr indent="-1219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67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0035" y="1271588"/>
            <a:ext cx="4749982" cy="66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/>
          <p:nvPr>
            <p:ph type="title"/>
          </p:nvPr>
        </p:nvSpPr>
        <p:spPr>
          <a:xfrm>
            <a:off x="1298575" y="369888"/>
            <a:ext cx="11731625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98858"/>
              <a:buFont typeface="Twentieth Century"/>
              <a:buNone/>
            </a:pPr>
            <a:r>
              <a:rPr lang="en-US"/>
              <a:t>REAL-TIME CPU SCHEDULING</a:t>
            </a:r>
            <a:endParaRPr/>
          </a:p>
        </p:txBody>
      </p:sp>
      <p:sp>
        <p:nvSpPr>
          <p:cNvPr id="325" name="Google Shape;325;p35"/>
          <p:cNvSpPr txBox="1"/>
          <p:nvPr>
            <p:ph idx="1" type="body"/>
          </p:nvPr>
        </p:nvSpPr>
        <p:spPr>
          <a:xfrm>
            <a:off x="934278" y="1138239"/>
            <a:ext cx="6281531" cy="7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300"/>
          </a:p>
          <a:p>
            <a:pPr indent="-14605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300"/>
              <a:buChar char=" "/>
            </a:pPr>
            <a:r>
              <a:rPr b="1" lang="en-US" sz="2300">
                <a:solidFill>
                  <a:srgbClr val="3366FF"/>
                </a:solidFill>
              </a:rPr>
              <a:t>Soft real-time systems </a:t>
            </a:r>
            <a:r>
              <a:rPr lang="en-US" sz="2300"/>
              <a:t>– no guarantee as to when critical real-time process will be scheduled</a:t>
            </a:r>
            <a:endParaRPr/>
          </a:p>
          <a:p>
            <a:pPr indent="-14605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300"/>
              <a:buChar char=" "/>
            </a:pPr>
            <a:r>
              <a:rPr b="1" lang="en-US" sz="2300">
                <a:solidFill>
                  <a:srgbClr val="3366FF"/>
                </a:solidFill>
              </a:rPr>
              <a:t>Hard real-time systems</a:t>
            </a:r>
            <a:r>
              <a:rPr lang="en-US" sz="2300"/>
              <a:t> – task must be serviced by its deadline</a:t>
            </a:r>
            <a:endParaRPr/>
          </a:p>
          <a:p>
            <a:pPr indent="-14605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300"/>
              <a:buChar char=" "/>
            </a:pPr>
            <a:r>
              <a:rPr lang="en-US" sz="2300"/>
              <a:t>Two types of latencies affect performance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534"/>
              </a:spcBef>
              <a:spcAft>
                <a:spcPts val="0"/>
              </a:spcAft>
              <a:buSzPts val="2300"/>
              <a:buFont typeface="Arial"/>
              <a:buAutoNum type="arabicPeriod"/>
            </a:pPr>
            <a:r>
              <a:rPr b="1" lang="en-US" sz="2300"/>
              <a:t>Interrupt latency </a:t>
            </a:r>
            <a:r>
              <a:rPr lang="en-US" sz="2300"/>
              <a:t>– time from arrival of interrupt to start of routine that services interrupt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Font typeface="Arial"/>
              <a:buAutoNum type="arabicPeriod"/>
            </a:pPr>
            <a:r>
              <a:rPr b="1" lang="en-US" sz="2300"/>
              <a:t>Dispatch latency</a:t>
            </a:r>
            <a:r>
              <a:rPr lang="en-US" sz="2300"/>
              <a:t> – time for schedule to take current process off CPU and switch to another</a:t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300"/>
          </a:p>
          <a:p>
            <a:pPr indent="-182875" lvl="1" marL="353559" rtl="0" algn="l">
              <a:lnSpc>
                <a:spcPct val="90000"/>
              </a:lnSpc>
              <a:spcBef>
                <a:spcPts val="534"/>
              </a:spcBef>
              <a:spcAft>
                <a:spcPts val="0"/>
              </a:spcAft>
              <a:buSzPts val="2300"/>
              <a:buFont typeface="Arial"/>
              <a:buNone/>
            </a:pPr>
            <a:r>
              <a:rPr lang="en-US" sz="2300"/>
              <a:t> </a:t>
            </a:r>
            <a:endParaRPr/>
          </a:p>
        </p:txBody>
      </p:sp>
      <p:pic>
        <p:nvPicPr>
          <p:cNvPr descr="Screen Shot 2012-12-17 at 8.37.21 PM.png" id="326" name="Google Shape;32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5930" y="1138239"/>
            <a:ext cx="6520070" cy="7073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1152144" y="304800"/>
            <a:ext cx="10935081" cy="14962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800"/>
              <a:buFont typeface="Twentieth Century"/>
              <a:buNone/>
            </a:pPr>
            <a:r>
              <a:rPr lang="en-US"/>
              <a:t>CPU BURST</a:t>
            </a:r>
            <a:endParaRPr/>
          </a:p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1152145" y="1801091"/>
            <a:ext cx="12203637" cy="6611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 "/>
            </a:pPr>
            <a:r>
              <a:rPr b="1" lang="en-US" sz="3600"/>
              <a:t>CPU burst</a:t>
            </a:r>
            <a:r>
              <a:rPr lang="en-US" sz="3600"/>
              <a:t>: the amount of time the process uses the processor before it is no longer ready</a:t>
            </a:r>
            <a:endParaRPr/>
          </a:p>
          <a:p>
            <a:pPr indent="-2286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3600"/>
              <a:buChar char=" "/>
            </a:pPr>
            <a:br>
              <a:rPr lang="en-US" sz="3600"/>
            </a:br>
            <a:r>
              <a:rPr b="1" lang="en-US" sz="3600"/>
              <a:t>Types of CPU bursts:</a:t>
            </a:r>
            <a:endParaRPr sz="3600"/>
          </a:p>
          <a:p>
            <a:pPr indent="-2286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3600"/>
              <a:buChar char=" "/>
            </a:pPr>
            <a:r>
              <a:rPr lang="en-US" sz="3600"/>
              <a:t>long bursts -- process is CPU bound (i.e. array work)</a:t>
            </a:r>
            <a:endParaRPr/>
          </a:p>
          <a:p>
            <a:pPr indent="-2286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3600"/>
              <a:buChar char=" "/>
            </a:pPr>
            <a:r>
              <a:rPr lang="en-US" sz="3600"/>
              <a:t>short bursts -- process I/O bound (i.e. vi)</a:t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1152144" y="190500"/>
            <a:ext cx="12373356" cy="13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800"/>
              <a:buFont typeface="Twentieth Century"/>
              <a:buNone/>
            </a:pPr>
            <a:r>
              <a:rPr lang="en-US"/>
              <a:t>PREEMPTIVE AND NON PREEMPTIVE SCHEDULING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1152145" y="1524000"/>
            <a:ext cx="10935083" cy="290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510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CPU scheduling decision: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Font typeface="Twentieth Century"/>
              <a:buAutoNum type="arabicPeriod"/>
            </a:pPr>
            <a:r>
              <a:rPr lang="en-US"/>
              <a:t>Running to Waiting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Font typeface="Twentieth Century"/>
              <a:buAutoNum type="arabicPeriod"/>
            </a:pPr>
            <a:r>
              <a:rPr lang="en-US"/>
              <a:t>Running to Ready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Font typeface="Twentieth Century"/>
              <a:buAutoNum type="arabicPeriod"/>
            </a:pPr>
            <a:r>
              <a:rPr lang="en-US"/>
              <a:t>Waiting to Ready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Font typeface="Twentieth Century"/>
              <a:buAutoNum type="arabicPeriod"/>
            </a:pPr>
            <a:r>
              <a:rPr lang="en-US"/>
              <a:t>Terminate </a:t>
            </a:r>
            <a:endParaRPr/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4713288"/>
            <a:ext cx="10563228" cy="424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0" y="0"/>
            <a:ext cx="137160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98858"/>
              <a:buFont typeface="Twentieth Century"/>
              <a:buNone/>
            </a:pPr>
            <a:r>
              <a:rPr lang="en-US"/>
              <a:t>PREEMPTIVE VS. NON PREEMPTIVE SCHEDULING</a:t>
            </a:r>
            <a:endParaRPr/>
          </a:p>
        </p:txBody>
      </p:sp>
      <p:pic>
        <p:nvPicPr>
          <p:cNvPr id="136" name="Google Shape;1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550" y="872975"/>
            <a:ext cx="12453725" cy="81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1152144" y="318054"/>
            <a:ext cx="10935081" cy="1004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800"/>
              <a:buFont typeface="Twentieth Century"/>
              <a:buNone/>
            </a:pPr>
            <a:r>
              <a:rPr lang="en-US"/>
              <a:t>DISPATCHER</a:t>
            </a:r>
            <a:endParaRPr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775252" y="1322386"/>
            <a:ext cx="10308385" cy="7503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510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Dispatcher module gives control of the CPU to the process selected by the short-term scheduler; this involves: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534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switching context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switching to user mode</a:t>
            </a:r>
            <a:endParaRPr/>
          </a:p>
          <a:p>
            <a:pPr indent="-182874" lvl="1" marL="353559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🢝"/>
            </a:pPr>
            <a:r>
              <a:rPr lang="en-US"/>
              <a:t>jumping to the proper location in the user program to restart that program</a:t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2600"/>
              <a:buChar char=" "/>
            </a:pPr>
            <a:r>
              <a:rPr b="1" lang="en-US">
                <a:solidFill>
                  <a:srgbClr val="3366FF"/>
                </a:solidFill>
              </a:rPr>
              <a:t>Dispatch latency </a:t>
            </a:r>
            <a:r>
              <a:rPr lang="en-US"/>
              <a:t>– time it takes for the dispatcher to stop one process and start another running</a:t>
            </a:r>
            <a:endParaRPr/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5409" y="3975653"/>
            <a:ext cx="7286889" cy="4850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1485900" y="369888"/>
            <a:ext cx="115443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98858"/>
              <a:buFont typeface="Twentieth Century"/>
              <a:buNone/>
            </a:pPr>
            <a:r>
              <a:rPr lang="en-US"/>
              <a:t>SCHEDULING CRITERIA</a:t>
            </a:r>
            <a:endParaRPr/>
          </a:p>
        </p:txBody>
      </p:sp>
      <p:sp>
        <p:nvSpPr>
          <p:cNvPr id="151" name="Google Shape;151;p9"/>
          <p:cNvSpPr txBox="1"/>
          <p:nvPr>
            <p:ph idx="1" type="body"/>
          </p:nvPr>
        </p:nvSpPr>
        <p:spPr>
          <a:xfrm>
            <a:off x="1228725" y="1662113"/>
            <a:ext cx="11456988" cy="661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2500" lnSpcReduction="10000"/>
          </a:bodyPr>
          <a:lstStyle/>
          <a:p>
            <a:pPr indent="-152717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7487"/>
              <a:buChar char=" "/>
            </a:pPr>
            <a:r>
              <a:rPr b="1" lang="en-US"/>
              <a:t>CPU utilization </a:t>
            </a:r>
            <a:r>
              <a:rPr lang="en-US"/>
              <a:t>– keep the CPU as busy as possible</a:t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527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97487"/>
              <a:buChar char=" "/>
            </a:pPr>
            <a:r>
              <a:rPr b="1" lang="en-US"/>
              <a:t>Throughput</a:t>
            </a:r>
            <a:r>
              <a:rPr lang="en-US"/>
              <a:t> – # of processes that complete their execution per time unit(how much work is being done)</a:t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527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97487"/>
              <a:buChar char=" "/>
            </a:pPr>
            <a:r>
              <a:rPr b="1" lang="en-US"/>
              <a:t>Turnaround time </a:t>
            </a:r>
            <a:r>
              <a:rPr lang="en-US"/>
              <a:t>– amount of time to execute a particular process</a:t>
            </a:r>
            <a:endParaRPr/>
          </a:p>
          <a:p>
            <a:pPr indent="-1527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97487"/>
              <a:buChar char=" "/>
            </a:pPr>
            <a:r>
              <a:rPr lang="en-US"/>
              <a:t>Turnaround time (TAT)=Completion time – Arrival time</a:t>
            </a:r>
            <a:endParaRPr/>
          </a:p>
          <a:p>
            <a:pPr indent="-1527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97487"/>
              <a:buChar char=" "/>
            </a:pPr>
            <a:r>
              <a:rPr lang="en-US"/>
              <a:t>Turnaround time=sum(period of waiting in ready queue, executing on CPU, doing I/O)</a:t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527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97487"/>
              <a:buChar char=" "/>
            </a:pPr>
            <a:r>
              <a:rPr b="1" lang="en-US"/>
              <a:t>Waiting time </a:t>
            </a:r>
            <a:r>
              <a:rPr lang="en-US"/>
              <a:t>– amount of time a process has been waiting in the ready queue</a:t>
            </a:r>
            <a:endParaRPr/>
          </a:p>
          <a:p>
            <a:pPr indent="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152717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ct val="97487"/>
              <a:buChar char=" "/>
            </a:pPr>
            <a:r>
              <a:rPr b="1" lang="en-US"/>
              <a:t>Response time </a:t>
            </a:r>
            <a:r>
              <a:rPr lang="en-US"/>
              <a:t>– amount of time it takes from when a request was submitted until the first response is produced, not output  (for time-sharing environment)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1485900" y="369888"/>
            <a:ext cx="115443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</a:pPr>
            <a:r>
              <a:rPr lang="en-US" sz="4000"/>
              <a:t>SCHEDULING ALGORITHM OPTIMIZATION CRITERIA</a:t>
            </a:r>
            <a:endParaRPr/>
          </a:p>
        </p:txBody>
      </p:sp>
      <p:sp>
        <p:nvSpPr>
          <p:cNvPr id="158" name="Google Shape;158;p10"/>
          <p:cNvSpPr txBox="1"/>
          <p:nvPr>
            <p:ph idx="1" type="body"/>
          </p:nvPr>
        </p:nvSpPr>
        <p:spPr>
          <a:xfrm>
            <a:off x="1241425" y="1919288"/>
            <a:ext cx="12070129" cy="6854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5100" lvl="0" marL="12191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Max CPU utilization</a:t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Max throughput</a:t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Min turnaround time </a:t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Min waiting time </a:t>
            </a:r>
            <a:endParaRPr/>
          </a:p>
          <a:p>
            <a:pPr indent="-165100" lvl="0" marL="121917" rtl="0" algn="l">
              <a:lnSpc>
                <a:spcPct val="90000"/>
              </a:lnSpc>
              <a:spcBef>
                <a:spcPts val="1867"/>
              </a:spcBef>
              <a:spcAft>
                <a:spcPts val="0"/>
              </a:spcAft>
              <a:buSzPts val="2600"/>
              <a:buChar char=" "/>
            </a:pPr>
            <a:r>
              <a:rPr lang="en-US"/>
              <a:t>Min response time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2011-02-10T17:10:04Z</dcterms:created>
  <dc:creator>Marilyn Turnamian</dc:creator>
</cp:coreProperties>
</file>