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81800" cy="9296400"/>
  <p:embeddedFontLst>
    <p:embeddedFont>
      <p:font typeface="Helvetica Neue"/>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07">
          <p15:clr>
            <a:srgbClr val="A4A3A4"/>
          </p15:clr>
        </p15:guide>
        <p15:guide id="2" pos="524">
          <p15:clr>
            <a:srgbClr val="A4A3A4"/>
          </p15:clr>
        </p15:guide>
      </p15:sldGuideLst>
    </p:ext>
    <p:ext uri="http://customooxmlschemas.google.com/">
      <go:slidesCustomData xmlns:go="http://customooxmlschemas.google.com/" r:id="rId44" roundtripDataSignature="AMtx7mhbiNQNFYbuE+C+m8pgHEToDFs+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715CA8-D753-48EC-8054-6557CA063D8E}">
  <a:tblStyle styleId="{3D715CA8-D753-48EC-8054-6557CA063D8E}" styleName="Table_0">
    <a:wholeTbl>
      <a:tcTxStyle b="off" i="off">
        <a:font>
          <a:latin typeface="Lucida Sans Unicode"/>
          <a:ea typeface="Lucida Sans Unicode"/>
          <a:cs typeface="Lucida Sans Unicod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7DB8743-099B-4461-8B3F-2C5112089415}" styleName="Table_1">
    <a:wholeTbl>
      <a:tcTxStyle b="off" i="off">
        <a:font>
          <a:latin typeface="Lucida Sans Unicode"/>
          <a:ea typeface="Lucida Sans Unicode"/>
          <a:cs typeface="Lucida Sans Unicod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Lucida Sans Unicode"/>
          <a:ea typeface="Lucida Sans Unicode"/>
          <a:cs typeface="Lucida Sans Unicode"/>
        </a:font>
        <a:schemeClr val="lt1"/>
      </a:tcTxStyle>
      <a:tcStyle>
        <a:fill>
          <a:solidFill>
            <a:schemeClr val="accent1"/>
          </a:solidFill>
        </a:fill>
      </a:tcStyle>
    </a:lastCol>
    <a:firstCol>
      <a:tcTxStyle b="on" i="off">
        <a:font>
          <a:latin typeface="Lucida Sans Unicode"/>
          <a:ea typeface="Lucida Sans Unicode"/>
          <a:cs typeface="Lucida Sans Unicode"/>
        </a:font>
        <a:schemeClr val="lt1"/>
      </a:tcTxStyle>
      <a:tcStyle>
        <a:fill>
          <a:solidFill>
            <a:schemeClr val="accent1"/>
          </a:solidFill>
        </a:fill>
      </a:tcStyle>
    </a:firstCol>
    <a:lastRow>
      <a:tcTxStyle b="on" i="off">
        <a:font>
          <a:latin typeface="Lucida Sans Unicode"/>
          <a:ea typeface="Lucida Sans Unicode"/>
          <a:cs typeface="Lucida Sans Unicod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Lucida Sans Unicode"/>
          <a:ea typeface="Lucida Sans Unicode"/>
          <a:cs typeface="Lucida Sans Unicod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07" orient="horz"/>
        <p:guide pos="52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lveticaNeue-regular.fntdata"/><Relationship Id="rId20" Type="http://schemas.openxmlformats.org/officeDocument/2006/relationships/slide" Target="slides/slide14.xml"/><Relationship Id="rId42" Type="http://schemas.openxmlformats.org/officeDocument/2006/relationships/font" Target="fonts/HelveticaNeue-italic.fntdata"/><Relationship Id="rId41" Type="http://schemas.openxmlformats.org/officeDocument/2006/relationships/font" Target="fonts/HelveticaNeue-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HelveticaNeue-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98788" cy="458788"/>
          </a:xfrm>
          <a:prstGeom prst="rect">
            <a:avLst/>
          </a:prstGeom>
          <a:noFill/>
          <a:ln>
            <a:noFill/>
          </a:ln>
        </p:spPr>
        <p:txBody>
          <a:bodyPr anchorCtr="0" anchor="ctr" bIns="45425" lIns="90875" spcFirstLastPara="1" rIns="90875" wrap="square" tIns="45425">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3900488" y="0"/>
            <a:ext cx="3000375" cy="458788"/>
          </a:xfrm>
          <a:prstGeom prst="rect">
            <a:avLst/>
          </a:prstGeom>
          <a:noFill/>
          <a:ln>
            <a:noFill/>
          </a:ln>
        </p:spPr>
        <p:txBody>
          <a:bodyPr anchorCtr="0" anchor="ctr" bIns="45425" lIns="90875" spcFirstLastPara="1" rIns="90875" wrap="square" tIns="45425">
            <a:noAutofit/>
          </a:bodyPr>
          <a:lstStyle>
            <a:lvl1pPr lvl="0" marR="0" rtl="0" algn="r">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53488"/>
            <a:ext cx="2998788" cy="457200"/>
          </a:xfrm>
          <a:prstGeom prst="rect">
            <a:avLst/>
          </a:prstGeom>
          <a:noFill/>
          <a:ln>
            <a:noFill/>
          </a:ln>
        </p:spPr>
        <p:txBody>
          <a:bodyPr anchorCtr="0" anchor="b" bIns="45425" lIns="90875" spcFirstLastPara="1" rIns="90875" wrap="square" tIns="45425">
            <a:noAutofit/>
          </a:bodyPr>
          <a:lstStyle>
            <a:lvl1pPr lvl="0" marR="0" rtl="0" algn="l">
              <a:spcBef>
                <a:spcPts val="0"/>
              </a:spcBef>
              <a:spcAft>
                <a:spcPts val="0"/>
              </a:spcAft>
              <a:buSzPts val="1400"/>
              <a:buNone/>
              <a:defRPr b="0" i="0" sz="1200" u="none" cap="none" strike="noStrike">
                <a:solidFill>
                  <a:schemeClr val="dk1"/>
                </a:solidFill>
                <a:latin typeface="Helvetica Neue"/>
                <a:ea typeface="Helvetica Neue"/>
                <a:cs typeface="Helvetica Neue"/>
                <a:sym typeface="Helvetica Neue"/>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104" name="Google Shape;104;p1: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231" name="Google Shape;231;p10: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1: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2: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2: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3: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257" name="Google Shape;257;p13: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263" name="Google Shape;263;p14: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269" name="Google Shape;269;p15: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6: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275" name="Google Shape;275;p16: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283" name="Google Shape;283;p17: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289" name="Google Shape;289;p19: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0:notes"/>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295" name="Google Shape;295;p20: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6" name="Google Shape;296;p20: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110" name="Google Shape;110;p2: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3:notes"/>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03" name="Google Shape;303;p23: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4" name="Google Shape;304;p23: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4:notes"/>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11" name="Google Shape;311;p24: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24: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5:notes"/>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20" name="Google Shape;320;p25: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25: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6:notes"/>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28" name="Google Shape;328;p26: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26: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27: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27: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f9d032de0_0_2:notes"/>
          <p:cNvSpPr/>
          <p:nvPr>
            <p:ph idx="2" type="sldImg"/>
          </p:nvPr>
        </p:nvSpPr>
        <p:spPr>
          <a:xfrm>
            <a:off x="1073150" y="688975"/>
            <a:ext cx="4678500" cy="35085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f9d032de0_0_2: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343" name="Google Shape;343;g11f9d032de0_0_2: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9: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349" name="Google Shape;349;p29: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0: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356" name="Google Shape;356;p30: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5:notes"/>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63" name="Google Shape;363;p35: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35: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18: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370" name="Google Shape;370;p18: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117" name="Google Shape;117;p6: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1f9d032de0_0_13:notes"/>
          <p:cNvSpPr/>
          <p:nvPr>
            <p:ph idx="2" type="sldImg"/>
          </p:nvPr>
        </p:nvSpPr>
        <p:spPr>
          <a:xfrm>
            <a:off x="1073150" y="688975"/>
            <a:ext cx="4678500" cy="35085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1f9d032de0_0_13: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378" name="Google Shape;378;g11f9d032de0_0_13: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4:notes"/>
          <p:cNvSpPr txBox="1"/>
          <p:nvPr>
            <p:ph idx="12" type="sldNum"/>
          </p:nvPr>
        </p:nvSpPr>
        <p:spPr>
          <a:xfrm>
            <a:off x="3900488" y="8853488"/>
            <a:ext cx="3000375" cy="457200"/>
          </a:xfrm>
          <a:prstGeom prst="rect">
            <a:avLst/>
          </a:prstGeom>
          <a:noFill/>
          <a:ln>
            <a:noFill/>
          </a:ln>
        </p:spPr>
        <p:txBody>
          <a:bodyPr anchorCtr="0" anchor="b" bIns="45425" lIns="90875" spcFirstLastPara="1" rIns="90875" wrap="square" tIns="45425">
            <a:noAutofit/>
          </a:bodyPr>
          <a:lstStyle/>
          <a:p>
            <a:pPr indent="0" lvl="0" marL="0" rtl="0" algn="r">
              <a:spcBef>
                <a:spcPts val="0"/>
              </a:spcBef>
              <a:spcAft>
                <a:spcPts val="0"/>
              </a:spcAft>
              <a:buNone/>
            </a:pPr>
            <a:fld id="{00000000-1234-1234-1234-123412341234}" type="slidenum">
              <a:rPr lang="en-US" sz="1200">
                <a:solidFill>
                  <a:schemeClr val="dk1"/>
                </a:solidFill>
                <a:latin typeface="Helvetica Neue"/>
                <a:ea typeface="Helvetica Neue"/>
                <a:cs typeface="Helvetica Neue"/>
                <a:sym typeface="Helvetica Neue"/>
              </a:rPr>
              <a:t>‹#›</a:t>
            </a:fld>
            <a:endParaRPr sz="1200">
              <a:solidFill>
                <a:schemeClr val="dk1"/>
              </a:solidFill>
              <a:latin typeface="Helvetica Neue"/>
              <a:ea typeface="Helvetica Neue"/>
              <a:cs typeface="Helvetica Neue"/>
              <a:sym typeface="Helvetica Neue"/>
            </a:endParaRPr>
          </a:p>
        </p:txBody>
      </p:sp>
      <p:sp>
        <p:nvSpPr>
          <p:cNvPr id="384" name="Google Shape;384;p34: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34:notes"/>
          <p:cNvSpPr txBox="1"/>
          <p:nvPr>
            <p:ph idx="1" type="body"/>
          </p:nvPr>
        </p:nvSpPr>
        <p:spPr>
          <a:xfrm>
            <a:off x="900113" y="4427538"/>
            <a:ext cx="5100637" cy="4195762"/>
          </a:xfrm>
          <a:prstGeom prst="rect">
            <a:avLst/>
          </a:prstGeom>
          <a:noFill/>
          <a:ln>
            <a:noFill/>
          </a:ln>
        </p:spPr>
        <p:txBody>
          <a:bodyPr anchorCtr="0" anchor="ctr" bIns="45425" lIns="90875" spcFirstLastPara="1" rIns="90875" wrap="square" tIns="45425">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7: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391" name="Google Shape;391;p37: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33: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398" name="Google Shape;398;p33: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206b3a001d_0_1:notes"/>
          <p:cNvSpPr/>
          <p:nvPr>
            <p:ph idx="2" type="sldImg"/>
          </p:nvPr>
        </p:nvSpPr>
        <p:spPr>
          <a:xfrm>
            <a:off x="1073150" y="688975"/>
            <a:ext cx="4678500" cy="35085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206b3a001d_0_1:notes"/>
          <p:cNvSpPr txBox="1"/>
          <p:nvPr>
            <p:ph idx="1" type="body"/>
          </p:nvPr>
        </p:nvSpPr>
        <p:spPr>
          <a:xfrm>
            <a:off x="900113" y="4427538"/>
            <a:ext cx="5100600" cy="4195800"/>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124" name="Google Shape;124;g1206b3a001d_0_1:notes"/>
          <p:cNvSpPr txBox="1"/>
          <p:nvPr>
            <p:ph idx="12" type="sldNum"/>
          </p:nvPr>
        </p:nvSpPr>
        <p:spPr>
          <a:xfrm>
            <a:off x="3900488" y="8853488"/>
            <a:ext cx="3000300" cy="457200"/>
          </a:xfrm>
          <a:prstGeom prst="rect">
            <a:avLst/>
          </a:prstGeom>
        </p:spPr>
        <p:txBody>
          <a:bodyPr anchorCtr="0" anchor="b" bIns="45425" lIns="90875" spcFirstLastPara="1" rIns="90875" wrap="square" tIns="45425">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131" name="Google Shape;131;p5: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138" name="Google Shape;138;p3: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174" name="Google Shape;174;p8: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180" name="Google Shape;180;p7: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900113" y="4427538"/>
            <a:ext cx="5100637" cy="4195762"/>
          </a:xfrm>
          <a:prstGeom prst="rect">
            <a:avLst/>
          </a:prstGeom>
        </p:spPr>
        <p:txBody>
          <a:bodyPr anchorCtr="0" anchor="ctr" bIns="45425" lIns="90875" spcFirstLastPara="1" rIns="90875" wrap="square" tIns="45425">
            <a:noAutofit/>
          </a:bodyPr>
          <a:lstStyle/>
          <a:p>
            <a:pPr indent="0" lvl="0" marL="0" rtl="0" algn="l">
              <a:spcBef>
                <a:spcPts val="360"/>
              </a:spcBef>
              <a:spcAft>
                <a:spcPts val="0"/>
              </a:spcAft>
              <a:buNone/>
            </a:pPr>
            <a:r>
              <a:t/>
            </a:r>
            <a:endParaRPr/>
          </a:p>
        </p:txBody>
      </p:sp>
      <p:sp>
        <p:nvSpPr>
          <p:cNvPr id="187" name="Google Shape;187;p9:notes"/>
          <p:cNvSpPr/>
          <p:nvPr>
            <p:ph idx="2" type="sldImg"/>
          </p:nvPr>
        </p:nvSpPr>
        <p:spPr>
          <a:xfrm>
            <a:off x="1073150" y="688975"/>
            <a:ext cx="4678363" cy="35083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44"/>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1" name="Google Shape;21;p44"/>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4"/>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44"/>
          <p:cNvGrpSpPr/>
          <p:nvPr/>
        </p:nvGrpSpPr>
        <p:grpSpPr>
          <a:xfrm>
            <a:off x="-3765" y="4953000"/>
            <a:ext cx="9147765" cy="1912088"/>
            <a:chOff x="-3765" y="4832896"/>
            <a:chExt cx="9147765" cy="2032192"/>
          </a:xfrm>
        </p:grpSpPr>
        <p:sp>
          <p:nvSpPr>
            <p:cNvPr id="24" name="Google Shape;24;p44"/>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5" name="Google Shape;25;p44"/>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6" name="Google Shape;26;p44"/>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27" name="Google Shape;27;p44"/>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4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sz="1000">
                <a:solidFill>
                  <a:srgbClr val="FFFFFF"/>
                </a:solidFill>
                <a:latin typeface="Verdana"/>
                <a:ea typeface="Verdana"/>
                <a:cs typeface="Verdana"/>
                <a:sym typeface="Verdana"/>
              </a:defRPr>
            </a:lvl1pPr>
            <a:lvl2pPr indent="0" lvl="1" marL="0" algn="r">
              <a:spcBef>
                <a:spcPts val="0"/>
              </a:spcBef>
              <a:spcAft>
                <a:spcPts val="0"/>
              </a:spcAft>
              <a:buNone/>
              <a:defRPr b="0" sz="1000">
                <a:solidFill>
                  <a:srgbClr val="FFFFFF"/>
                </a:solidFill>
                <a:latin typeface="Verdana"/>
                <a:ea typeface="Verdana"/>
                <a:cs typeface="Verdana"/>
                <a:sym typeface="Verdana"/>
              </a:defRPr>
            </a:lvl2pPr>
            <a:lvl3pPr indent="0" lvl="2" marL="0" algn="r">
              <a:spcBef>
                <a:spcPts val="0"/>
              </a:spcBef>
              <a:spcAft>
                <a:spcPts val="0"/>
              </a:spcAft>
              <a:buNone/>
              <a:defRPr b="0" sz="1000">
                <a:solidFill>
                  <a:srgbClr val="FFFFFF"/>
                </a:solidFill>
                <a:latin typeface="Verdana"/>
                <a:ea typeface="Verdana"/>
                <a:cs typeface="Verdana"/>
                <a:sym typeface="Verdana"/>
              </a:defRPr>
            </a:lvl3pPr>
            <a:lvl4pPr indent="0" lvl="3" marL="0" algn="r">
              <a:spcBef>
                <a:spcPts val="0"/>
              </a:spcBef>
              <a:spcAft>
                <a:spcPts val="0"/>
              </a:spcAft>
              <a:buNone/>
              <a:defRPr b="0" sz="1000">
                <a:solidFill>
                  <a:srgbClr val="FFFFFF"/>
                </a:solidFill>
                <a:latin typeface="Verdana"/>
                <a:ea typeface="Verdana"/>
                <a:cs typeface="Verdana"/>
                <a:sym typeface="Verdana"/>
              </a:defRPr>
            </a:lvl4pPr>
            <a:lvl5pPr indent="0" lvl="4" marL="0" algn="r">
              <a:spcBef>
                <a:spcPts val="0"/>
              </a:spcBef>
              <a:spcAft>
                <a:spcPts val="0"/>
              </a:spcAft>
              <a:buNone/>
              <a:defRPr b="0" sz="1000">
                <a:solidFill>
                  <a:srgbClr val="FFFFFF"/>
                </a:solidFill>
                <a:latin typeface="Verdana"/>
                <a:ea typeface="Verdana"/>
                <a:cs typeface="Verdana"/>
                <a:sym typeface="Verdana"/>
              </a:defRPr>
            </a:lvl5pPr>
            <a:lvl6pPr indent="0" lvl="5" marL="0" algn="r">
              <a:spcBef>
                <a:spcPts val="0"/>
              </a:spcBef>
              <a:spcAft>
                <a:spcPts val="0"/>
              </a:spcAft>
              <a:buNone/>
              <a:defRPr b="0" sz="1000">
                <a:solidFill>
                  <a:srgbClr val="FFFFFF"/>
                </a:solidFill>
                <a:latin typeface="Verdana"/>
                <a:ea typeface="Verdana"/>
                <a:cs typeface="Verdana"/>
                <a:sym typeface="Verdana"/>
              </a:defRPr>
            </a:lvl6pPr>
            <a:lvl7pPr indent="0" lvl="6" marL="0" algn="r">
              <a:spcBef>
                <a:spcPts val="0"/>
              </a:spcBef>
              <a:spcAft>
                <a:spcPts val="0"/>
              </a:spcAft>
              <a:buNone/>
              <a:defRPr b="0" sz="1000">
                <a:solidFill>
                  <a:srgbClr val="FFFFFF"/>
                </a:solidFill>
                <a:latin typeface="Verdana"/>
                <a:ea typeface="Verdana"/>
                <a:cs typeface="Verdana"/>
                <a:sym typeface="Verdana"/>
              </a:defRPr>
            </a:lvl7pPr>
            <a:lvl8pPr indent="0" lvl="7" marL="0" algn="r">
              <a:spcBef>
                <a:spcPts val="0"/>
              </a:spcBef>
              <a:spcAft>
                <a:spcPts val="0"/>
              </a:spcAft>
              <a:buNone/>
              <a:defRPr b="0" sz="1000">
                <a:solidFill>
                  <a:srgbClr val="FFFFFF"/>
                </a:solidFill>
                <a:latin typeface="Verdana"/>
                <a:ea typeface="Verdana"/>
                <a:cs typeface="Verdana"/>
                <a:sym typeface="Verdana"/>
              </a:defRPr>
            </a:lvl8pPr>
            <a:lvl9pPr indent="0" lvl="8" marL="0" algn="r">
              <a:spcBef>
                <a:spcPts val="0"/>
              </a:spcBef>
              <a:spcAft>
                <a:spcPts val="0"/>
              </a:spcAft>
              <a:buNone/>
              <a:defRPr b="0" sz="1000">
                <a:solidFill>
                  <a:srgbClr val="FFFFFF"/>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53"/>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5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5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54"/>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54"/>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5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5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4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
        <p:nvSpPr>
          <p:cNvPr id="38" name="Google Shape;38;p4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41" name="Shape 41"/>
        <p:cNvGrpSpPr/>
        <p:nvPr/>
      </p:nvGrpSpPr>
      <p:grpSpPr>
        <a:xfrm>
          <a:off x="0" y="0"/>
          <a:ext cx="0" cy="0"/>
          <a:chOff x="0" y="0"/>
          <a:chExt cx="0" cy="0"/>
        </a:xfrm>
      </p:grpSpPr>
      <p:sp>
        <p:nvSpPr>
          <p:cNvPr id="42" name="Google Shape;42;p47"/>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7"/>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4" name="Google Shape;44;p4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47"/>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48" name="Google Shape;48;p47"/>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9" name="Shape 49"/>
        <p:cNvGrpSpPr/>
        <p:nvPr/>
      </p:nvGrpSpPr>
      <p:grpSpPr>
        <a:xfrm>
          <a:off x="0" y="0"/>
          <a:ext cx="0" cy="0"/>
          <a:chOff x="0" y="0"/>
          <a:chExt cx="0" cy="0"/>
        </a:xfrm>
      </p:grpSpPr>
      <p:sp>
        <p:nvSpPr>
          <p:cNvPr id="50" name="Google Shape;50;p48"/>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1" name="Google Shape;51;p48"/>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2" name="Google Shape;52;p4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6" name="Shape 56"/>
        <p:cNvGrpSpPr/>
        <p:nvPr/>
      </p:nvGrpSpPr>
      <p:grpSpPr>
        <a:xfrm>
          <a:off x="0" y="0"/>
          <a:ext cx="0" cy="0"/>
          <a:chOff x="0" y="0"/>
          <a:chExt cx="0" cy="0"/>
        </a:xfrm>
      </p:grpSpPr>
      <p:sp>
        <p:nvSpPr>
          <p:cNvPr id="57" name="Google Shape;57;p49"/>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49"/>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9" name="Google Shape;59;p49"/>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0" name="Google Shape;60;p49"/>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1" name="Google Shape;61;p49"/>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62" name="Google Shape;62;p4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5" name="Shape 65"/>
        <p:cNvGrpSpPr/>
        <p:nvPr/>
      </p:nvGrpSpPr>
      <p:grpSpPr>
        <a:xfrm>
          <a:off x="0" y="0"/>
          <a:ext cx="0" cy="0"/>
          <a:chOff x="0" y="0"/>
          <a:chExt cx="0" cy="0"/>
        </a:xfrm>
      </p:grpSpPr>
      <p:sp>
        <p:nvSpPr>
          <p:cNvPr id="66" name="Google Shape;66;p5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9" name="Google Shape;69;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51"/>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51"/>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51"/>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5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52"/>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52"/>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0" name="Google Shape;80;p5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5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b="0" sz="1000">
                <a:solidFill>
                  <a:schemeClr val="lt1"/>
                </a:solidFill>
                <a:latin typeface="Verdana"/>
                <a:ea typeface="Verdana"/>
                <a:cs typeface="Verdana"/>
                <a:sym typeface="Verdana"/>
              </a:defRPr>
            </a:lvl1pPr>
            <a:lvl2pPr indent="0" lvl="1" marL="0" algn="r">
              <a:spcBef>
                <a:spcPts val="0"/>
              </a:spcBef>
              <a:spcAft>
                <a:spcPts val="0"/>
              </a:spcAft>
              <a:buNone/>
              <a:defRPr b="0" sz="1000">
                <a:solidFill>
                  <a:schemeClr val="lt1"/>
                </a:solidFill>
                <a:latin typeface="Verdana"/>
                <a:ea typeface="Verdana"/>
                <a:cs typeface="Verdana"/>
                <a:sym typeface="Verdana"/>
              </a:defRPr>
            </a:lvl2pPr>
            <a:lvl3pPr indent="0" lvl="2" marL="0" algn="r">
              <a:spcBef>
                <a:spcPts val="0"/>
              </a:spcBef>
              <a:spcAft>
                <a:spcPts val="0"/>
              </a:spcAft>
              <a:buNone/>
              <a:defRPr b="0" sz="1000">
                <a:solidFill>
                  <a:schemeClr val="lt1"/>
                </a:solidFill>
                <a:latin typeface="Verdana"/>
                <a:ea typeface="Verdana"/>
                <a:cs typeface="Verdana"/>
                <a:sym typeface="Verdana"/>
              </a:defRPr>
            </a:lvl3pPr>
            <a:lvl4pPr indent="0" lvl="3" marL="0" algn="r">
              <a:spcBef>
                <a:spcPts val="0"/>
              </a:spcBef>
              <a:spcAft>
                <a:spcPts val="0"/>
              </a:spcAft>
              <a:buNone/>
              <a:defRPr b="0" sz="1000">
                <a:solidFill>
                  <a:schemeClr val="lt1"/>
                </a:solidFill>
                <a:latin typeface="Verdana"/>
                <a:ea typeface="Verdana"/>
                <a:cs typeface="Verdana"/>
                <a:sym typeface="Verdana"/>
              </a:defRPr>
            </a:lvl4pPr>
            <a:lvl5pPr indent="0" lvl="4" marL="0" algn="r">
              <a:spcBef>
                <a:spcPts val="0"/>
              </a:spcBef>
              <a:spcAft>
                <a:spcPts val="0"/>
              </a:spcAft>
              <a:buNone/>
              <a:defRPr b="0" sz="1000">
                <a:solidFill>
                  <a:schemeClr val="lt1"/>
                </a:solidFill>
                <a:latin typeface="Verdana"/>
                <a:ea typeface="Verdana"/>
                <a:cs typeface="Verdana"/>
                <a:sym typeface="Verdana"/>
              </a:defRPr>
            </a:lvl5pPr>
            <a:lvl6pPr indent="0" lvl="5" marL="0" algn="r">
              <a:spcBef>
                <a:spcPts val="0"/>
              </a:spcBef>
              <a:spcAft>
                <a:spcPts val="0"/>
              </a:spcAft>
              <a:buNone/>
              <a:defRPr b="0" sz="1000">
                <a:solidFill>
                  <a:schemeClr val="lt1"/>
                </a:solidFill>
                <a:latin typeface="Verdana"/>
                <a:ea typeface="Verdana"/>
                <a:cs typeface="Verdana"/>
                <a:sym typeface="Verdana"/>
              </a:defRPr>
            </a:lvl6pPr>
            <a:lvl7pPr indent="0" lvl="6" marL="0" algn="r">
              <a:spcBef>
                <a:spcPts val="0"/>
              </a:spcBef>
              <a:spcAft>
                <a:spcPts val="0"/>
              </a:spcAft>
              <a:buNone/>
              <a:defRPr b="0" sz="1000">
                <a:solidFill>
                  <a:schemeClr val="lt1"/>
                </a:solidFill>
                <a:latin typeface="Verdana"/>
                <a:ea typeface="Verdana"/>
                <a:cs typeface="Verdana"/>
                <a:sym typeface="Verdana"/>
              </a:defRPr>
            </a:lvl7pPr>
            <a:lvl8pPr indent="0" lvl="7" marL="0" algn="r">
              <a:spcBef>
                <a:spcPts val="0"/>
              </a:spcBef>
              <a:spcAft>
                <a:spcPts val="0"/>
              </a:spcAft>
              <a:buNone/>
              <a:defRPr b="0" sz="1000">
                <a:solidFill>
                  <a:schemeClr val="lt1"/>
                </a:solidFill>
                <a:latin typeface="Verdana"/>
                <a:ea typeface="Verdana"/>
                <a:cs typeface="Verdana"/>
                <a:sym typeface="Verdana"/>
              </a:defRPr>
            </a:lvl8pPr>
            <a:lvl9pPr indent="0" lvl="8" marL="0" algn="r">
              <a:spcBef>
                <a:spcPts val="0"/>
              </a:spcBef>
              <a:spcAft>
                <a:spcPts val="0"/>
              </a:spcAft>
              <a:buNone/>
              <a:defRPr b="0" sz="1000">
                <a:solidFill>
                  <a:schemeClr val="lt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52"/>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52"/>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5" name="Google Shape;85;p52"/>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6" name="Google Shape;86;p52"/>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87" name="Google Shape;87;p52"/>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52"/>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
        <p:nvSpPr>
          <p:cNvPr id="89" name="Google Shape;89;p52"/>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3"/>
          <p:cNvSpPr/>
          <p:nvPr/>
        </p:nvSpPr>
        <p:spPr>
          <a:xfrm>
            <a:off x="499273" y="5944936"/>
            <a:ext cx="4940624" cy="921076"/>
          </a:xfrm>
          <a:custGeom>
            <a:rect b="b" l="l" r="r" t="t"/>
            <a:pathLst>
              <a:path extrusionOk="0" h="337" w="7485">
                <a:moveTo>
                  <a:pt x="0" y="2"/>
                </a:moveTo>
                <a:lnTo>
                  <a:pt x="7485" y="337"/>
                </a:lnTo>
                <a:lnTo>
                  <a:pt x="5558" y="337"/>
                </a:lnTo>
                <a:lnTo>
                  <a:pt x="1" y="0"/>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1" name="Google Shape;11;p43"/>
          <p:cNvSpPr/>
          <p:nvPr/>
        </p:nvSpPr>
        <p:spPr>
          <a:xfrm>
            <a:off x="485717" y="5939011"/>
            <a:ext cx="3690451" cy="933450"/>
          </a:xfrm>
          <a:custGeom>
            <a:rect b="b" l="l" r="r" t="t"/>
            <a:pathLst>
              <a:path extrusionOk="0" h="588" w="5591">
                <a:moveTo>
                  <a:pt x="0" y="0"/>
                </a:moveTo>
                <a:lnTo>
                  <a:pt x="5591" y="585"/>
                </a:lnTo>
                <a:lnTo>
                  <a:pt x="4415" y="588"/>
                </a:lnTo>
                <a:lnTo>
                  <a:pt x="12" y="4"/>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2" name="Google Shape;12;p43"/>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cxnSp>
        <p:nvCxnSpPr>
          <p:cNvPr id="13" name="Google Shape;13;p43"/>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4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4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 name="Google Shape;17;p4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Verdana"/>
                <a:ea typeface="Verdana"/>
                <a:cs typeface="Verdana"/>
                <a:sym typeface="Verdana"/>
              </a:defRPr>
            </a:lvl1pPr>
            <a:lvl2pPr lvl="1"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 name="Google Shape;18;p4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sz="1000" u="none">
                <a:solidFill>
                  <a:schemeClr val="dk1"/>
                </a:solidFill>
                <a:latin typeface="Verdana"/>
                <a:ea typeface="Verdana"/>
                <a:cs typeface="Verdana"/>
                <a:sym typeface="Verdana"/>
              </a:defRPr>
            </a:lvl1pPr>
            <a:lvl2pPr indent="0" lvl="1" marL="0" marR="0" rtl="0" algn="r">
              <a:spcBef>
                <a:spcPts val="0"/>
              </a:spcBef>
              <a:spcAft>
                <a:spcPts val="0"/>
              </a:spcAft>
              <a:buNone/>
              <a:defRPr b="0" sz="1000" u="none">
                <a:solidFill>
                  <a:schemeClr val="dk1"/>
                </a:solidFill>
                <a:latin typeface="Verdana"/>
                <a:ea typeface="Verdana"/>
                <a:cs typeface="Verdana"/>
                <a:sym typeface="Verdana"/>
              </a:defRPr>
            </a:lvl2pPr>
            <a:lvl3pPr indent="0" lvl="2" marL="0" marR="0" rtl="0" algn="r">
              <a:spcBef>
                <a:spcPts val="0"/>
              </a:spcBef>
              <a:spcAft>
                <a:spcPts val="0"/>
              </a:spcAft>
              <a:buNone/>
              <a:defRPr b="0" sz="1000" u="none">
                <a:solidFill>
                  <a:schemeClr val="dk1"/>
                </a:solidFill>
                <a:latin typeface="Verdana"/>
                <a:ea typeface="Verdana"/>
                <a:cs typeface="Verdana"/>
                <a:sym typeface="Verdana"/>
              </a:defRPr>
            </a:lvl3pPr>
            <a:lvl4pPr indent="0" lvl="3" marL="0" marR="0" rtl="0" algn="r">
              <a:spcBef>
                <a:spcPts val="0"/>
              </a:spcBef>
              <a:spcAft>
                <a:spcPts val="0"/>
              </a:spcAft>
              <a:buNone/>
              <a:defRPr b="0" sz="1000" u="none">
                <a:solidFill>
                  <a:schemeClr val="dk1"/>
                </a:solidFill>
                <a:latin typeface="Verdana"/>
                <a:ea typeface="Verdana"/>
                <a:cs typeface="Verdana"/>
                <a:sym typeface="Verdana"/>
              </a:defRPr>
            </a:lvl4pPr>
            <a:lvl5pPr indent="0" lvl="4" marL="0" marR="0" rtl="0" algn="r">
              <a:spcBef>
                <a:spcPts val="0"/>
              </a:spcBef>
              <a:spcAft>
                <a:spcPts val="0"/>
              </a:spcAft>
              <a:buNone/>
              <a:defRPr b="0" sz="1000" u="none">
                <a:solidFill>
                  <a:schemeClr val="dk1"/>
                </a:solidFill>
                <a:latin typeface="Verdana"/>
                <a:ea typeface="Verdana"/>
                <a:cs typeface="Verdana"/>
                <a:sym typeface="Verdana"/>
              </a:defRPr>
            </a:lvl5pPr>
            <a:lvl6pPr indent="0" lvl="5" marL="0" marR="0" rtl="0" algn="r">
              <a:spcBef>
                <a:spcPts val="0"/>
              </a:spcBef>
              <a:spcAft>
                <a:spcPts val="0"/>
              </a:spcAft>
              <a:buNone/>
              <a:defRPr b="0" sz="1000" u="none">
                <a:solidFill>
                  <a:schemeClr val="dk1"/>
                </a:solidFill>
                <a:latin typeface="Verdana"/>
                <a:ea typeface="Verdana"/>
                <a:cs typeface="Verdana"/>
                <a:sym typeface="Verdana"/>
              </a:defRPr>
            </a:lvl6pPr>
            <a:lvl7pPr indent="0" lvl="6" marL="0" marR="0" rtl="0" algn="r">
              <a:spcBef>
                <a:spcPts val="0"/>
              </a:spcBef>
              <a:spcAft>
                <a:spcPts val="0"/>
              </a:spcAft>
              <a:buNone/>
              <a:defRPr b="0" sz="1000" u="none">
                <a:solidFill>
                  <a:schemeClr val="dk1"/>
                </a:solidFill>
                <a:latin typeface="Verdana"/>
                <a:ea typeface="Verdana"/>
                <a:cs typeface="Verdana"/>
                <a:sym typeface="Verdana"/>
              </a:defRPr>
            </a:lvl7pPr>
            <a:lvl8pPr indent="0" lvl="7" marL="0" marR="0" rtl="0" algn="r">
              <a:spcBef>
                <a:spcPts val="0"/>
              </a:spcBef>
              <a:spcAft>
                <a:spcPts val="0"/>
              </a:spcAft>
              <a:buNone/>
              <a:defRPr b="0" sz="1000" u="none">
                <a:solidFill>
                  <a:schemeClr val="dk1"/>
                </a:solidFill>
                <a:latin typeface="Verdana"/>
                <a:ea typeface="Verdana"/>
                <a:cs typeface="Verdana"/>
                <a:sym typeface="Verdana"/>
              </a:defRPr>
            </a:lvl8pPr>
            <a:lvl9pPr indent="0" lvl="8" marL="0" marR="0" rtl="0" algn="r">
              <a:spcBef>
                <a:spcPts val="0"/>
              </a:spcBef>
              <a:spcAft>
                <a:spcPts val="0"/>
              </a:spcAft>
              <a:buNone/>
              <a:defRPr b="0" sz="1000" u="none">
                <a:solidFill>
                  <a:schemeClr val="dk1"/>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en.wikipedia.org/wiki/Load_balancing_(comput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ctrTitle"/>
          </p:nvPr>
        </p:nvSpPr>
        <p:spPr>
          <a:xfrm>
            <a:off x="685800" y="1752601"/>
            <a:ext cx="7772400" cy="1829761"/>
          </a:xfrm>
          <a:prstGeom prst="rect">
            <a:avLst/>
          </a:prstGeom>
          <a:noFill/>
          <a:ln>
            <a:noFill/>
          </a:ln>
        </p:spPr>
        <p:txBody>
          <a:bodyPr anchorCtr="0" anchor="b" bIns="32000" lIns="64000" spcFirstLastPara="1" rIns="64000" wrap="square" tIns="32000">
            <a:normAutofit/>
          </a:bodyPr>
          <a:lstStyle/>
          <a:p>
            <a:pPr indent="0" lvl="0" marL="0" rtl="0" algn="r">
              <a:spcBef>
                <a:spcPts val="0"/>
              </a:spcBef>
              <a:spcAft>
                <a:spcPts val="0"/>
              </a:spcAft>
              <a:buClr>
                <a:schemeClr val="dk2"/>
              </a:buClr>
              <a:buSzPts val="4100"/>
              <a:buFont typeface="Lucida Sans"/>
              <a:buNone/>
            </a:pPr>
            <a:r>
              <a:rPr lang="en-US" sz="4100"/>
              <a:t>Threads and Concurrency </a:t>
            </a:r>
            <a:endParaRPr sz="4100"/>
          </a:p>
          <a:p>
            <a:pPr indent="0" lvl="0" marL="0" rtl="0" algn="r">
              <a:spcBef>
                <a:spcPts val="0"/>
              </a:spcBef>
              <a:spcAft>
                <a:spcPts val="0"/>
              </a:spcAft>
              <a:buClr>
                <a:schemeClr val="dk2"/>
              </a:buClr>
              <a:buSzPts val="4100"/>
              <a:buFont typeface="Lucida Sans"/>
              <a:buNone/>
            </a:pPr>
            <a:r>
              <a:t/>
            </a:r>
            <a:endParaRPr sz="4100"/>
          </a:p>
        </p:txBody>
      </p:sp>
      <p:sp>
        <p:nvSpPr>
          <p:cNvPr id="107" name="Google Shape;107;p1"/>
          <p:cNvSpPr txBox="1"/>
          <p:nvPr>
            <p:ph idx="1" type="subTitle"/>
          </p:nvPr>
        </p:nvSpPr>
        <p:spPr>
          <a:xfrm>
            <a:off x="685800" y="3611607"/>
            <a:ext cx="7772400" cy="1199704"/>
          </a:xfrm>
          <a:prstGeom prst="rect">
            <a:avLst/>
          </a:prstGeom>
          <a:noFill/>
          <a:ln>
            <a:noFill/>
          </a:ln>
        </p:spPr>
        <p:txBody>
          <a:bodyPr anchorCtr="0" anchor="t" bIns="32000" lIns="45700" spcFirstLastPara="1" rIns="45700" wrap="square" tIns="32000">
            <a:normAutofit/>
          </a:bodyPr>
          <a:lstStyle/>
          <a:p>
            <a:pPr indent="0" lvl="0" marL="0" marR="64008" rtl="0" algn="r">
              <a:spcBef>
                <a:spcPts val="0"/>
              </a:spcBef>
              <a:spcAft>
                <a:spcPts val="0"/>
              </a:spcAft>
              <a:buSzPts val="1836"/>
              <a:buNone/>
            </a:pPr>
            <a:r>
              <a:rPr b="1" lang="en-US">
                <a:solidFill>
                  <a:schemeClr val="dk1"/>
                </a:solidFill>
              </a:rPr>
              <a:t>Course Instructor: Safia Baloch </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idx="1" type="body"/>
          </p:nvPr>
        </p:nvSpPr>
        <p:spPr>
          <a:xfrm>
            <a:off x="284163" y="2416175"/>
            <a:ext cx="4025900" cy="3249613"/>
          </a:xfrm>
          <a:prstGeom prst="rect">
            <a:avLst/>
          </a:prstGeom>
          <a:noFill/>
          <a:ln>
            <a:noFill/>
          </a:ln>
        </p:spPr>
        <p:txBody>
          <a:bodyPr anchorCtr="0" anchor="t" bIns="45700" lIns="91425" spcFirstLastPara="1" rIns="91425" wrap="square" tIns="45700">
            <a:normAutofit fontScale="92500" lnSpcReduction="20000"/>
          </a:bodyPr>
          <a:lstStyle/>
          <a:p>
            <a:pPr indent="-256053" lvl="0" marL="365760" rtl="0" algn="l">
              <a:spcBef>
                <a:spcPts val="0"/>
              </a:spcBef>
              <a:spcAft>
                <a:spcPts val="0"/>
              </a:spcAft>
              <a:buSzPct val="68000"/>
              <a:buChar char="🞂"/>
            </a:pPr>
            <a:r>
              <a:rPr lang="en-US"/>
              <a:t>Global memory</a:t>
            </a:r>
            <a:endParaRPr/>
          </a:p>
          <a:p>
            <a:pPr indent="-256053" lvl="0" marL="365760" rtl="0" algn="l">
              <a:spcBef>
                <a:spcPts val="400"/>
              </a:spcBef>
              <a:spcAft>
                <a:spcPts val="0"/>
              </a:spcAft>
              <a:buSzPct val="68000"/>
              <a:buChar char="🞂"/>
            </a:pPr>
            <a:r>
              <a:rPr lang="en-US"/>
              <a:t>Process ID and parent process ID</a:t>
            </a:r>
            <a:endParaRPr/>
          </a:p>
          <a:p>
            <a:pPr indent="-256053" lvl="0" marL="365760" rtl="0" algn="l">
              <a:spcBef>
                <a:spcPts val="400"/>
              </a:spcBef>
              <a:spcAft>
                <a:spcPts val="0"/>
              </a:spcAft>
              <a:buSzPct val="68000"/>
              <a:buChar char="🞂"/>
            </a:pPr>
            <a:r>
              <a:rPr lang="en-US"/>
              <a:t>Controlling terminal</a:t>
            </a:r>
            <a:endParaRPr/>
          </a:p>
          <a:p>
            <a:pPr indent="-256053" lvl="0" marL="365760" rtl="0" algn="l">
              <a:spcBef>
                <a:spcPts val="400"/>
              </a:spcBef>
              <a:spcAft>
                <a:spcPts val="0"/>
              </a:spcAft>
              <a:buSzPct val="68000"/>
              <a:buChar char="🞂"/>
            </a:pPr>
            <a:r>
              <a:rPr lang="en-US"/>
              <a:t>Process credentials (user )</a:t>
            </a:r>
            <a:endParaRPr/>
          </a:p>
          <a:p>
            <a:pPr indent="-256053" lvl="0" marL="365760" rtl="0" algn="l">
              <a:spcBef>
                <a:spcPts val="400"/>
              </a:spcBef>
              <a:spcAft>
                <a:spcPts val="0"/>
              </a:spcAft>
              <a:buSzPct val="68000"/>
              <a:buChar char="🞂"/>
            </a:pPr>
            <a:r>
              <a:rPr lang="en-US"/>
              <a:t>Open file information</a:t>
            </a:r>
            <a:endParaRPr/>
          </a:p>
          <a:p>
            <a:pPr indent="-256053" lvl="0" marL="365760" rtl="0" algn="l">
              <a:spcBef>
                <a:spcPts val="400"/>
              </a:spcBef>
              <a:spcAft>
                <a:spcPts val="0"/>
              </a:spcAft>
              <a:buSzPct val="68000"/>
              <a:buChar char="🞂"/>
            </a:pPr>
            <a:r>
              <a:rPr lang="en-US"/>
              <a:t>Timers</a:t>
            </a:r>
            <a:endParaRPr/>
          </a:p>
          <a:p>
            <a:pPr indent="-256053" lvl="0" marL="365760" rtl="0" algn="l">
              <a:spcBef>
                <a:spcPts val="400"/>
              </a:spcBef>
              <a:spcAft>
                <a:spcPts val="0"/>
              </a:spcAft>
              <a:buSzPct val="68000"/>
              <a:buChar char="🞂"/>
            </a:pPr>
            <a:r>
              <a:rPr lang="en-US"/>
              <a:t>………</a:t>
            </a:r>
            <a:endParaRPr/>
          </a:p>
        </p:txBody>
      </p:sp>
      <p:sp>
        <p:nvSpPr>
          <p:cNvPr id="234" name="Google Shape;23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Threads  </a:t>
            </a:r>
            <a:endParaRPr/>
          </a:p>
        </p:txBody>
      </p:sp>
      <p:sp>
        <p:nvSpPr>
          <p:cNvPr id="235" name="Google Shape;235;p10"/>
          <p:cNvSpPr txBox="1"/>
          <p:nvPr/>
        </p:nvSpPr>
        <p:spPr>
          <a:xfrm>
            <a:off x="217488" y="1508125"/>
            <a:ext cx="3930650" cy="576263"/>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3200">
                <a:solidFill>
                  <a:srgbClr val="006699"/>
                </a:solidFill>
                <a:latin typeface="Arial"/>
                <a:ea typeface="Arial"/>
                <a:cs typeface="Arial"/>
                <a:sym typeface="Arial"/>
              </a:rPr>
              <a:t>Threads share….</a:t>
            </a:r>
            <a:endParaRPr/>
          </a:p>
        </p:txBody>
      </p:sp>
      <p:grpSp>
        <p:nvGrpSpPr>
          <p:cNvPr id="236" name="Google Shape;236;p10"/>
          <p:cNvGrpSpPr/>
          <p:nvPr/>
        </p:nvGrpSpPr>
        <p:grpSpPr>
          <a:xfrm>
            <a:off x="4746625" y="1028700"/>
            <a:ext cx="4173538" cy="4594225"/>
            <a:chOff x="4747078" y="1028700"/>
            <a:chExt cx="4173764" cy="4593997"/>
          </a:xfrm>
        </p:grpSpPr>
        <p:sp>
          <p:nvSpPr>
            <p:cNvPr id="237" name="Google Shape;237;p10"/>
            <p:cNvSpPr txBox="1"/>
            <p:nvPr/>
          </p:nvSpPr>
          <p:spPr>
            <a:xfrm>
              <a:off x="4991099" y="1028700"/>
              <a:ext cx="3929743" cy="105546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3200">
                  <a:solidFill>
                    <a:srgbClr val="006699"/>
                  </a:solidFill>
                  <a:latin typeface="Arial"/>
                  <a:ea typeface="Arial"/>
                  <a:cs typeface="Arial"/>
                  <a:sym typeface="Arial"/>
                </a:rPr>
                <a:t>Threads specific</a:t>
              </a:r>
              <a:endParaRPr/>
            </a:p>
            <a:p>
              <a:pPr indent="0" lvl="0" marL="0" marR="0" rtl="0" algn="ctr">
                <a:spcBef>
                  <a:spcPts val="0"/>
                </a:spcBef>
                <a:spcAft>
                  <a:spcPts val="0"/>
                </a:spcAft>
                <a:buNone/>
              </a:pPr>
              <a:r>
                <a:rPr b="1" lang="en-US" sz="3200">
                  <a:solidFill>
                    <a:srgbClr val="006699"/>
                  </a:solidFill>
                  <a:latin typeface="Arial"/>
                  <a:ea typeface="Arial"/>
                  <a:cs typeface="Arial"/>
                  <a:sym typeface="Arial"/>
                </a:rPr>
                <a:t>Attributes….</a:t>
              </a:r>
              <a:endParaRPr/>
            </a:p>
          </p:txBody>
        </p:sp>
        <p:sp>
          <p:nvSpPr>
            <p:cNvPr id="238" name="Google Shape;238;p10"/>
            <p:cNvSpPr txBox="1"/>
            <p:nvPr/>
          </p:nvSpPr>
          <p:spPr>
            <a:xfrm>
              <a:off x="4747078" y="2373084"/>
              <a:ext cx="4026807" cy="3249613"/>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Thread ID</a:t>
              </a:r>
              <a:endParaRPr/>
            </a:p>
            <a:p>
              <a:pPr indent="-342900" lvl="0" marL="342900" marR="0" rtl="0" algn="l">
                <a:spcBef>
                  <a:spcPts val="63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Thread specific data</a:t>
              </a:r>
              <a:endParaRPr/>
            </a:p>
            <a:p>
              <a:pPr indent="-342900" lvl="0" marL="342900" marR="0" rtl="0" algn="l">
                <a:spcBef>
                  <a:spcPts val="63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CPU affinity</a:t>
              </a:r>
              <a:endParaRPr/>
            </a:p>
            <a:p>
              <a:pPr indent="-342900" lvl="0" marL="342900" marR="0" rtl="0" algn="l">
                <a:spcBef>
                  <a:spcPts val="63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Stack (local variables and function call linkage information)</a:t>
              </a:r>
              <a:endParaRPr/>
            </a:p>
            <a:p>
              <a:pPr indent="-342900" lvl="0" marL="342900" marR="0" rtl="0" algn="l">
                <a:spcBef>
                  <a:spcPts val="630"/>
                </a:spcBef>
                <a:spcAft>
                  <a:spcPts val="0"/>
                </a:spcAft>
                <a:buClr>
                  <a:srgbClr val="993300"/>
                </a:buClr>
                <a:buSzPts val="1620"/>
                <a:buFont typeface="Arial"/>
                <a:buChar char="●"/>
              </a:pPr>
              <a:r>
                <a:rPr lang="en-US" sz="1800">
                  <a:solidFill>
                    <a:schemeClr val="dk1"/>
                  </a:solidFill>
                  <a:latin typeface="Helvetica Neue"/>
                  <a:ea typeface="Helvetica Neue"/>
                  <a:cs typeface="Helvetica Neue"/>
                  <a:sym typeface="Helvetica Neue"/>
                </a:rPr>
                <a:t>……</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1"/>
          <p:cNvSpPr txBox="1"/>
          <p:nvPr>
            <p:ph type="title"/>
          </p:nvPr>
        </p:nvSpPr>
        <p:spPr>
          <a:xfrm>
            <a:off x="569913" y="1225550"/>
            <a:ext cx="8229600" cy="57626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2400"/>
              <a:buFont typeface="Lucida Sans"/>
              <a:buNone/>
            </a:pPr>
            <a:r>
              <a:rPr lang="en-US" sz="2400"/>
              <a:t>Concurrent Execution on a Single-core System</a:t>
            </a:r>
            <a:endParaRPr/>
          </a:p>
        </p:txBody>
      </p:sp>
      <p:pic>
        <p:nvPicPr>
          <p:cNvPr descr="4" id="244" name="Google Shape;244;p11"/>
          <p:cNvPicPr preferRelativeResize="0"/>
          <p:nvPr/>
        </p:nvPicPr>
        <p:blipFill rotWithShape="1">
          <a:blip r:embed="rId3">
            <a:alphaModFix/>
          </a:blip>
          <a:srcRect b="0" l="0" r="0" t="0"/>
          <a:stretch/>
        </p:blipFill>
        <p:spPr>
          <a:xfrm>
            <a:off x="877888" y="1828800"/>
            <a:ext cx="7615237" cy="857250"/>
          </a:xfrm>
          <a:prstGeom prst="rect">
            <a:avLst/>
          </a:prstGeom>
          <a:noFill/>
          <a:ln>
            <a:noFill/>
          </a:ln>
        </p:spPr>
      </p:pic>
      <p:sp>
        <p:nvSpPr>
          <p:cNvPr id="245" name="Google Shape;245;p11"/>
          <p:cNvSpPr txBox="1"/>
          <p:nvPr/>
        </p:nvSpPr>
        <p:spPr>
          <a:xfrm>
            <a:off x="457200" y="0"/>
            <a:ext cx="8229600" cy="1009500"/>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2400">
                <a:solidFill>
                  <a:srgbClr val="006699"/>
                </a:solidFill>
                <a:latin typeface="Arial"/>
                <a:ea typeface="Arial"/>
                <a:cs typeface="Arial"/>
                <a:sym typeface="Arial"/>
              </a:rPr>
              <a:t>Multicore Programming</a:t>
            </a:r>
            <a:endParaRPr b="1" sz="2400">
              <a:solidFill>
                <a:srgbClr val="006699"/>
              </a:solidFill>
              <a:latin typeface="Arial"/>
              <a:ea typeface="Arial"/>
              <a:cs typeface="Arial"/>
              <a:sym typeface="Arial"/>
            </a:endParaRPr>
          </a:p>
          <a:p>
            <a:pPr indent="0" lvl="0" marL="0" marR="0" rtl="0" algn="ctr">
              <a:spcBef>
                <a:spcPts val="0"/>
              </a:spcBef>
              <a:spcAft>
                <a:spcPts val="0"/>
              </a:spcAft>
              <a:buNone/>
            </a:pPr>
            <a:r>
              <a:rPr b="1" lang="en-US" sz="2400">
                <a:solidFill>
                  <a:srgbClr val="006699"/>
                </a:solidFill>
              </a:rPr>
              <a:t>What is multicore system?</a:t>
            </a:r>
            <a:endParaRPr b="1" sz="2400">
              <a:solidFill>
                <a:srgbClr val="006699"/>
              </a:solidFill>
            </a:endParaRPr>
          </a:p>
        </p:txBody>
      </p:sp>
      <p:sp>
        <p:nvSpPr>
          <p:cNvPr id="246" name="Google Shape;246;p11"/>
          <p:cNvSpPr txBox="1"/>
          <p:nvPr/>
        </p:nvSpPr>
        <p:spPr>
          <a:xfrm>
            <a:off x="569913" y="3278188"/>
            <a:ext cx="8229600" cy="576262"/>
          </a:xfrm>
          <a:prstGeom prst="rect">
            <a:avLst/>
          </a:prstGeom>
          <a:noFill/>
          <a:ln>
            <a:noFill/>
          </a:ln>
        </p:spPr>
        <p:txBody>
          <a:bodyPr anchorCtr="0" anchor="b" bIns="45700" lIns="91425" spcFirstLastPara="1" rIns="91425" wrap="square" tIns="45700">
            <a:noAutofit/>
          </a:bodyPr>
          <a:lstStyle/>
          <a:p>
            <a:pPr indent="0" lvl="0" marL="0" marR="0" rtl="0" algn="ctr">
              <a:spcBef>
                <a:spcPts val="0"/>
              </a:spcBef>
              <a:spcAft>
                <a:spcPts val="0"/>
              </a:spcAft>
              <a:buNone/>
            </a:pPr>
            <a:r>
              <a:rPr b="1" lang="en-US" sz="2800">
                <a:solidFill>
                  <a:srgbClr val="006699"/>
                </a:solidFill>
                <a:latin typeface="Arial"/>
                <a:ea typeface="Arial"/>
                <a:cs typeface="Arial"/>
                <a:sym typeface="Arial"/>
              </a:rPr>
              <a:t>Parallel Execution on a Multicore System</a:t>
            </a:r>
            <a:endParaRPr/>
          </a:p>
        </p:txBody>
      </p:sp>
      <p:pic>
        <p:nvPicPr>
          <p:cNvPr descr="4" id="247" name="Google Shape;247;p11"/>
          <p:cNvPicPr preferRelativeResize="0"/>
          <p:nvPr/>
        </p:nvPicPr>
        <p:blipFill rotWithShape="1">
          <a:blip r:embed="rId4">
            <a:alphaModFix/>
          </a:blip>
          <a:srcRect b="0" l="0" r="0" t="0"/>
          <a:stretch/>
        </p:blipFill>
        <p:spPr>
          <a:xfrm>
            <a:off x="1587500" y="4267200"/>
            <a:ext cx="6097588" cy="213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2"/>
          <p:cNvSpPr txBox="1"/>
          <p:nvPr>
            <p:ph idx="1" type="body"/>
          </p:nvPr>
        </p:nvSpPr>
        <p:spPr>
          <a:xfrm>
            <a:off x="0" y="756600"/>
            <a:ext cx="4158600" cy="5815200"/>
          </a:xfrm>
          <a:prstGeom prst="rect">
            <a:avLst/>
          </a:prstGeom>
          <a:noFill/>
          <a:ln>
            <a:noFill/>
          </a:ln>
        </p:spPr>
        <p:txBody>
          <a:bodyPr anchorCtr="0" anchor="t" bIns="45700" lIns="91425" spcFirstLastPara="1" rIns="91425" wrap="square" tIns="45700">
            <a:normAutofit/>
          </a:bodyPr>
          <a:lstStyle/>
          <a:p>
            <a:pPr indent="-230653" lvl="0" marL="365760" rtl="0" algn="l">
              <a:lnSpc>
                <a:spcPct val="90000"/>
              </a:lnSpc>
              <a:spcBef>
                <a:spcPts val="0"/>
              </a:spcBef>
              <a:spcAft>
                <a:spcPts val="0"/>
              </a:spcAft>
              <a:buSzPts val="1298"/>
              <a:buChar char="🞂"/>
            </a:pPr>
            <a:r>
              <a:rPr lang="en-US" sz="2097"/>
              <a:t>Multicore systems putting pressure on programmers, challenges include</a:t>
            </a:r>
            <a:endParaRPr sz="2097"/>
          </a:p>
          <a:p>
            <a:pPr indent="-203231" lvl="1" marL="621792" rtl="0" algn="l">
              <a:lnSpc>
                <a:spcPct val="90000"/>
              </a:lnSpc>
              <a:spcBef>
                <a:spcPts val="324"/>
              </a:spcBef>
              <a:spcAft>
                <a:spcPts val="0"/>
              </a:spcAft>
              <a:buSzPts val="1728"/>
              <a:buChar char="◦"/>
            </a:pPr>
            <a:r>
              <a:rPr b="1" lang="en-US" sz="1727"/>
              <a:t>Dividing activities</a:t>
            </a:r>
            <a:endParaRPr sz="1727"/>
          </a:p>
          <a:p>
            <a:pPr indent="-203231" lvl="2" marL="859536" rtl="0" algn="l">
              <a:lnSpc>
                <a:spcPct val="90000"/>
              </a:lnSpc>
              <a:spcBef>
                <a:spcPts val="350"/>
              </a:spcBef>
              <a:spcAft>
                <a:spcPts val="0"/>
              </a:spcAft>
              <a:buSzPts val="1543"/>
              <a:buChar char="●"/>
            </a:pPr>
            <a:r>
              <a:rPr lang="en-US" sz="1542"/>
              <a:t>What tasks can be separated to run on different processors</a:t>
            </a:r>
            <a:endParaRPr sz="1542"/>
          </a:p>
          <a:p>
            <a:pPr indent="-203231" lvl="1" marL="621792" rtl="0" algn="l">
              <a:lnSpc>
                <a:spcPct val="90000"/>
              </a:lnSpc>
              <a:spcBef>
                <a:spcPts val="324"/>
              </a:spcBef>
              <a:spcAft>
                <a:spcPts val="0"/>
              </a:spcAft>
              <a:buSzPts val="1728"/>
              <a:buChar char="◦"/>
            </a:pPr>
            <a:r>
              <a:rPr b="1" lang="en-US" sz="1727"/>
              <a:t>Balance</a:t>
            </a:r>
            <a:endParaRPr sz="1727"/>
          </a:p>
          <a:p>
            <a:pPr indent="-203231" lvl="2" marL="859536" rtl="0" algn="l">
              <a:lnSpc>
                <a:spcPct val="90000"/>
              </a:lnSpc>
              <a:spcBef>
                <a:spcPts val="350"/>
              </a:spcBef>
              <a:spcAft>
                <a:spcPts val="0"/>
              </a:spcAft>
              <a:buSzPts val="1543"/>
              <a:buChar char="●"/>
            </a:pPr>
            <a:r>
              <a:rPr lang="en-US" sz="1542"/>
              <a:t>Balance work on all processors</a:t>
            </a:r>
            <a:endParaRPr sz="1542"/>
          </a:p>
          <a:p>
            <a:pPr indent="-203231" lvl="1" marL="621792" rtl="0" algn="l">
              <a:lnSpc>
                <a:spcPct val="90000"/>
              </a:lnSpc>
              <a:spcBef>
                <a:spcPts val="324"/>
              </a:spcBef>
              <a:spcAft>
                <a:spcPts val="0"/>
              </a:spcAft>
              <a:buSzPts val="1728"/>
              <a:buChar char="◦"/>
            </a:pPr>
            <a:r>
              <a:rPr b="1" lang="en-US" sz="1727"/>
              <a:t>Data splitting</a:t>
            </a:r>
            <a:endParaRPr sz="1727"/>
          </a:p>
          <a:p>
            <a:pPr indent="-203231" lvl="2" marL="859536" rtl="0" algn="l">
              <a:lnSpc>
                <a:spcPct val="90000"/>
              </a:lnSpc>
              <a:spcBef>
                <a:spcPts val="350"/>
              </a:spcBef>
              <a:spcAft>
                <a:spcPts val="0"/>
              </a:spcAft>
              <a:buSzPts val="1543"/>
              <a:buChar char="●"/>
            </a:pPr>
            <a:r>
              <a:rPr lang="en-US" sz="1542"/>
              <a:t>Separate data to run with the tasks </a:t>
            </a:r>
            <a:endParaRPr sz="1542"/>
          </a:p>
          <a:p>
            <a:pPr indent="-203231" lvl="1" marL="621792" rtl="0" algn="l">
              <a:lnSpc>
                <a:spcPct val="90000"/>
              </a:lnSpc>
              <a:spcBef>
                <a:spcPts val="324"/>
              </a:spcBef>
              <a:spcAft>
                <a:spcPts val="0"/>
              </a:spcAft>
              <a:buSzPts val="1728"/>
              <a:buChar char="◦"/>
            </a:pPr>
            <a:r>
              <a:rPr b="1" lang="en-US" sz="1727"/>
              <a:t>Data dependency</a:t>
            </a:r>
            <a:endParaRPr sz="1727"/>
          </a:p>
          <a:p>
            <a:pPr indent="-203231" lvl="2" marL="859536" rtl="0" algn="l">
              <a:lnSpc>
                <a:spcPct val="90000"/>
              </a:lnSpc>
              <a:spcBef>
                <a:spcPts val="350"/>
              </a:spcBef>
              <a:spcAft>
                <a:spcPts val="0"/>
              </a:spcAft>
              <a:buSzPts val="1543"/>
              <a:buChar char="●"/>
            </a:pPr>
            <a:r>
              <a:rPr lang="en-US" sz="1542"/>
              <a:t>Watch for </a:t>
            </a:r>
            <a:r>
              <a:rPr lang="en-US" sz="1542"/>
              <a:t>dependencies</a:t>
            </a:r>
            <a:r>
              <a:rPr lang="en-US" sz="1542"/>
              <a:t> between tasks</a:t>
            </a:r>
            <a:endParaRPr sz="1542"/>
          </a:p>
          <a:p>
            <a:pPr indent="-203231" lvl="1" marL="621792" rtl="0" algn="l">
              <a:lnSpc>
                <a:spcPct val="90000"/>
              </a:lnSpc>
              <a:spcBef>
                <a:spcPts val="324"/>
              </a:spcBef>
              <a:spcAft>
                <a:spcPts val="0"/>
              </a:spcAft>
              <a:buSzPts val="1728"/>
              <a:buChar char="◦"/>
            </a:pPr>
            <a:r>
              <a:rPr b="1" lang="en-US" sz="1727"/>
              <a:t>Testing and debugging</a:t>
            </a:r>
            <a:endParaRPr sz="1727"/>
          </a:p>
          <a:p>
            <a:pPr indent="-203231" lvl="2" marL="859536" rtl="0" algn="l">
              <a:lnSpc>
                <a:spcPct val="90000"/>
              </a:lnSpc>
              <a:spcBef>
                <a:spcPts val="350"/>
              </a:spcBef>
              <a:spcAft>
                <a:spcPts val="0"/>
              </a:spcAft>
              <a:buSzPts val="1543"/>
              <a:buChar char="●"/>
            </a:pPr>
            <a:r>
              <a:rPr lang="en-US" sz="1542"/>
              <a:t>Harder!!!!</a:t>
            </a:r>
            <a:endParaRPr sz="1542"/>
          </a:p>
          <a:p>
            <a:pPr indent="-212248" lvl="3" marL="1143000" rtl="0" algn="l">
              <a:lnSpc>
                <a:spcPct val="90000"/>
              </a:lnSpc>
              <a:spcBef>
                <a:spcPts val="350"/>
              </a:spcBef>
              <a:spcAft>
                <a:spcPts val="0"/>
              </a:spcAft>
              <a:buSzPts val="1543"/>
              <a:buChar char="●"/>
            </a:pPr>
            <a:r>
              <a:rPr lang="en-US" sz="1542"/>
              <a:t>interleaving</a:t>
            </a:r>
            <a:endParaRPr sz="1542"/>
          </a:p>
          <a:p>
            <a:pPr indent="-212248" lvl="3" marL="1143000" rtl="0" algn="l">
              <a:lnSpc>
                <a:spcPct val="90000"/>
              </a:lnSpc>
              <a:spcBef>
                <a:spcPts val="350"/>
              </a:spcBef>
              <a:spcAft>
                <a:spcPts val="0"/>
              </a:spcAft>
              <a:buSzPts val="1543"/>
              <a:buChar char="●"/>
            </a:pPr>
            <a:r>
              <a:rPr lang="en-US" sz="1542"/>
              <a:t>large number of different orders</a:t>
            </a:r>
            <a:endParaRPr sz="1542"/>
          </a:p>
        </p:txBody>
      </p:sp>
      <p:sp>
        <p:nvSpPr>
          <p:cNvPr id="253" name="Google Shape;253;p12"/>
          <p:cNvSpPr txBox="1"/>
          <p:nvPr>
            <p:ph type="title"/>
          </p:nvPr>
        </p:nvSpPr>
        <p:spPr>
          <a:xfrm>
            <a:off x="394000" y="-4"/>
            <a:ext cx="8229600" cy="756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Multicore Programming</a:t>
            </a:r>
            <a:endParaRPr/>
          </a:p>
        </p:txBody>
      </p:sp>
      <p:pic>
        <p:nvPicPr>
          <p:cNvPr id="254" name="Google Shape;254;p12"/>
          <p:cNvPicPr preferRelativeResize="0"/>
          <p:nvPr/>
        </p:nvPicPr>
        <p:blipFill>
          <a:blip r:embed="rId3">
            <a:alphaModFix/>
          </a:blip>
          <a:stretch>
            <a:fillRect/>
          </a:stretch>
        </p:blipFill>
        <p:spPr>
          <a:xfrm>
            <a:off x="4158675" y="1114775"/>
            <a:ext cx="4985324" cy="536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b="1" lang="en-US"/>
              <a:t>Data Parallelism:</a:t>
            </a:r>
            <a:endParaRPr b="1"/>
          </a:p>
          <a:p>
            <a:pPr indent="-230886" lvl="1" marL="621792" rtl="0" algn="l">
              <a:spcBef>
                <a:spcPts val="0"/>
              </a:spcBef>
              <a:spcAft>
                <a:spcPts val="0"/>
              </a:spcAft>
              <a:buSzPts val="1836"/>
              <a:buChar char="◦"/>
            </a:pPr>
            <a:r>
              <a:rPr b="1" lang="en-US"/>
              <a:t> </a:t>
            </a:r>
            <a:r>
              <a:rPr lang="en-US"/>
              <a:t>Same operation, different data (sorting two different lists)</a:t>
            </a:r>
            <a:endParaRPr/>
          </a:p>
          <a:p>
            <a:pPr indent="-228600" lvl="1" marL="621792" rtl="0" algn="l">
              <a:spcBef>
                <a:spcPts val="0"/>
              </a:spcBef>
              <a:spcAft>
                <a:spcPts val="0"/>
              </a:spcAft>
              <a:buSzPts val="1800"/>
              <a:buChar char="◦"/>
            </a:pPr>
            <a:r>
              <a:rPr lang="en-US"/>
              <a:t>distribute data across multiple cores</a:t>
            </a:r>
            <a:endParaRPr/>
          </a:p>
          <a:p>
            <a:pPr indent="-256032" lvl="0" marL="365760" rtl="0" algn="l">
              <a:spcBef>
                <a:spcPts val="400"/>
              </a:spcBef>
              <a:spcAft>
                <a:spcPts val="0"/>
              </a:spcAft>
              <a:buSzPts val="1836"/>
              <a:buChar char="🞂"/>
            </a:pPr>
            <a:r>
              <a:rPr b="1" lang="en-US"/>
              <a:t>Task Parallelism: </a:t>
            </a:r>
            <a:endParaRPr b="1"/>
          </a:p>
          <a:p>
            <a:pPr indent="-230886" lvl="1" marL="621792" rtl="0" algn="l">
              <a:spcBef>
                <a:spcPts val="400"/>
              </a:spcBef>
              <a:spcAft>
                <a:spcPts val="0"/>
              </a:spcAft>
              <a:buSzPts val="1836"/>
              <a:buChar char="◦"/>
            </a:pPr>
            <a:r>
              <a:rPr lang="en-US"/>
              <a:t>different operation or job, same data.( computing average, finding maximum)</a:t>
            </a:r>
            <a:endParaRPr/>
          </a:p>
          <a:p>
            <a:pPr indent="-228600" lvl="1" marL="621792" rtl="0" algn="l">
              <a:spcBef>
                <a:spcPts val="0"/>
              </a:spcBef>
              <a:spcAft>
                <a:spcPts val="0"/>
              </a:spcAft>
              <a:buSzPts val="1800"/>
              <a:buChar char="◦"/>
            </a:pPr>
            <a:r>
              <a:rPr lang="en-US"/>
              <a:t>distribute tasks across multiple cores</a:t>
            </a:r>
            <a:endParaRPr/>
          </a:p>
          <a:p>
            <a:pPr indent="-217169" lvl="0" marL="365760" rtl="0" algn="l">
              <a:spcBef>
                <a:spcPts val="400"/>
              </a:spcBef>
              <a:spcAft>
                <a:spcPts val="0"/>
              </a:spcAft>
              <a:buSzPts val="1224"/>
              <a:buChar char="🞂"/>
            </a:pPr>
            <a:r>
              <a:rPr lang="en-US"/>
              <a:t>Programs often use some combination of the two strategies. </a:t>
            </a:r>
            <a:r>
              <a:rPr b="1" i="1" lang="en-US"/>
              <a:t>find </a:t>
            </a:r>
            <a:r>
              <a:rPr b="1" i="1" lang="en-US"/>
              <a:t>example(home task) </a:t>
            </a:r>
            <a:endParaRPr b="1" i="1"/>
          </a:p>
        </p:txBody>
      </p:sp>
      <p:sp>
        <p:nvSpPr>
          <p:cNvPr id="260" name="Google Shape;26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Types of Parallelism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Types of Parallelism</a:t>
            </a:r>
            <a:endParaRPr/>
          </a:p>
        </p:txBody>
      </p:sp>
      <p:pic>
        <p:nvPicPr>
          <p:cNvPr id="266" name="Google Shape;266;p14"/>
          <p:cNvPicPr preferRelativeResize="0"/>
          <p:nvPr/>
        </p:nvPicPr>
        <p:blipFill rotWithShape="1">
          <a:blip r:embed="rId3">
            <a:alphaModFix/>
          </a:blip>
          <a:srcRect b="0" l="0" r="0" t="0"/>
          <a:stretch/>
        </p:blipFill>
        <p:spPr>
          <a:xfrm>
            <a:off x="734785" y="1581149"/>
            <a:ext cx="8033657" cy="473800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aphicFrame>
        <p:nvGraphicFramePr>
          <p:cNvPr id="271" name="Google Shape;271;p15"/>
          <p:cNvGraphicFramePr/>
          <p:nvPr/>
        </p:nvGraphicFramePr>
        <p:xfrm>
          <a:off x="457200" y="1481138"/>
          <a:ext cx="3000000" cy="3000000"/>
        </p:xfrm>
        <a:graphic>
          <a:graphicData uri="http://schemas.openxmlformats.org/drawingml/2006/table">
            <a:tbl>
              <a:tblPr bandRow="1" firstRow="1">
                <a:noFill/>
                <a:tableStyleId>{A7DB8743-099B-4461-8B3F-2C5112089415}</a:tableStyleId>
              </a:tblPr>
              <a:tblGrid>
                <a:gridCol w="4114800"/>
                <a:gridCol w="4114800"/>
              </a:tblGrid>
              <a:tr h="370850">
                <a:tc>
                  <a:txBody>
                    <a:bodyPr/>
                    <a:lstStyle/>
                    <a:p>
                      <a:pPr indent="0" lvl="0" marL="0" marR="0" rtl="0" algn="l">
                        <a:spcBef>
                          <a:spcPts val="0"/>
                        </a:spcBef>
                        <a:spcAft>
                          <a:spcPts val="0"/>
                        </a:spcAft>
                        <a:buNone/>
                      </a:pPr>
                      <a:r>
                        <a:rPr lang="en-US" sz="1800" u="none" cap="none" strike="noStrike"/>
                        <a:t>Data Parallelism</a:t>
                      </a:r>
                      <a:endParaRPr sz="1800"/>
                    </a:p>
                  </a:txBody>
                  <a:tcPr marT="45725" marB="45725" marR="91450" marL="91450"/>
                </a:tc>
                <a:tc>
                  <a:txBody>
                    <a:bodyPr/>
                    <a:lstStyle/>
                    <a:p>
                      <a:pPr indent="0" lvl="0" marL="0" marR="0" rtl="0" algn="l">
                        <a:spcBef>
                          <a:spcPts val="0"/>
                        </a:spcBef>
                        <a:spcAft>
                          <a:spcPts val="0"/>
                        </a:spcAft>
                        <a:buNone/>
                      </a:pPr>
                      <a:r>
                        <a:rPr lang="en-US" sz="1800"/>
                        <a:t>Task Parallelism</a:t>
                      </a:r>
                      <a:endParaRPr sz="1800"/>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Same operations are performed on different subsets of same data.</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Different operations are performed on the same or different data.</a:t>
                      </a:r>
                      <a:endParaRPr sz="1800"/>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Synchronous computation</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Asynchronous computation</a:t>
                      </a:r>
                      <a:endParaRPr sz="1800"/>
                    </a:p>
                  </a:txBody>
                  <a:tcPr marT="45725" marB="45725" marR="91450" marL="91450"/>
                </a:tc>
              </a:tr>
              <a:tr h="370850">
                <a:tc>
                  <a:txBody>
                    <a:bodyPr/>
                    <a:lstStyle/>
                    <a:p>
                      <a:pPr indent="0" lvl="0" marL="0" marR="0" rtl="0" algn="l">
                        <a:spcBef>
                          <a:spcPts val="0"/>
                        </a:spcBef>
                        <a:spcAft>
                          <a:spcPts val="0"/>
                        </a:spcAft>
                        <a:buNone/>
                      </a:pPr>
                      <a:r>
                        <a:rPr lang="en-US" sz="1800"/>
                        <a:t>Speedup is more as there is only one execution thread operating on all sets of data.</a:t>
                      </a:r>
                      <a:endParaRPr/>
                    </a:p>
                  </a:txBody>
                  <a:tcPr marT="45725" marB="45725" marR="91450" marL="91450" anchor="ctr"/>
                </a:tc>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Speedup is less as each processor will execute a different thread or process on the same or different set of data.</a:t>
                      </a:r>
                      <a:endParaRPr sz="1800"/>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Amount of parallelization is proportional to the input data size.</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Amount of parallelization is proportional to the number of independent tasks to be performed</a:t>
                      </a:r>
                      <a:endParaRPr sz="1800"/>
                    </a:p>
                  </a:txBody>
                  <a:tcPr marT="45725" marB="45725" marR="91450" marL="91450"/>
                </a:tc>
              </a:tr>
              <a:tr h="370850">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Designed for optimum </a:t>
                      </a:r>
                      <a:r>
                        <a:rPr b="0" i="0" lang="en-US" sz="1800" u="sng" strike="noStrike">
                          <a:solidFill>
                            <a:schemeClr val="dk1"/>
                          </a:solidFill>
                          <a:latin typeface="Lucida Sans"/>
                          <a:ea typeface="Lucida Sans"/>
                          <a:cs typeface="Lucida Sans"/>
                          <a:sym typeface="Lucida Sans"/>
                          <a:hlinkClick r:id="rId3">
                            <a:extLst>
                              <a:ext uri="{A12FA001-AC4F-418D-AE19-62706E023703}">
                                <ahyp:hlinkClr val="tx"/>
                              </a:ext>
                            </a:extLst>
                          </a:hlinkClick>
                        </a:rPr>
                        <a:t>load balance</a:t>
                      </a:r>
                      <a:r>
                        <a:rPr b="0" i="0" lang="en-US" sz="1800">
                          <a:solidFill>
                            <a:schemeClr val="dk1"/>
                          </a:solidFill>
                          <a:latin typeface="Lucida Sans"/>
                          <a:ea typeface="Lucida Sans"/>
                          <a:cs typeface="Lucida Sans"/>
                          <a:sym typeface="Lucida Sans"/>
                        </a:rPr>
                        <a:t> on multi processor system.</a:t>
                      </a:r>
                      <a:endParaRPr sz="1800"/>
                    </a:p>
                  </a:txBody>
                  <a:tcPr marT="45725" marB="45725" marR="91450" marL="91450"/>
                </a:tc>
                <a:tc>
                  <a:txBody>
                    <a:bodyPr/>
                    <a:lstStyle/>
                    <a:p>
                      <a:pPr indent="0" lvl="0" marL="0" marR="0" rtl="0" algn="l">
                        <a:spcBef>
                          <a:spcPts val="0"/>
                        </a:spcBef>
                        <a:spcAft>
                          <a:spcPts val="0"/>
                        </a:spcAft>
                        <a:buNone/>
                      </a:pPr>
                      <a:r>
                        <a:rPr b="0" i="0" lang="en-US" sz="1800">
                          <a:solidFill>
                            <a:schemeClr val="dk1"/>
                          </a:solidFill>
                          <a:latin typeface="Lucida Sans"/>
                          <a:ea typeface="Lucida Sans"/>
                          <a:cs typeface="Lucida Sans"/>
                          <a:sym typeface="Lucida Sans"/>
                        </a:rPr>
                        <a:t>Load balancing depends on the availability of the hardware and scheduling algorithms like static and dynamic scheduling.</a:t>
                      </a:r>
                      <a:endParaRPr sz="1800"/>
                    </a:p>
                  </a:txBody>
                  <a:tcPr marT="45725" marB="45725" marR="91450" marL="91450"/>
                </a:tc>
              </a:tr>
            </a:tbl>
          </a:graphicData>
        </a:graphic>
      </p:graphicFrame>
      <p:sp>
        <p:nvSpPr>
          <p:cNvPr id="272" name="Google Shape;272;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Data vs. Task Parallelism</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0" lvl="0" marL="365760" rtl="0" algn="l">
              <a:spcBef>
                <a:spcPts val="0"/>
              </a:spcBef>
              <a:spcAft>
                <a:spcPts val="0"/>
              </a:spcAft>
              <a:buNone/>
            </a:pPr>
            <a:r>
              <a:rPr lang="en-US"/>
              <a:t>it is a formula that identifies potential </a:t>
            </a:r>
            <a:r>
              <a:rPr lang="en-US"/>
              <a:t>performance</a:t>
            </a:r>
            <a:r>
              <a:rPr lang="en-US"/>
              <a:t> gains from adding </a:t>
            </a:r>
            <a:r>
              <a:rPr lang="en-US"/>
              <a:t>additional</a:t>
            </a:r>
            <a:r>
              <a:rPr lang="en-US"/>
              <a:t> computing cores to an application that has both serial  and </a:t>
            </a:r>
            <a:r>
              <a:rPr lang="en-US"/>
              <a:t>parallel</a:t>
            </a:r>
            <a:r>
              <a:rPr lang="en-US"/>
              <a:t> components.</a:t>
            </a:r>
            <a:endParaRPr/>
          </a:p>
        </p:txBody>
      </p:sp>
      <p:sp>
        <p:nvSpPr>
          <p:cNvPr id="278" name="Google Shape;278;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Amdahl’s Law</a:t>
            </a:r>
            <a:endParaRPr/>
          </a:p>
        </p:txBody>
      </p:sp>
      <p:pic>
        <p:nvPicPr>
          <p:cNvPr id="279" name="Google Shape;279;p16"/>
          <p:cNvPicPr preferRelativeResize="0"/>
          <p:nvPr/>
        </p:nvPicPr>
        <p:blipFill rotWithShape="1">
          <a:blip r:embed="rId3">
            <a:alphaModFix/>
          </a:blip>
          <a:srcRect b="0" l="0" r="0" t="0"/>
          <a:stretch/>
        </p:blipFill>
        <p:spPr>
          <a:xfrm>
            <a:off x="2789200" y="3339500"/>
            <a:ext cx="3423725" cy="1325425"/>
          </a:xfrm>
          <a:prstGeom prst="rect">
            <a:avLst/>
          </a:prstGeom>
          <a:noFill/>
          <a:ln>
            <a:noFill/>
          </a:ln>
        </p:spPr>
      </p:pic>
      <p:sp>
        <p:nvSpPr>
          <p:cNvPr id="280" name="Google Shape;280;p16"/>
          <p:cNvSpPr txBox="1"/>
          <p:nvPr/>
        </p:nvSpPr>
        <p:spPr>
          <a:xfrm>
            <a:off x="1191986" y="5078186"/>
            <a:ext cx="57098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Verdana"/>
                <a:ea typeface="Verdana"/>
                <a:cs typeface="Verdana"/>
                <a:sym typeface="Verdana"/>
              </a:rPr>
              <a:t>Where S = portion of program executed serially</a:t>
            </a:r>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          N = Processing Cores</a:t>
            </a:r>
            <a:endParaRPr sz="1800">
              <a:solidFill>
                <a:schemeClr val="dk1"/>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n-US"/>
              <a:t>we have an application that is 75 percent parallel and 25 percent serial. If we run this application on a system with two processing</a:t>
            </a:r>
            <a:endParaRPr/>
          </a:p>
          <a:p>
            <a:pPr indent="0" lvl="0" marL="109728" rtl="0" algn="l">
              <a:spcBef>
                <a:spcPts val="400"/>
              </a:spcBef>
              <a:spcAft>
                <a:spcPts val="0"/>
              </a:spcAft>
              <a:buSzPts val="1836"/>
              <a:buNone/>
            </a:pPr>
            <a:r>
              <a:rPr lang="en-US"/>
              <a:t>   cores?</a:t>
            </a:r>
            <a:endParaRPr/>
          </a:p>
          <a:p>
            <a:pPr indent="-256032" lvl="0" marL="365760" rtl="0" algn="l">
              <a:spcBef>
                <a:spcPts val="400"/>
              </a:spcBef>
              <a:spcAft>
                <a:spcPts val="0"/>
              </a:spcAft>
              <a:buSzPts val="1836"/>
              <a:buChar char="🞂"/>
            </a:pPr>
            <a:r>
              <a:rPr lang="en-US"/>
              <a:t>S=25%=0.25, N= 2</a:t>
            </a:r>
            <a:endParaRPr/>
          </a:p>
          <a:p>
            <a:pPr indent="-139446" lvl="0" marL="365760"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US"/>
              <a:t>If we add two additional cores , calculate speedup?</a:t>
            </a:r>
            <a:endParaRPr/>
          </a:p>
          <a:p>
            <a:pPr indent="-217169" lvl="0" marL="365760" rtl="0" algn="l">
              <a:spcBef>
                <a:spcPts val="400"/>
              </a:spcBef>
              <a:spcAft>
                <a:spcPts val="0"/>
              </a:spcAft>
              <a:buSzPts val="1224"/>
              <a:buChar char="🞂"/>
            </a:pPr>
            <a:r>
              <a:rPr i="1" lang="en-US"/>
              <a:t>Serial code has disproportionate effect on performance  we gain by adding additional computing cores.</a:t>
            </a:r>
            <a:endParaRPr i="1"/>
          </a:p>
        </p:txBody>
      </p:sp>
      <p:sp>
        <p:nvSpPr>
          <p:cNvPr id="286" name="Google Shape;28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Amdahl’s Law Example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Font typeface="Arial"/>
              <a:buChar char="●"/>
            </a:pPr>
            <a:r>
              <a:rPr lang="en-US"/>
              <a:t>Support provided at either</a:t>
            </a:r>
            <a:endParaRPr/>
          </a:p>
          <a:p>
            <a:pPr indent="-139446" lvl="0" marL="365760" rtl="0" algn="l">
              <a:spcBef>
                <a:spcPts val="400"/>
              </a:spcBef>
              <a:spcAft>
                <a:spcPts val="0"/>
              </a:spcAft>
              <a:buSzPts val="1836"/>
              <a:buFont typeface="Arial"/>
              <a:buNone/>
            </a:pPr>
            <a:r>
              <a:t/>
            </a:r>
            <a:endParaRPr/>
          </a:p>
          <a:p>
            <a:pPr indent="-228600" lvl="1" marL="621792" rtl="0" algn="l">
              <a:spcBef>
                <a:spcPts val="324"/>
              </a:spcBef>
              <a:spcAft>
                <a:spcPts val="0"/>
              </a:spcAft>
              <a:buSzPts val="2300"/>
              <a:buFont typeface="Arial"/>
              <a:buChar char="●"/>
            </a:pPr>
            <a:r>
              <a:rPr lang="en-US"/>
              <a:t>User level -&gt; </a:t>
            </a:r>
            <a:r>
              <a:rPr b="1" lang="en-US"/>
              <a:t>user threads</a:t>
            </a:r>
            <a:endParaRPr/>
          </a:p>
          <a:p>
            <a:pPr indent="0" lvl="1" marL="457200" rtl="0" algn="l">
              <a:spcBef>
                <a:spcPts val="324"/>
              </a:spcBef>
              <a:spcAft>
                <a:spcPts val="0"/>
              </a:spcAft>
              <a:buSzPts val="2300"/>
              <a:buFont typeface="Arial"/>
              <a:buNone/>
            </a:pPr>
            <a:r>
              <a:rPr lang="en-US"/>
              <a:t>Supported above the kernel  and managed without kernel support</a:t>
            </a:r>
            <a:endParaRPr/>
          </a:p>
          <a:p>
            <a:pPr indent="0" lvl="1" marL="457200" rtl="0" algn="l">
              <a:spcBef>
                <a:spcPts val="324"/>
              </a:spcBef>
              <a:spcAft>
                <a:spcPts val="0"/>
              </a:spcAft>
              <a:buSzPts val="2300"/>
              <a:buFont typeface="Arial"/>
              <a:buNone/>
            </a:pPr>
            <a:r>
              <a:t/>
            </a:r>
            <a:endParaRPr/>
          </a:p>
          <a:p>
            <a:pPr indent="-228600" lvl="1" marL="621792" rtl="0" algn="l">
              <a:spcBef>
                <a:spcPts val="324"/>
              </a:spcBef>
              <a:spcAft>
                <a:spcPts val="0"/>
              </a:spcAft>
              <a:buSzPts val="2300"/>
              <a:buFont typeface="Arial"/>
              <a:buChar char="●"/>
            </a:pPr>
            <a:r>
              <a:rPr lang="en-US"/>
              <a:t>Kernel level -&gt; </a:t>
            </a:r>
            <a:r>
              <a:rPr b="1" lang="en-US"/>
              <a:t>kernel threads</a:t>
            </a:r>
            <a:endParaRPr/>
          </a:p>
          <a:p>
            <a:pPr indent="0" lvl="1" marL="457200" rtl="0" algn="l">
              <a:spcBef>
                <a:spcPts val="324"/>
              </a:spcBef>
              <a:spcAft>
                <a:spcPts val="0"/>
              </a:spcAft>
              <a:buSzPts val="2300"/>
              <a:buFont typeface="Arial"/>
              <a:buNone/>
            </a:pPr>
            <a:r>
              <a:rPr lang="en-US"/>
              <a:t>Supported and managed directly by the operating system</a:t>
            </a:r>
            <a:endParaRPr/>
          </a:p>
          <a:p>
            <a:pPr indent="-82550" lvl="1" marL="621792" rtl="0" algn="l">
              <a:spcBef>
                <a:spcPts val="324"/>
              </a:spcBef>
              <a:spcAft>
                <a:spcPts val="0"/>
              </a:spcAft>
              <a:buSzPts val="2300"/>
              <a:buFont typeface="Arial"/>
              <a:buNone/>
            </a:pPr>
            <a:r>
              <a:t/>
            </a:r>
            <a:endParaRPr/>
          </a:p>
          <a:p>
            <a:pPr indent="0" lvl="1" marL="457200" rtl="0" algn="l">
              <a:spcBef>
                <a:spcPts val="324"/>
              </a:spcBef>
              <a:spcAft>
                <a:spcPts val="0"/>
              </a:spcAft>
              <a:buSzPts val="2300"/>
              <a:buFont typeface="Arial"/>
              <a:buNone/>
            </a:pPr>
            <a:r>
              <a:rPr lang="en-US"/>
              <a:t>What is the relationship between user and kernel threads?</a:t>
            </a:r>
            <a:endParaRPr/>
          </a:p>
        </p:txBody>
      </p:sp>
      <p:sp>
        <p:nvSpPr>
          <p:cNvPr id="292" name="Google Shape;2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Multithreading Models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0"/>
          <p:cNvSpPr txBox="1"/>
          <p:nvPr>
            <p:ph idx="1" type="body"/>
          </p:nvPr>
        </p:nvSpPr>
        <p:spPr>
          <a:xfrm>
            <a:off x="457200" y="1481325"/>
            <a:ext cx="4291500" cy="45261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Thread management done by</a:t>
            </a:r>
            <a:r>
              <a:rPr b="1" i="1" lang="en-US"/>
              <a:t> user-level </a:t>
            </a:r>
            <a:r>
              <a:rPr lang="en-US"/>
              <a:t>threads library</a:t>
            </a:r>
            <a:br>
              <a:rPr lang="en-US"/>
            </a:br>
            <a:endParaRPr/>
          </a:p>
          <a:p>
            <a:pPr indent="-256032" lvl="0" marL="365760" rtl="0" algn="l">
              <a:spcBef>
                <a:spcPts val="400"/>
              </a:spcBef>
              <a:spcAft>
                <a:spcPts val="0"/>
              </a:spcAft>
              <a:buSzPts val="1836"/>
              <a:buChar char="🞂"/>
            </a:pPr>
            <a:r>
              <a:rPr lang="en-US"/>
              <a:t>Three primary thread libraries:</a:t>
            </a:r>
            <a:endParaRPr/>
          </a:p>
          <a:p>
            <a:pPr indent="-228600" lvl="1" marL="621792" rtl="0" algn="l">
              <a:spcBef>
                <a:spcPts val="324"/>
              </a:spcBef>
              <a:spcAft>
                <a:spcPts val="0"/>
              </a:spcAft>
              <a:buSzPts val="2300"/>
              <a:buChar char="◦"/>
            </a:pPr>
            <a:r>
              <a:rPr lang="en-US"/>
              <a:t> POSIX </a:t>
            </a:r>
            <a:r>
              <a:rPr lang="en-US">
                <a:solidFill>
                  <a:srgbClr val="3366FF"/>
                </a:solidFill>
              </a:rPr>
              <a:t>Pthreads</a:t>
            </a:r>
            <a:endParaRPr i="1">
              <a:solidFill>
                <a:srgbClr val="3366FF"/>
              </a:solidFill>
            </a:endParaRPr>
          </a:p>
          <a:p>
            <a:pPr indent="-228600" lvl="1" marL="621792" rtl="0" algn="l">
              <a:spcBef>
                <a:spcPts val="324"/>
              </a:spcBef>
              <a:spcAft>
                <a:spcPts val="0"/>
              </a:spcAft>
              <a:buSzPts val="2300"/>
              <a:buChar char="◦"/>
            </a:pPr>
            <a:r>
              <a:rPr lang="en-US"/>
              <a:t> Win32 threads</a:t>
            </a:r>
            <a:endParaRPr/>
          </a:p>
          <a:p>
            <a:pPr indent="-228600" lvl="1" marL="621792" rtl="0" algn="l">
              <a:spcBef>
                <a:spcPts val="324"/>
              </a:spcBef>
              <a:spcAft>
                <a:spcPts val="0"/>
              </a:spcAft>
              <a:buSzPts val="2300"/>
              <a:buChar char="◦"/>
            </a:pPr>
            <a:r>
              <a:rPr lang="en-US"/>
              <a:t> Java threads</a:t>
            </a:r>
            <a:endParaRPr/>
          </a:p>
        </p:txBody>
      </p:sp>
      <p:sp>
        <p:nvSpPr>
          <p:cNvPr id="299" name="Google Shape;29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User Threads and Kernel Threads</a:t>
            </a:r>
            <a:endParaRPr/>
          </a:p>
        </p:txBody>
      </p:sp>
      <p:sp>
        <p:nvSpPr>
          <p:cNvPr id="300" name="Google Shape;300;p20"/>
          <p:cNvSpPr txBox="1"/>
          <p:nvPr>
            <p:ph idx="1" type="body"/>
          </p:nvPr>
        </p:nvSpPr>
        <p:spPr>
          <a:xfrm>
            <a:off x="5380700" y="1481325"/>
            <a:ext cx="3763200" cy="45261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Supported by the </a:t>
            </a:r>
            <a:r>
              <a:rPr b="1" i="1" lang="en-US"/>
              <a:t>Kernel</a:t>
            </a:r>
            <a:br>
              <a:rPr b="1" i="1" lang="en-US"/>
            </a:br>
            <a:endParaRPr b="1" i="1"/>
          </a:p>
          <a:p>
            <a:pPr indent="-256032" lvl="0" marL="365760" rtl="0" algn="l">
              <a:spcBef>
                <a:spcPts val="400"/>
              </a:spcBef>
              <a:spcAft>
                <a:spcPts val="0"/>
              </a:spcAft>
              <a:buSzPts val="1836"/>
              <a:buChar char="🞂"/>
            </a:pPr>
            <a:r>
              <a:rPr lang="en-US"/>
              <a:t>Examples</a:t>
            </a:r>
            <a:endParaRPr/>
          </a:p>
          <a:p>
            <a:pPr indent="-228600" lvl="1" marL="621792" rtl="0" algn="l">
              <a:spcBef>
                <a:spcPts val="324"/>
              </a:spcBef>
              <a:spcAft>
                <a:spcPts val="0"/>
              </a:spcAft>
              <a:buSzPts val="2300"/>
              <a:buChar char="◦"/>
            </a:pPr>
            <a:r>
              <a:rPr lang="en-US"/>
              <a:t>Windows XP/2000</a:t>
            </a:r>
            <a:endParaRPr/>
          </a:p>
          <a:p>
            <a:pPr indent="-228600" lvl="1" marL="621792" rtl="0" algn="l">
              <a:spcBef>
                <a:spcPts val="324"/>
              </a:spcBef>
              <a:spcAft>
                <a:spcPts val="0"/>
              </a:spcAft>
              <a:buSzPts val="2300"/>
              <a:buChar char="◦"/>
            </a:pPr>
            <a:r>
              <a:rPr lang="en-US"/>
              <a:t>Solaris</a:t>
            </a:r>
            <a:endParaRPr/>
          </a:p>
          <a:p>
            <a:pPr indent="-228600" lvl="1" marL="621792" rtl="0" algn="l">
              <a:spcBef>
                <a:spcPts val="324"/>
              </a:spcBef>
              <a:spcAft>
                <a:spcPts val="0"/>
              </a:spcAft>
              <a:buSzPts val="2300"/>
              <a:buChar char="◦"/>
            </a:pPr>
            <a:r>
              <a:rPr lang="en-US"/>
              <a:t>Linux</a:t>
            </a:r>
            <a:endParaRPr/>
          </a:p>
          <a:p>
            <a:pPr indent="-228600" lvl="1" marL="621792" rtl="0" algn="l">
              <a:spcBef>
                <a:spcPts val="324"/>
              </a:spcBef>
              <a:spcAft>
                <a:spcPts val="0"/>
              </a:spcAft>
              <a:buSzPts val="2300"/>
              <a:buChar char="◦"/>
            </a:pPr>
            <a:r>
              <a:rPr lang="en-US"/>
              <a:t>Tru64 UNIX</a:t>
            </a:r>
            <a:endParaRPr/>
          </a:p>
          <a:p>
            <a:pPr indent="-228600" lvl="1" marL="621792" rtl="0" algn="l">
              <a:spcBef>
                <a:spcPts val="324"/>
              </a:spcBef>
              <a:spcAft>
                <a:spcPts val="0"/>
              </a:spcAft>
              <a:buSzPts val="2300"/>
              <a:buChar char="◦"/>
            </a:pPr>
            <a:r>
              <a:rPr lang="en-US"/>
              <a:t>Mac OS 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831845" y="10"/>
            <a:ext cx="6291300" cy="640200"/>
          </a:xfrm>
          <a:prstGeom prst="rect">
            <a:avLst/>
          </a:prstGeom>
          <a:noFill/>
          <a:ln>
            <a:noFill/>
          </a:ln>
        </p:spPr>
        <p:txBody>
          <a:bodyPr anchorCtr="0" anchor="ctr" bIns="0" lIns="0" spcFirstLastPara="1" rIns="0" wrap="square" tIns="8925">
            <a:spAutoFit/>
          </a:bodyPr>
          <a:lstStyle/>
          <a:p>
            <a:pPr indent="0" lvl="0" marL="8929" rtl="0" algn="l">
              <a:spcBef>
                <a:spcPts val="0"/>
              </a:spcBef>
              <a:spcAft>
                <a:spcPts val="0"/>
              </a:spcAft>
              <a:buClr>
                <a:schemeClr val="dk2"/>
              </a:buClr>
              <a:buSzPts val="4100"/>
              <a:buFont typeface="Lucida Sans"/>
              <a:buNone/>
            </a:pPr>
            <a:r>
              <a:rPr lang="en-US"/>
              <a:t>Process Concept</a:t>
            </a:r>
            <a:endParaRPr/>
          </a:p>
        </p:txBody>
      </p:sp>
      <p:sp>
        <p:nvSpPr>
          <p:cNvPr id="113" name="Google Shape;113;p2"/>
          <p:cNvSpPr txBox="1"/>
          <p:nvPr/>
        </p:nvSpPr>
        <p:spPr>
          <a:xfrm>
            <a:off x="4572857" y="6524780"/>
            <a:ext cx="95548" cy="126718"/>
          </a:xfrm>
          <a:prstGeom prst="rect">
            <a:avLst/>
          </a:prstGeom>
          <a:noFill/>
          <a:ln>
            <a:noFill/>
          </a:ln>
        </p:spPr>
        <p:txBody>
          <a:bodyPr anchorCtr="0" anchor="t" bIns="0" lIns="0" spcFirstLastPara="1" rIns="0" wrap="square" tIns="3550">
            <a:spAutoFit/>
          </a:bodyPr>
          <a:lstStyle/>
          <a:p>
            <a:pPr indent="0" lvl="0" marL="17859" marR="0" rtl="0" algn="l">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114" name="Google Shape;114;p2"/>
          <p:cNvSpPr txBox="1"/>
          <p:nvPr/>
        </p:nvSpPr>
        <p:spPr>
          <a:xfrm>
            <a:off x="435050" y="854975"/>
            <a:ext cx="8572200" cy="3150300"/>
          </a:xfrm>
          <a:prstGeom prst="rect">
            <a:avLst/>
          </a:prstGeom>
          <a:noFill/>
          <a:ln>
            <a:noFill/>
          </a:ln>
        </p:spPr>
        <p:txBody>
          <a:bodyPr anchorCtr="0" anchor="t" bIns="0" lIns="0" spcFirstLastPara="1" rIns="0" wrap="square" tIns="8925">
            <a:spAutoFit/>
          </a:bodyPr>
          <a:lstStyle/>
          <a:p>
            <a:pPr indent="-142870" lvl="0" marL="151799" marR="0" rtl="0" algn="l">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Classically, processes are executed programs that have ...</a:t>
            </a:r>
            <a:endParaRPr sz="1700">
              <a:solidFill>
                <a:schemeClr val="dk1"/>
              </a:solidFill>
              <a:latin typeface="Arial"/>
              <a:ea typeface="Arial"/>
              <a:cs typeface="Arial"/>
              <a:sym typeface="Arial"/>
            </a:endParaRPr>
          </a:p>
          <a:p>
            <a:pPr indent="-142870" lvl="1" marL="392892" marR="0" rtl="0" algn="l">
              <a:spcBef>
                <a:spcPts val="1691"/>
              </a:spcBef>
              <a:spcAft>
                <a:spcPts val="0"/>
              </a:spcAft>
              <a:buClr>
                <a:schemeClr val="dk1"/>
              </a:buClr>
              <a:buSzPts val="1700"/>
              <a:buFont typeface="Arial"/>
              <a:buChar char="•"/>
            </a:pPr>
            <a:r>
              <a:rPr b="1" i="0" lang="en-US" sz="1700" u="none" cap="none" strike="noStrike">
                <a:solidFill>
                  <a:schemeClr val="dk1"/>
                </a:solidFill>
                <a:latin typeface="Arial"/>
                <a:ea typeface="Arial"/>
                <a:cs typeface="Arial"/>
                <a:sym typeface="Arial"/>
              </a:rPr>
              <a:t>Resource Ownership: outsider not allowed</a:t>
            </a:r>
            <a:endParaRPr b="0" i="0" sz="1700" u="none" cap="none" strike="noStrike">
              <a:solidFill>
                <a:schemeClr val="dk1"/>
              </a:solidFill>
              <a:latin typeface="Arial"/>
              <a:ea typeface="Arial"/>
              <a:cs typeface="Arial"/>
              <a:sym typeface="Arial"/>
            </a:endParaRPr>
          </a:p>
          <a:p>
            <a:pPr indent="-142870" lvl="1" marL="392892" marR="0" rtl="0" algn="l">
              <a:spcBef>
                <a:spcPts val="1691"/>
              </a:spcBef>
              <a:spcAft>
                <a:spcPts val="0"/>
              </a:spcAft>
              <a:buClr>
                <a:schemeClr val="dk1"/>
              </a:buClr>
              <a:buSzPts val="1700"/>
              <a:buFont typeface="Arial"/>
              <a:buChar char="•"/>
            </a:pPr>
            <a:r>
              <a:rPr b="1" i="0" lang="en-US" sz="1700" u="none" cap="none" strike="noStrike">
                <a:solidFill>
                  <a:schemeClr val="dk1"/>
                </a:solidFill>
                <a:latin typeface="Arial"/>
                <a:ea typeface="Arial"/>
                <a:cs typeface="Arial"/>
                <a:sym typeface="Arial"/>
              </a:rPr>
              <a:t>Scheduling/Execution: interleaving</a:t>
            </a:r>
            <a:r>
              <a:rPr b="1" lang="en-US" sz="1700">
                <a:solidFill>
                  <a:schemeClr val="dk1"/>
                </a:solidFill>
              </a:rPr>
              <a:t>, dispatching, different states</a:t>
            </a:r>
            <a:endParaRPr b="0" i="0" sz="1700" u="none" cap="none" strike="noStrike">
              <a:solidFill>
                <a:schemeClr val="dk1"/>
              </a:solidFill>
              <a:latin typeface="Arial"/>
              <a:ea typeface="Arial"/>
              <a:cs typeface="Arial"/>
              <a:sym typeface="Arial"/>
            </a:endParaRPr>
          </a:p>
          <a:p>
            <a:pPr indent="-142869" lvl="0" marL="151799" marR="0" rtl="0" algn="l">
              <a:spcBef>
                <a:spcPts val="1705"/>
              </a:spcBef>
              <a:spcAft>
                <a:spcPts val="0"/>
              </a:spcAft>
              <a:buClr>
                <a:schemeClr val="dk1"/>
              </a:buClr>
              <a:buSzPts val="1700"/>
              <a:buFont typeface="Arial"/>
              <a:buChar char="•"/>
            </a:pPr>
            <a:r>
              <a:rPr lang="en-US" sz="1700">
                <a:solidFill>
                  <a:schemeClr val="dk1"/>
                </a:solidFill>
                <a:latin typeface="Arial"/>
                <a:ea typeface="Arial"/>
                <a:cs typeface="Arial"/>
                <a:sym typeface="Arial"/>
              </a:rPr>
              <a:t>Today, the unit of dispatching is referred to as a </a:t>
            </a:r>
            <a:r>
              <a:rPr b="1" lang="en-US" sz="1700">
                <a:solidFill>
                  <a:schemeClr val="dk1"/>
                </a:solidFill>
                <a:latin typeface="Arial"/>
                <a:ea typeface="Arial"/>
                <a:cs typeface="Arial"/>
                <a:sym typeface="Arial"/>
              </a:rPr>
              <a:t>thread </a:t>
            </a:r>
            <a:r>
              <a:rPr lang="en-US" sz="1700">
                <a:solidFill>
                  <a:schemeClr val="dk1"/>
                </a:solidFill>
                <a:latin typeface="Arial"/>
                <a:ea typeface="Arial"/>
                <a:cs typeface="Arial"/>
                <a:sym typeface="Arial"/>
              </a:rPr>
              <a:t>or </a:t>
            </a:r>
            <a:r>
              <a:rPr b="1" lang="en-US" sz="1700">
                <a:solidFill>
                  <a:schemeClr val="dk1"/>
                </a:solidFill>
                <a:latin typeface="Arial"/>
                <a:ea typeface="Arial"/>
                <a:cs typeface="Arial"/>
                <a:sym typeface="Arial"/>
              </a:rPr>
              <a:t>lightweight process</a:t>
            </a:r>
            <a:endParaRPr b="1" sz="1700">
              <a:solidFill>
                <a:schemeClr val="dk1"/>
              </a:solidFill>
              <a:latin typeface="Arial"/>
              <a:ea typeface="Arial"/>
              <a:cs typeface="Arial"/>
              <a:sym typeface="Arial"/>
            </a:endParaRPr>
          </a:p>
          <a:p>
            <a:pPr indent="-336550" lvl="1" marL="914400" marR="0" rtl="0" algn="l">
              <a:spcBef>
                <a:spcPts val="1705"/>
              </a:spcBef>
              <a:spcAft>
                <a:spcPts val="0"/>
              </a:spcAft>
              <a:buClr>
                <a:schemeClr val="dk1"/>
              </a:buClr>
              <a:buSzPts val="1700"/>
              <a:buChar char="•"/>
            </a:pPr>
            <a:r>
              <a:rPr b="1" lang="en-US" sz="1700">
                <a:solidFill>
                  <a:schemeClr val="dk1"/>
                </a:solidFill>
              </a:rPr>
              <a:t>How many threads are in a  process?</a:t>
            </a:r>
            <a:endParaRPr b="1" sz="1700">
              <a:solidFill>
                <a:schemeClr val="dk1"/>
              </a:solidFill>
            </a:endParaRPr>
          </a:p>
          <a:p>
            <a:pPr indent="-142869" lvl="0" marL="151799" marR="0" rtl="0" algn="l">
              <a:spcBef>
                <a:spcPts val="1709"/>
              </a:spcBef>
              <a:spcAft>
                <a:spcPts val="0"/>
              </a:spcAft>
              <a:buClr>
                <a:schemeClr val="dk1"/>
              </a:buClr>
              <a:buSzPts val="1700"/>
              <a:buFont typeface="Arial"/>
              <a:buChar char="•"/>
            </a:pPr>
            <a:r>
              <a:rPr lang="en-US" sz="1700">
                <a:solidFill>
                  <a:schemeClr val="dk1"/>
                </a:solidFill>
                <a:latin typeface="Arial"/>
                <a:ea typeface="Arial"/>
                <a:cs typeface="Arial"/>
                <a:sym typeface="Arial"/>
              </a:rPr>
              <a:t>The unit of resource ownership remains the </a:t>
            </a:r>
            <a:r>
              <a:rPr b="1" lang="en-US" sz="1700">
                <a:solidFill>
                  <a:schemeClr val="dk1"/>
                </a:solidFill>
                <a:latin typeface="Arial"/>
                <a:ea typeface="Arial"/>
                <a:cs typeface="Arial"/>
                <a:sym typeface="Arial"/>
              </a:rPr>
              <a:t>process </a:t>
            </a:r>
            <a:r>
              <a:rPr lang="en-US" sz="1700">
                <a:solidFill>
                  <a:schemeClr val="dk1"/>
                </a:solidFill>
                <a:latin typeface="Arial"/>
                <a:ea typeface="Arial"/>
                <a:cs typeface="Arial"/>
                <a:sym typeface="Arial"/>
              </a:rPr>
              <a:t>or </a:t>
            </a:r>
            <a:r>
              <a:rPr b="1" lang="en-US" sz="1700">
                <a:solidFill>
                  <a:schemeClr val="dk1"/>
                </a:solidFill>
                <a:latin typeface="Arial"/>
                <a:ea typeface="Arial"/>
                <a:cs typeface="Arial"/>
                <a:sym typeface="Arial"/>
              </a:rPr>
              <a:t>task</a:t>
            </a:r>
            <a:endParaRPr b="1" sz="1700">
              <a:solidFill>
                <a:schemeClr val="dk1"/>
              </a:solidFill>
              <a:latin typeface="Arial"/>
              <a:ea typeface="Arial"/>
              <a:cs typeface="Arial"/>
              <a:sym typeface="Arial"/>
            </a:endParaRPr>
          </a:p>
          <a:p>
            <a:pPr indent="0" lvl="0" marL="457200" marR="0" rtl="0" algn="l">
              <a:spcBef>
                <a:spcPts val="1709"/>
              </a:spcBef>
              <a:spcAft>
                <a:spcPts val="0"/>
              </a:spcAft>
              <a:buNone/>
            </a:pPr>
            <a:r>
              <a:t/>
            </a:r>
            <a:endParaRPr b="1" sz="17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idx="1" type="body"/>
          </p:nvPr>
        </p:nvSpPr>
        <p:spPr>
          <a:xfrm>
            <a:off x="914400" y="2566988"/>
            <a:ext cx="8229600" cy="2814637"/>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Many-to-One</a:t>
            </a:r>
            <a:br>
              <a:rPr lang="en-US"/>
            </a:br>
            <a:endParaRPr/>
          </a:p>
          <a:p>
            <a:pPr indent="-256032" lvl="0" marL="365760" rtl="0" algn="l">
              <a:spcBef>
                <a:spcPts val="400"/>
              </a:spcBef>
              <a:spcAft>
                <a:spcPts val="0"/>
              </a:spcAft>
              <a:buSzPts val="1836"/>
              <a:buChar char="🞂"/>
            </a:pPr>
            <a:r>
              <a:rPr lang="en-US"/>
              <a:t>One-to-One</a:t>
            </a:r>
            <a:br>
              <a:rPr lang="en-US"/>
            </a:br>
            <a:endParaRPr/>
          </a:p>
          <a:p>
            <a:pPr indent="-256032" lvl="0" marL="365760" rtl="0" algn="l">
              <a:spcBef>
                <a:spcPts val="400"/>
              </a:spcBef>
              <a:spcAft>
                <a:spcPts val="0"/>
              </a:spcAft>
              <a:buSzPts val="1836"/>
              <a:buChar char="🞂"/>
            </a:pPr>
            <a:r>
              <a:rPr lang="en-US"/>
              <a:t>Many-to-Many</a:t>
            </a:r>
            <a:endParaRPr/>
          </a:p>
          <a:p>
            <a:pPr indent="-139446" lvl="0" marL="365760" rtl="0" algn="l">
              <a:spcBef>
                <a:spcPts val="400"/>
              </a:spcBef>
              <a:spcAft>
                <a:spcPts val="0"/>
              </a:spcAft>
              <a:buSzPts val="1836"/>
              <a:buNone/>
            </a:pPr>
            <a:r>
              <a:t/>
            </a:r>
            <a:endParaRPr/>
          </a:p>
        </p:txBody>
      </p:sp>
      <p:sp>
        <p:nvSpPr>
          <p:cNvPr id="307" name="Google Shape;307;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Multithreading Models</a:t>
            </a:r>
            <a:endParaRPr/>
          </a:p>
        </p:txBody>
      </p:sp>
      <p:sp>
        <p:nvSpPr>
          <p:cNvPr id="308" name="Google Shape;308;p23"/>
          <p:cNvSpPr/>
          <p:nvPr/>
        </p:nvSpPr>
        <p:spPr>
          <a:xfrm>
            <a:off x="928688" y="1184275"/>
            <a:ext cx="4167187" cy="914400"/>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a:p>
            <a:pPr indent="0" lvl="0" marL="0" marR="0" rtl="0" algn="l">
              <a:spcBef>
                <a:spcPts val="0"/>
              </a:spcBef>
              <a:spcAft>
                <a:spcPts val="0"/>
              </a:spcAft>
              <a:buNone/>
            </a:pPr>
            <a:r>
              <a:rPr lang="en-US" sz="1800">
                <a:solidFill>
                  <a:schemeClr val="dk1"/>
                </a:solidFill>
                <a:latin typeface="Verdana"/>
                <a:ea typeface="Verdana"/>
                <a:cs typeface="Verdana"/>
                <a:sym typeface="Verdana"/>
              </a:rPr>
              <a:t>User Thread – to - Kernel Thread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4"/>
          <p:cNvSpPr txBox="1"/>
          <p:nvPr>
            <p:ph idx="1" type="body"/>
          </p:nvPr>
        </p:nvSpPr>
        <p:spPr>
          <a:xfrm>
            <a:off x="528638" y="1496290"/>
            <a:ext cx="3814762" cy="4742275"/>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SzPct val="68000"/>
              <a:buFont typeface="Arial"/>
              <a:buNone/>
            </a:pPr>
            <a:r>
              <a:rPr lang="en-US" sz="2800"/>
              <a:t>Many user-level threads mapped to single kernel thread</a:t>
            </a:r>
            <a:endParaRPr/>
          </a:p>
          <a:p>
            <a:pPr indent="0" lvl="0" marL="0" rtl="0" algn="l">
              <a:spcBef>
                <a:spcPts val="400"/>
              </a:spcBef>
              <a:spcAft>
                <a:spcPts val="0"/>
              </a:spcAft>
              <a:buSzPct val="68000"/>
              <a:buFont typeface="Arial"/>
              <a:buNone/>
            </a:pPr>
            <a:r>
              <a:t/>
            </a:r>
            <a:endParaRPr sz="2800"/>
          </a:p>
          <a:p>
            <a:pPr indent="-256032" lvl="0" marL="365760" rtl="0" algn="l">
              <a:spcBef>
                <a:spcPts val="400"/>
              </a:spcBef>
              <a:spcAft>
                <a:spcPts val="0"/>
              </a:spcAft>
              <a:buSzPct val="68000"/>
              <a:buChar char="🞂"/>
            </a:pPr>
            <a:r>
              <a:rPr lang="en-US" sz="2800"/>
              <a:t>Only one thread can access the kernel at a time,</a:t>
            </a:r>
            <a:endParaRPr/>
          </a:p>
          <a:p>
            <a:pPr indent="-162331" lvl="0" marL="365760" rtl="0" algn="l">
              <a:spcBef>
                <a:spcPts val="400"/>
              </a:spcBef>
              <a:spcAft>
                <a:spcPts val="0"/>
              </a:spcAft>
              <a:buSzPct val="68000"/>
              <a:buNone/>
            </a:pPr>
            <a:r>
              <a:t/>
            </a:r>
            <a:endParaRPr sz="2800"/>
          </a:p>
          <a:p>
            <a:pPr indent="-256032" lvl="0" marL="365760" rtl="0" algn="l">
              <a:spcBef>
                <a:spcPts val="400"/>
              </a:spcBef>
              <a:spcAft>
                <a:spcPts val="0"/>
              </a:spcAft>
              <a:buSzPct val="68000"/>
              <a:buChar char="🞂"/>
            </a:pPr>
            <a:r>
              <a:rPr lang="en-US" sz="2800"/>
              <a:t>multiple threads are unable to run in parallel on multicore systems.</a:t>
            </a:r>
            <a:endParaRPr/>
          </a:p>
          <a:p>
            <a:pPr indent="-175717" lvl="0" marL="365760" rtl="0" algn="l">
              <a:spcBef>
                <a:spcPts val="400"/>
              </a:spcBef>
              <a:spcAft>
                <a:spcPts val="0"/>
              </a:spcAft>
              <a:buSzPct val="68000"/>
              <a:buNone/>
            </a:pPr>
            <a:r>
              <a:t/>
            </a:r>
            <a:endParaRPr sz="2400"/>
          </a:p>
          <a:p>
            <a:pPr indent="-256031" lvl="0" marL="365760" rtl="0" algn="l">
              <a:spcBef>
                <a:spcPts val="400"/>
              </a:spcBef>
              <a:spcAft>
                <a:spcPts val="0"/>
              </a:spcAft>
              <a:buSzPct val="68000"/>
              <a:buChar char="🞂"/>
            </a:pPr>
            <a:r>
              <a:rPr lang="en-US" sz="2400"/>
              <a:t>the entire process will block if a thread makes a blocking system call</a:t>
            </a:r>
            <a:endParaRPr sz="2800"/>
          </a:p>
          <a:p>
            <a:pPr indent="-165699" lvl="0" marL="365760" rtl="0" algn="l">
              <a:spcBef>
                <a:spcPts val="400"/>
              </a:spcBef>
              <a:spcAft>
                <a:spcPts val="0"/>
              </a:spcAft>
              <a:buSzPct val="68000"/>
              <a:buFont typeface="Arial"/>
              <a:buNone/>
            </a:pPr>
            <a:r>
              <a:t/>
            </a:r>
            <a:endParaRPr/>
          </a:p>
        </p:txBody>
      </p:sp>
      <p:sp>
        <p:nvSpPr>
          <p:cNvPr id="315" name="Google Shape;31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Many-to-One</a:t>
            </a:r>
            <a:endParaRPr/>
          </a:p>
        </p:txBody>
      </p:sp>
      <p:pic>
        <p:nvPicPr>
          <p:cNvPr id="316" name="Google Shape;316;p24"/>
          <p:cNvPicPr preferRelativeResize="0"/>
          <p:nvPr/>
        </p:nvPicPr>
        <p:blipFill rotWithShape="1">
          <a:blip r:embed="rId3">
            <a:alphaModFix/>
          </a:blip>
          <a:srcRect b="0" l="0" r="0" t="0"/>
          <a:stretch/>
        </p:blipFill>
        <p:spPr>
          <a:xfrm>
            <a:off x="4343400" y="1262063"/>
            <a:ext cx="4800600" cy="4714875"/>
          </a:xfrm>
          <a:prstGeom prst="rect">
            <a:avLst/>
          </a:prstGeom>
          <a:noFill/>
          <a:ln>
            <a:noFill/>
          </a:ln>
        </p:spPr>
      </p:pic>
      <p:sp>
        <p:nvSpPr>
          <p:cNvPr id="317" name="Google Shape;317;p24"/>
          <p:cNvSpPr/>
          <p:nvPr/>
        </p:nvSpPr>
        <p:spPr>
          <a:xfrm rot="-3265020">
            <a:off x="5372100" y="5143500"/>
            <a:ext cx="914400" cy="914400"/>
          </a:xfrm>
          <a:prstGeom prst="arc">
            <a:avLst>
              <a:gd fmla="val 16200000" name="adj1"/>
              <a:gd fmla="val 1576558" name="adj2"/>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5"/>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360"/>
              <a:buFont typeface="Arial"/>
              <a:buNone/>
            </a:pPr>
            <a:r>
              <a:rPr lang="en-US" sz="2000"/>
              <a:t>Each user-level thread maps to kernel thread</a:t>
            </a:r>
            <a:endParaRPr/>
          </a:p>
          <a:p>
            <a:pPr indent="-256032" lvl="0" marL="365760" rtl="0" algn="l">
              <a:spcBef>
                <a:spcPts val="400"/>
              </a:spcBef>
              <a:spcAft>
                <a:spcPts val="0"/>
              </a:spcAft>
              <a:buSzPts val="1360"/>
              <a:buChar char="🞂"/>
            </a:pPr>
            <a:r>
              <a:rPr lang="en-US" sz="2000"/>
              <a:t>more concurrency than the many-to-one model by allowing another thread to run when a thread makes a blocking system call.</a:t>
            </a:r>
            <a:endParaRPr/>
          </a:p>
          <a:p>
            <a:pPr indent="-256032" lvl="0" marL="365760" rtl="0" algn="l">
              <a:spcBef>
                <a:spcPts val="400"/>
              </a:spcBef>
              <a:spcAft>
                <a:spcPts val="0"/>
              </a:spcAft>
              <a:buSzPts val="1360"/>
              <a:buChar char="🞂"/>
            </a:pPr>
            <a:r>
              <a:rPr lang="en-US" sz="2000"/>
              <a:t>Allows multiple threads to run in parallel on multiprocessors.</a:t>
            </a:r>
            <a:endParaRPr/>
          </a:p>
          <a:p>
            <a:pPr indent="-256032" lvl="0" marL="365760" rtl="0" algn="l">
              <a:spcBef>
                <a:spcPts val="400"/>
              </a:spcBef>
              <a:spcAft>
                <a:spcPts val="0"/>
              </a:spcAft>
              <a:buSzPts val="1360"/>
              <a:buChar char="🞂"/>
            </a:pPr>
            <a:r>
              <a:rPr lang="en-US" sz="2000"/>
              <a:t>drawback is, creating a user thread requires creating the corresponding kernel thread</a:t>
            </a:r>
            <a:endParaRPr sz="2000"/>
          </a:p>
        </p:txBody>
      </p:sp>
      <p:sp>
        <p:nvSpPr>
          <p:cNvPr id="324" name="Google Shape;32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One-to-One</a:t>
            </a:r>
            <a:endParaRPr/>
          </a:p>
        </p:txBody>
      </p:sp>
      <p:pic>
        <p:nvPicPr>
          <p:cNvPr id="325" name="Google Shape;325;p25"/>
          <p:cNvPicPr preferRelativeResize="0"/>
          <p:nvPr/>
        </p:nvPicPr>
        <p:blipFill rotWithShape="1">
          <a:blip r:embed="rId3">
            <a:alphaModFix/>
          </a:blip>
          <a:srcRect b="0" l="0" r="0" t="0"/>
          <a:stretch/>
        </p:blipFill>
        <p:spPr>
          <a:xfrm>
            <a:off x="908050" y="4004000"/>
            <a:ext cx="7475538" cy="20920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6"/>
          <p:cNvSpPr txBox="1"/>
          <p:nvPr>
            <p:ph idx="1" type="body"/>
          </p:nvPr>
        </p:nvSpPr>
        <p:spPr>
          <a:xfrm>
            <a:off x="827088" y="1574800"/>
            <a:ext cx="4049712" cy="5075382"/>
          </a:xfrm>
          <a:prstGeom prst="rect">
            <a:avLst/>
          </a:prstGeom>
          <a:noFill/>
          <a:ln>
            <a:noFill/>
          </a:ln>
        </p:spPr>
        <p:txBody>
          <a:bodyPr anchorCtr="0" anchor="t" bIns="45700" lIns="91425" spcFirstLastPara="1" rIns="91425" wrap="square" tIns="45700">
            <a:normAutofit fontScale="77500" lnSpcReduction="20000"/>
          </a:bodyPr>
          <a:lstStyle/>
          <a:p>
            <a:pPr indent="-256031" lvl="0" marL="365760" rtl="0" algn="l">
              <a:spcBef>
                <a:spcPts val="0"/>
              </a:spcBef>
              <a:spcAft>
                <a:spcPts val="0"/>
              </a:spcAft>
              <a:buSzPct val="68000"/>
              <a:buChar char="🞂"/>
            </a:pPr>
            <a:r>
              <a:rPr lang="en-US" sz="2400"/>
              <a:t>multiplexes many user-level threads to a smaller or equal number of kernel threads</a:t>
            </a:r>
            <a:endParaRPr/>
          </a:p>
          <a:p>
            <a:pPr indent="-175717" lvl="0" marL="365760" rtl="0" algn="l">
              <a:spcBef>
                <a:spcPts val="400"/>
              </a:spcBef>
              <a:spcAft>
                <a:spcPts val="0"/>
              </a:spcAft>
              <a:buSzPct val="68000"/>
              <a:buNone/>
            </a:pPr>
            <a:r>
              <a:t/>
            </a:r>
            <a:endParaRPr sz="2400"/>
          </a:p>
          <a:p>
            <a:pPr indent="-256031" lvl="0" marL="365760" rtl="0" algn="l">
              <a:spcBef>
                <a:spcPts val="400"/>
              </a:spcBef>
              <a:spcAft>
                <a:spcPts val="0"/>
              </a:spcAft>
              <a:buSzPct val="68000"/>
              <a:buChar char="🞂"/>
            </a:pPr>
            <a:r>
              <a:rPr lang="en-US" sz="2400"/>
              <a:t>developers can create as many user threads as necessary, and the corresponding</a:t>
            </a:r>
            <a:endParaRPr/>
          </a:p>
          <a:p>
            <a:pPr indent="-175717" lvl="0" marL="365760" rtl="0" algn="l">
              <a:spcBef>
                <a:spcPts val="400"/>
              </a:spcBef>
              <a:spcAft>
                <a:spcPts val="0"/>
              </a:spcAft>
              <a:buSzPct val="68000"/>
              <a:buNone/>
            </a:pPr>
            <a:r>
              <a:t/>
            </a:r>
            <a:endParaRPr sz="2400"/>
          </a:p>
          <a:p>
            <a:pPr indent="-256031" lvl="0" marL="365760" rtl="0" algn="l">
              <a:spcBef>
                <a:spcPts val="400"/>
              </a:spcBef>
              <a:spcAft>
                <a:spcPts val="0"/>
              </a:spcAft>
              <a:buSzPct val="68000"/>
              <a:buChar char="🞂"/>
            </a:pPr>
            <a:r>
              <a:rPr lang="en-US" sz="2400"/>
              <a:t>kernel threads can run in parallel on a multiprocessor.</a:t>
            </a:r>
            <a:endParaRPr/>
          </a:p>
          <a:p>
            <a:pPr indent="-175717" lvl="0" marL="365760" rtl="0" algn="l">
              <a:spcBef>
                <a:spcPts val="400"/>
              </a:spcBef>
              <a:spcAft>
                <a:spcPts val="0"/>
              </a:spcAft>
              <a:buSzPct val="68000"/>
              <a:buNone/>
            </a:pPr>
            <a:r>
              <a:t/>
            </a:r>
            <a:endParaRPr sz="2400"/>
          </a:p>
          <a:p>
            <a:pPr indent="-256031" lvl="0" marL="365760" rtl="0" algn="l">
              <a:spcBef>
                <a:spcPts val="400"/>
              </a:spcBef>
              <a:spcAft>
                <a:spcPts val="0"/>
              </a:spcAft>
              <a:buSzPct val="68000"/>
              <a:buChar char="🞂"/>
            </a:pPr>
            <a:r>
              <a:rPr lang="en-US" sz="2400"/>
              <a:t>When thread performs a blocking system call, the kernel can schedule another thread for</a:t>
            </a:r>
            <a:endParaRPr/>
          </a:p>
          <a:p>
            <a:pPr indent="0" lvl="0" marL="109728" rtl="0" algn="l">
              <a:spcBef>
                <a:spcPts val="400"/>
              </a:spcBef>
              <a:spcAft>
                <a:spcPts val="0"/>
              </a:spcAft>
              <a:buSzPct val="68000"/>
              <a:buNone/>
            </a:pPr>
            <a:r>
              <a:rPr lang="en-US" sz="2400"/>
              <a:t>    execution.</a:t>
            </a:r>
            <a:endParaRPr sz="2400"/>
          </a:p>
        </p:txBody>
      </p:sp>
      <p:sp>
        <p:nvSpPr>
          <p:cNvPr id="332" name="Google Shape;332;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Many-to-Many Model</a:t>
            </a:r>
            <a:endParaRPr/>
          </a:p>
        </p:txBody>
      </p:sp>
      <p:pic>
        <p:nvPicPr>
          <p:cNvPr id="333" name="Google Shape;333;p26"/>
          <p:cNvPicPr preferRelativeResize="0"/>
          <p:nvPr/>
        </p:nvPicPr>
        <p:blipFill rotWithShape="1">
          <a:blip r:embed="rId3">
            <a:alphaModFix/>
          </a:blip>
          <a:srcRect b="0" l="0" r="0" t="0"/>
          <a:stretch/>
        </p:blipFill>
        <p:spPr>
          <a:xfrm>
            <a:off x="5292436" y="1233488"/>
            <a:ext cx="3657889" cy="4400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lnSpcReduction="10000"/>
          </a:bodyPr>
          <a:lstStyle/>
          <a:p>
            <a:pPr indent="-256032" lvl="0" marL="365760" rtl="0" algn="l">
              <a:spcBef>
                <a:spcPts val="0"/>
              </a:spcBef>
              <a:spcAft>
                <a:spcPts val="0"/>
              </a:spcAft>
              <a:buSzPts val="1836"/>
              <a:buChar char="🞂"/>
            </a:pPr>
            <a:r>
              <a:rPr lang="en-US"/>
              <a:t>Three main thread libraries in use today:</a:t>
            </a:r>
            <a:endParaRPr/>
          </a:p>
          <a:p>
            <a:pPr indent="-228600" lvl="1" marL="621792" rtl="0" algn="l">
              <a:spcBef>
                <a:spcPts val="324"/>
              </a:spcBef>
              <a:spcAft>
                <a:spcPts val="0"/>
              </a:spcAft>
              <a:buSzPts val="2300"/>
              <a:buChar char="◦"/>
            </a:pPr>
            <a:r>
              <a:rPr b="1" lang="en-US"/>
              <a:t>POSIX Pthreads</a:t>
            </a:r>
            <a:endParaRPr/>
          </a:p>
          <a:p>
            <a:pPr indent="-228600" lvl="2" marL="859536" rtl="0" algn="l">
              <a:spcBef>
                <a:spcPts val="350"/>
              </a:spcBef>
              <a:spcAft>
                <a:spcPts val="0"/>
              </a:spcAft>
              <a:buSzPts val="2100"/>
              <a:buChar char="●"/>
            </a:pPr>
            <a:r>
              <a:rPr lang="en-US"/>
              <a:t>May be provided either as user-level or kernel-level</a:t>
            </a:r>
            <a:endParaRPr/>
          </a:p>
          <a:p>
            <a:pPr indent="-228600" lvl="2" marL="859536" rtl="0" algn="l">
              <a:spcBef>
                <a:spcPts val="350"/>
              </a:spcBef>
              <a:spcAft>
                <a:spcPts val="0"/>
              </a:spcAft>
              <a:buSzPts val="2100"/>
              <a:buChar char="●"/>
            </a:pPr>
            <a:r>
              <a:rPr lang="en-US"/>
              <a:t>A POSIX standard (IEEE 1003.1c) API for thread creation and synchronization</a:t>
            </a:r>
            <a:endParaRPr/>
          </a:p>
          <a:p>
            <a:pPr indent="-228600" lvl="2" marL="859536" rtl="0" algn="l">
              <a:spcBef>
                <a:spcPts val="350"/>
              </a:spcBef>
              <a:spcAft>
                <a:spcPts val="0"/>
              </a:spcAft>
              <a:buSzPts val="2100"/>
              <a:buChar char="●"/>
            </a:pPr>
            <a:r>
              <a:rPr lang="en-US"/>
              <a:t>API specifies behavior of the thread library, implementation is up to development of the library</a:t>
            </a:r>
            <a:endParaRPr/>
          </a:p>
          <a:p>
            <a:pPr indent="-228600" lvl="1" marL="621792" rtl="0" algn="l">
              <a:spcBef>
                <a:spcPts val="324"/>
              </a:spcBef>
              <a:spcAft>
                <a:spcPts val="0"/>
              </a:spcAft>
              <a:buSzPts val="2300"/>
              <a:buChar char="◦"/>
            </a:pPr>
            <a:r>
              <a:rPr b="1" lang="en-US"/>
              <a:t>Win32</a:t>
            </a:r>
            <a:endParaRPr/>
          </a:p>
          <a:p>
            <a:pPr indent="-228600" lvl="2" marL="859536" rtl="0" algn="l">
              <a:spcBef>
                <a:spcPts val="350"/>
              </a:spcBef>
              <a:spcAft>
                <a:spcPts val="0"/>
              </a:spcAft>
              <a:buSzPts val="2100"/>
              <a:buChar char="●"/>
            </a:pPr>
            <a:r>
              <a:rPr lang="en-US"/>
              <a:t>Kernel-level library on  Windows system</a:t>
            </a:r>
            <a:endParaRPr/>
          </a:p>
          <a:p>
            <a:pPr indent="-228600" lvl="1" marL="621792" rtl="0" algn="l">
              <a:spcBef>
                <a:spcPts val="324"/>
              </a:spcBef>
              <a:spcAft>
                <a:spcPts val="0"/>
              </a:spcAft>
              <a:buSzPts val="2300"/>
              <a:buChar char="◦"/>
            </a:pPr>
            <a:r>
              <a:rPr b="1" lang="en-US"/>
              <a:t>Java</a:t>
            </a:r>
            <a:endParaRPr/>
          </a:p>
          <a:p>
            <a:pPr indent="-228600" lvl="2" marL="859536" rtl="0" algn="l">
              <a:spcBef>
                <a:spcPts val="350"/>
              </a:spcBef>
              <a:spcAft>
                <a:spcPts val="0"/>
              </a:spcAft>
              <a:buSzPts val="2100"/>
              <a:buChar char="●"/>
            </a:pPr>
            <a:r>
              <a:rPr lang="en-US"/>
              <a:t>Java threads are managed by the JVM</a:t>
            </a:r>
            <a:endParaRPr/>
          </a:p>
          <a:p>
            <a:pPr indent="-228600" lvl="2" marL="859536" rtl="0" algn="l">
              <a:spcBef>
                <a:spcPts val="350"/>
              </a:spcBef>
              <a:spcAft>
                <a:spcPts val="0"/>
              </a:spcAft>
              <a:buSzPts val="2100"/>
              <a:buChar char="●"/>
            </a:pPr>
            <a:r>
              <a:rPr lang="en-US"/>
              <a:t>Typically implemented using the threads model provided by underlying OS</a:t>
            </a:r>
            <a:endParaRPr/>
          </a:p>
        </p:txBody>
      </p:sp>
      <p:sp>
        <p:nvSpPr>
          <p:cNvPr id="339" name="Google Shape;339;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Thread Libraries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g11f9d032de0_0_2"/>
          <p:cNvSpPr txBox="1"/>
          <p:nvPr>
            <p:ph idx="1" type="body"/>
          </p:nvPr>
        </p:nvSpPr>
        <p:spPr>
          <a:xfrm>
            <a:off x="457200" y="1481328"/>
            <a:ext cx="8229600" cy="45261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t/>
            </a:r>
            <a:endParaRPr/>
          </a:p>
          <a:p>
            <a:pPr indent="-306324" lvl="0" marL="457200" rtl="0" algn="l">
              <a:spcBef>
                <a:spcPts val="400"/>
              </a:spcBef>
              <a:spcAft>
                <a:spcPts val="0"/>
              </a:spcAft>
              <a:buSzPts val="1224"/>
              <a:buChar char="🞂"/>
            </a:pPr>
            <a:r>
              <a:rPr lang="en-US"/>
              <a:t>In </a:t>
            </a:r>
            <a:r>
              <a:rPr b="1" i="1" lang="en-US"/>
              <a:t>asynchronous</a:t>
            </a:r>
            <a:r>
              <a:rPr lang="en-US"/>
              <a:t> threading, the parent creates one or more child threads and then executes concurrently with them.</a:t>
            </a:r>
            <a:endParaRPr/>
          </a:p>
          <a:p>
            <a:pPr indent="-306324" lvl="0" marL="457200" rtl="0" algn="l">
              <a:spcBef>
                <a:spcPts val="0"/>
              </a:spcBef>
              <a:spcAft>
                <a:spcPts val="0"/>
              </a:spcAft>
              <a:buSzPts val="1224"/>
              <a:buChar char="🞂"/>
            </a:pPr>
            <a:r>
              <a:rPr lang="en-US"/>
              <a:t>In </a:t>
            </a:r>
            <a:r>
              <a:rPr b="1" i="1" lang="en-US"/>
              <a:t>synchronous</a:t>
            </a:r>
            <a:r>
              <a:rPr lang="en-US"/>
              <a:t> threading, the parent creates one or more child threads and waits for all the child threads to exit before resuming execution.</a:t>
            </a:r>
            <a:endParaRPr/>
          </a:p>
        </p:txBody>
      </p:sp>
      <p:sp>
        <p:nvSpPr>
          <p:cNvPr id="346" name="Google Shape;346;g11f9d032de0_0_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Pthreads: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36"/>
              <a:buFont typeface="Arial"/>
              <a:buNone/>
            </a:pPr>
            <a:r>
              <a:rPr b="1" lang="en-US">
                <a:latin typeface="Verdana"/>
                <a:ea typeface="Verdana"/>
                <a:cs typeface="Verdana"/>
                <a:sym typeface="Verdana"/>
              </a:rPr>
              <a:t> </a:t>
            </a:r>
            <a:endParaRPr b="1">
              <a:latin typeface="Verdana"/>
              <a:ea typeface="Verdana"/>
              <a:cs typeface="Verdana"/>
              <a:sym typeface="Verdana"/>
            </a:endParaRPr>
          </a:p>
        </p:txBody>
      </p:sp>
      <p:sp>
        <p:nvSpPr>
          <p:cNvPr id="352" name="Google Shape;352;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POSIX: Thread Creation</a:t>
            </a:r>
            <a:endParaRPr/>
          </a:p>
        </p:txBody>
      </p:sp>
      <p:sp>
        <p:nvSpPr>
          <p:cNvPr id="353" name="Google Shape;353;p29"/>
          <p:cNvSpPr/>
          <p:nvPr/>
        </p:nvSpPr>
        <p:spPr>
          <a:xfrm>
            <a:off x="-75" y="1840625"/>
            <a:ext cx="9144000" cy="4762800"/>
          </a:xfrm>
          <a:prstGeom prst="rect">
            <a:avLst/>
          </a:prstGeom>
          <a:noFill/>
          <a:ln>
            <a:noFill/>
          </a:ln>
        </p:spPr>
        <p:txBody>
          <a:bodyPr anchorCtr="0" anchor="t" bIns="45700" lIns="91425" spcFirstLastPara="1" rIns="91425" wrap="square" tIns="45700">
            <a:spAutoFit/>
          </a:bodyPr>
          <a:lstStyle/>
          <a:p>
            <a:pPr indent="-330200" lvl="0" marL="457200" marR="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If a variable is declared in a program, and it's outside of any function, then it is automatically in memory shared by all threads of a process. So that makes it very easy to set up an area of shared memory.</a:t>
            </a:r>
            <a:endParaRPr sz="1600">
              <a:solidFill>
                <a:schemeClr val="dk1"/>
              </a:solidFill>
              <a:latin typeface="Verdana"/>
              <a:ea typeface="Verdana"/>
              <a:cs typeface="Verdana"/>
              <a:sym typeface="Verdana"/>
            </a:endParaRPr>
          </a:p>
          <a:p>
            <a:pPr indent="-330200" lvl="0" marL="457200" marR="0" rtl="0" algn="l">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sample thread-creation call:</a:t>
            </a:r>
            <a:endParaRPr sz="1600">
              <a:solidFill>
                <a:schemeClr val="dk1"/>
              </a:solidFill>
              <a:latin typeface="Verdana"/>
              <a:ea typeface="Verdana"/>
              <a:cs typeface="Verdana"/>
              <a:sym typeface="Verdana"/>
            </a:endParaRPr>
          </a:p>
          <a:p>
            <a:pPr indent="0" lvl="0" marL="0" marR="0" rtl="0" algn="ctr">
              <a:spcBef>
                <a:spcPts val="0"/>
              </a:spcBef>
              <a:spcAft>
                <a:spcPts val="0"/>
              </a:spcAft>
              <a:buNone/>
            </a:pPr>
            <a:r>
              <a:rPr b="1" lang="en-US" sz="1600">
                <a:solidFill>
                  <a:schemeClr val="dk1"/>
                </a:solidFill>
                <a:latin typeface="Verdana"/>
                <a:ea typeface="Verdana"/>
                <a:cs typeface="Verdana"/>
                <a:sym typeface="Verdana"/>
              </a:rPr>
              <a:t>pthread_create(&amp;tid, &amp;attr, fname, paramPtr)</a:t>
            </a:r>
            <a:endParaRPr b="1" sz="1600">
              <a:solidFill>
                <a:schemeClr val="dk1"/>
              </a:solidFill>
              <a:latin typeface="Verdana"/>
              <a:ea typeface="Verdana"/>
              <a:cs typeface="Verdana"/>
              <a:sym typeface="Verdana"/>
            </a:endParaRPr>
          </a:p>
          <a:p>
            <a:pPr indent="-330200" lvl="0" marL="457200" marR="0" rtl="0" algn="l">
              <a:lnSpc>
                <a:spcPct val="100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&amp;tid is the address of a variable to store the id number of the thread</a:t>
            </a:r>
            <a:endParaRPr sz="1600">
              <a:solidFill>
                <a:schemeClr val="dk1"/>
              </a:solidFill>
              <a:latin typeface="Verdana"/>
              <a:ea typeface="Verdana"/>
              <a:cs typeface="Verdana"/>
              <a:sym typeface="Verdana"/>
            </a:endParaRPr>
          </a:p>
          <a:p>
            <a:pPr indent="-330200" lvl="0" marL="457200" marR="0" rtl="0" algn="l">
              <a:lnSpc>
                <a:spcPct val="100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&amp;attr is the address of a data structure containing attributes for the new thread to have.</a:t>
            </a:r>
            <a:endParaRPr sz="1600">
              <a:solidFill>
                <a:schemeClr val="dk1"/>
              </a:solidFill>
              <a:latin typeface="Verdana"/>
              <a:ea typeface="Verdana"/>
              <a:cs typeface="Verdana"/>
              <a:sym typeface="Verdana"/>
            </a:endParaRPr>
          </a:p>
          <a:p>
            <a:pPr indent="-330200" lvl="0" marL="457200" marR="0" rtl="0" algn="l">
              <a:lnSpc>
                <a:spcPct val="100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fname is the name of the function where the new thread will begin execution.</a:t>
            </a:r>
            <a:endParaRPr sz="1600">
              <a:solidFill>
                <a:schemeClr val="dk1"/>
              </a:solidFill>
              <a:latin typeface="Verdana"/>
              <a:ea typeface="Verdana"/>
              <a:cs typeface="Verdana"/>
              <a:sym typeface="Verdana"/>
            </a:endParaRPr>
          </a:p>
          <a:p>
            <a:pPr indent="-330200" lvl="0" marL="457200" marR="0" rtl="0" algn="l">
              <a:lnSpc>
                <a:spcPct val="100000"/>
              </a:lnSpc>
              <a:spcBef>
                <a:spcPts val="0"/>
              </a:spcBef>
              <a:spcAft>
                <a:spcPts val="0"/>
              </a:spcAft>
              <a:buClr>
                <a:schemeClr val="dk1"/>
              </a:buClr>
              <a:buSzPts val="1600"/>
              <a:buFont typeface="Verdana"/>
              <a:buChar char="●"/>
            </a:pPr>
            <a:r>
              <a:rPr lang="en-US" sz="1600">
                <a:solidFill>
                  <a:schemeClr val="dk1"/>
                </a:solidFill>
                <a:latin typeface="Verdana"/>
                <a:ea typeface="Verdana"/>
                <a:cs typeface="Verdana"/>
                <a:sym typeface="Verdana"/>
              </a:rPr>
              <a:t>paramPtr is a pointer to the parameter that will be passed to fname when the new thread executes fname.</a:t>
            </a:r>
            <a:endParaRPr sz="1600">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0"/>
          <p:cNvSpPr txBox="1"/>
          <p:nvPr>
            <p:ph idx="1" type="body"/>
          </p:nvPr>
        </p:nvSpPr>
        <p:spPr>
          <a:xfrm>
            <a:off x="914400" y="1163638"/>
            <a:ext cx="8229600" cy="453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00"/>
              </a:buClr>
              <a:buSzPts val="1836"/>
              <a:buFont typeface="Arial"/>
              <a:buNone/>
            </a:pPr>
            <a:r>
              <a:rPr b="1" lang="en-US">
                <a:latin typeface="Verdana"/>
                <a:ea typeface="Verdana"/>
                <a:cs typeface="Verdana"/>
                <a:sym typeface="Verdana"/>
              </a:rPr>
              <a:t> </a:t>
            </a:r>
            <a:endParaRPr b="1">
              <a:latin typeface="Verdana"/>
              <a:ea typeface="Verdana"/>
              <a:cs typeface="Verdana"/>
              <a:sym typeface="Verdana"/>
            </a:endParaRPr>
          </a:p>
        </p:txBody>
      </p:sp>
      <p:sp>
        <p:nvSpPr>
          <p:cNvPr id="359" name="Google Shape;359;p30"/>
          <p:cNvSpPr txBox="1"/>
          <p:nvPr>
            <p:ph type="title"/>
          </p:nvPr>
        </p:nvSpPr>
        <p:spPr>
          <a:xfrm>
            <a:off x="229300" y="114075"/>
            <a:ext cx="8806800" cy="4419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POSIX: Thread</a:t>
            </a:r>
            <a:endParaRPr/>
          </a:p>
        </p:txBody>
      </p:sp>
      <p:sp>
        <p:nvSpPr>
          <p:cNvPr id="360" name="Google Shape;360;p30"/>
          <p:cNvSpPr/>
          <p:nvPr/>
        </p:nvSpPr>
        <p:spPr>
          <a:xfrm>
            <a:off x="79550" y="555975"/>
            <a:ext cx="8956500" cy="6089700"/>
          </a:xfrm>
          <a:prstGeom prst="rect">
            <a:avLst/>
          </a:prstGeom>
          <a:solidFill>
            <a:schemeClr val="lt1"/>
          </a:solidFill>
          <a:ln cap="flat" cmpd="sng" w="9525">
            <a:solidFill>
              <a:schemeClr val="lt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Font typeface="Arial"/>
              <a:buNone/>
            </a:pPr>
            <a:r>
              <a:rPr lang="en-US">
                <a:solidFill>
                  <a:srgbClr val="3366FF"/>
                </a:solidFill>
                <a:latin typeface="Verdana"/>
                <a:ea typeface="Verdana"/>
                <a:cs typeface="Verdana"/>
                <a:sym typeface="Verdana"/>
              </a:rPr>
              <a:t>#include &lt;pthread.h&gt;</a:t>
            </a:r>
            <a:endParaRPr sz="1000">
              <a:solidFill>
                <a:srgbClr val="3366FF"/>
              </a:solidFill>
            </a:endParaRPr>
          </a:p>
          <a:p>
            <a:pPr indent="0" lvl="0" marL="0" rtl="0" algn="l">
              <a:spcBef>
                <a:spcPts val="0"/>
              </a:spcBef>
              <a:spcAft>
                <a:spcPts val="0"/>
              </a:spcAft>
              <a:buSzPts val="4100"/>
              <a:buNone/>
            </a:pPr>
            <a:r>
              <a:rPr b="1" lang="en-US" sz="2900">
                <a:solidFill>
                  <a:schemeClr val="dk2"/>
                </a:solidFill>
                <a:highlight>
                  <a:schemeClr val="lt2"/>
                </a:highlight>
                <a:latin typeface="Lucida Sans"/>
                <a:ea typeface="Lucida Sans"/>
                <a:cs typeface="Lucida Sans"/>
                <a:sym typeface="Lucida Sans"/>
              </a:rPr>
              <a:t>POSIX: Thread ID</a:t>
            </a:r>
            <a:endParaRPr b="1" sz="2900">
              <a:solidFill>
                <a:schemeClr val="dk2"/>
              </a:solidFill>
              <a:highlight>
                <a:schemeClr val="lt2"/>
              </a:highlight>
              <a:latin typeface="Lucida Sans"/>
              <a:ea typeface="Lucida Sans"/>
              <a:cs typeface="Lucida Sans"/>
              <a:sym typeface="Lucida Sans"/>
            </a:endParaRPr>
          </a:p>
          <a:p>
            <a:pPr indent="0" lvl="0" marL="0" rtl="0" algn="l">
              <a:spcBef>
                <a:spcPts val="0"/>
              </a:spcBef>
              <a:spcAft>
                <a:spcPts val="0"/>
              </a:spcAft>
              <a:buSzPts val="4100"/>
              <a:buNone/>
            </a:pPr>
            <a:r>
              <a:t/>
            </a:r>
            <a:endParaRPr b="1" sz="1100">
              <a:solidFill>
                <a:schemeClr val="dk2"/>
              </a:solidFill>
              <a:highlight>
                <a:schemeClr val="lt2"/>
              </a:highlight>
              <a:latin typeface="Lucida Sans"/>
              <a:ea typeface="Lucida Sans"/>
              <a:cs typeface="Lucida Sans"/>
              <a:sym typeface="Lucida Sans"/>
            </a:endParaRPr>
          </a:p>
          <a:p>
            <a:pPr indent="0" lvl="0" marL="0" marR="0" rtl="0" algn="l">
              <a:spcBef>
                <a:spcPts val="0"/>
              </a:spcBef>
              <a:spcAft>
                <a:spcPts val="0"/>
              </a:spcAft>
              <a:buClr>
                <a:srgbClr val="000000"/>
              </a:buClr>
              <a:buFont typeface="Arial"/>
              <a:buNone/>
            </a:pPr>
            <a:r>
              <a:rPr lang="en-US">
                <a:solidFill>
                  <a:srgbClr val="0000FF"/>
                </a:solidFill>
                <a:latin typeface="Verdana"/>
                <a:ea typeface="Verdana"/>
                <a:cs typeface="Verdana"/>
                <a:sym typeface="Verdana"/>
              </a:rPr>
              <a:t>pthread_t pthread_self() </a:t>
            </a:r>
            <a:endParaRPr>
              <a:solidFill>
                <a:srgbClr val="0000FF"/>
              </a:solidFill>
              <a:latin typeface="Verdana"/>
              <a:ea typeface="Verdana"/>
              <a:cs typeface="Verdana"/>
              <a:sym typeface="Verdana"/>
            </a:endParaRPr>
          </a:p>
          <a:p>
            <a:pPr indent="0" lvl="0" marL="0" rtl="0" algn="l">
              <a:spcBef>
                <a:spcPts val="0"/>
              </a:spcBef>
              <a:spcAft>
                <a:spcPts val="0"/>
              </a:spcAft>
              <a:buClr>
                <a:schemeClr val="dk1"/>
              </a:buClr>
              <a:buFont typeface="Arial"/>
              <a:buNone/>
            </a:pPr>
            <a:r>
              <a:rPr b="1" lang="en-US">
                <a:solidFill>
                  <a:schemeClr val="dk1"/>
                </a:solidFill>
                <a:latin typeface="Verdana"/>
                <a:ea typeface="Verdana"/>
                <a:cs typeface="Verdana"/>
                <a:sym typeface="Verdana"/>
              </a:rPr>
              <a:t>returns : </a:t>
            </a:r>
            <a:r>
              <a:rPr lang="en-US">
                <a:solidFill>
                  <a:schemeClr val="dk1"/>
                </a:solidFill>
                <a:latin typeface="Verdana"/>
                <a:ea typeface="Verdana"/>
                <a:cs typeface="Verdana"/>
                <a:sym typeface="Verdana"/>
              </a:rPr>
              <a:t>ID of current (this) thread</a:t>
            </a:r>
            <a:endParaRPr>
              <a:solidFill>
                <a:schemeClr val="dk1"/>
              </a:solidFill>
              <a:latin typeface="Verdana"/>
              <a:ea typeface="Verdana"/>
              <a:cs typeface="Verdana"/>
              <a:sym typeface="Verdana"/>
            </a:endParaRPr>
          </a:p>
          <a:p>
            <a:pPr indent="0" lvl="0" marL="0" marR="0" rtl="0" algn="l">
              <a:lnSpc>
                <a:spcPct val="100000"/>
              </a:lnSpc>
              <a:spcBef>
                <a:spcPts val="0"/>
              </a:spcBef>
              <a:spcAft>
                <a:spcPts val="0"/>
              </a:spcAft>
              <a:buSzPts val="4100"/>
              <a:buNone/>
            </a:pPr>
            <a:r>
              <a:t/>
            </a:r>
            <a:endParaRPr b="1" sz="1100">
              <a:solidFill>
                <a:schemeClr val="dk2"/>
              </a:solidFill>
              <a:highlight>
                <a:schemeClr val="lt2"/>
              </a:highlight>
              <a:latin typeface="Lucida Sans"/>
              <a:ea typeface="Lucida Sans"/>
              <a:cs typeface="Lucida Sans"/>
              <a:sym typeface="Lucida Sans"/>
            </a:endParaRPr>
          </a:p>
          <a:p>
            <a:pPr indent="0" lvl="0" marL="0" marR="0" rtl="0" algn="l">
              <a:lnSpc>
                <a:spcPct val="100000"/>
              </a:lnSpc>
              <a:spcBef>
                <a:spcPts val="0"/>
              </a:spcBef>
              <a:spcAft>
                <a:spcPts val="0"/>
              </a:spcAft>
              <a:buClr>
                <a:srgbClr val="000000"/>
              </a:buClr>
              <a:buSzPts val="4100"/>
              <a:buFont typeface="Arial"/>
              <a:buNone/>
            </a:pPr>
            <a:r>
              <a:rPr b="1" lang="en-US" sz="2900">
                <a:solidFill>
                  <a:schemeClr val="dk2"/>
                </a:solidFill>
                <a:highlight>
                  <a:schemeClr val="lt2"/>
                </a:highlight>
                <a:latin typeface="Lucida Sans"/>
                <a:ea typeface="Lucida Sans"/>
                <a:cs typeface="Lucida Sans"/>
                <a:sym typeface="Lucida Sans"/>
              </a:rPr>
              <a:t>Wait for Thread Completion</a:t>
            </a:r>
            <a:endParaRPr b="1" sz="2900">
              <a:solidFill>
                <a:schemeClr val="dk2"/>
              </a:solidFill>
              <a:highlight>
                <a:schemeClr val="lt2"/>
              </a:highlight>
              <a:latin typeface="Lucida Sans"/>
              <a:ea typeface="Lucida Sans"/>
              <a:cs typeface="Lucida Sans"/>
              <a:sym typeface="Lucida Sans"/>
            </a:endParaRPr>
          </a:p>
          <a:p>
            <a:pPr indent="0" lvl="0" marL="0" marR="0" rtl="0" algn="l">
              <a:lnSpc>
                <a:spcPct val="100000"/>
              </a:lnSpc>
              <a:spcBef>
                <a:spcPts val="0"/>
              </a:spcBef>
              <a:spcAft>
                <a:spcPts val="0"/>
              </a:spcAft>
              <a:buClr>
                <a:srgbClr val="000000"/>
              </a:buClr>
              <a:buFont typeface="Arial"/>
              <a:buNone/>
            </a:pPr>
            <a:r>
              <a:rPr lang="en-US">
                <a:solidFill>
                  <a:srgbClr val="3366FF"/>
                </a:solidFill>
                <a:latin typeface="Verdana"/>
                <a:ea typeface="Verdana"/>
                <a:cs typeface="Verdana"/>
                <a:sym typeface="Verdana"/>
              </a:rPr>
              <a:t>pthread_join (thread, NULL) </a:t>
            </a:r>
            <a:endParaRPr>
              <a:solidFill>
                <a:srgbClr val="3366FF"/>
              </a:solidFill>
              <a:latin typeface="Verdana"/>
              <a:ea typeface="Verdana"/>
              <a:cs typeface="Verdana"/>
              <a:sym typeface="Verdana"/>
            </a:endParaRPr>
          </a:p>
          <a:p>
            <a:pPr indent="0" lvl="0" marL="0" rtl="0" algn="l">
              <a:spcBef>
                <a:spcPts val="400"/>
              </a:spcBef>
              <a:spcAft>
                <a:spcPts val="0"/>
              </a:spcAft>
              <a:buNone/>
            </a:pPr>
            <a:r>
              <a:rPr b="1" lang="en-US" sz="1800">
                <a:solidFill>
                  <a:schemeClr val="dk1"/>
                </a:solidFill>
                <a:latin typeface="Times New Roman"/>
                <a:ea typeface="Times New Roman"/>
                <a:cs typeface="Times New Roman"/>
                <a:sym typeface="Times New Roman"/>
              </a:rPr>
              <a:t>returns : </a:t>
            </a:r>
            <a:r>
              <a:rPr lang="en-US" sz="1800">
                <a:solidFill>
                  <a:schemeClr val="dk1"/>
                </a:solidFill>
                <a:latin typeface="Times New Roman"/>
                <a:ea typeface="Times New Roman"/>
                <a:cs typeface="Times New Roman"/>
                <a:sym typeface="Times New Roman"/>
              </a:rPr>
              <a:t>0 on success, some error code on failure.</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Arial"/>
              <a:buNone/>
            </a:pPr>
            <a:r>
              <a:t/>
            </a:r>
            <a:endParaRPr>
              <a:solidFill>
                <a:schemeClr val="dk1"/>
              </a:solidFill>
              <a:latin typeface="Verdana"/>
              <a:ea typeface="Verdana"/>
              <a:cs typeface="Verdana"/>
              <a:sym typeface="Verdana"/>
            </a:endParaRPr>
          </a:p>
          <a:p>
            <a:pPr indent="0" lvl="0" marL="0" marR="0" rtl="0" algn="l">
              <a:lnSpc>
                <a:spcPct val="100000"/>
              </a:lnSpc>
              <a:spcBef>
                <a:spcPts val="0"/>
              </a:spcBef>
              <a:spcAft>
                <a:spcPts val="0"/>
              </a:spcAft>
              <a:buNone/>
            </a:pPr>
            <a:r>
              <a:rPr b="1" lang="en-US" sz="2900">
                <a:solidFill>
                  <a:schemeClr val="dk2"/>
                </a:solidFill>
                <a:highlight>
                  <a:schemeClr val="lt2"/>
                </a:highlight>
                <a:latin typeface="Lucida Sans"/>
                <a:ea typeface="Lucida Sans"/>
                <a:cs typeface="Lucida Sans"/>
                <a:sym typeface="Lucida Sans"/>
              </a:rPr>
              <a:t>Thread Termination</a:t>
            </a:r>
            <a:endParaRPr sz="18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Font typeface="Arial"/>
              <a:buNone/>
            </a:pPr>
            <a:r>
              <a:rPr lang="en-US">
                <a:solidFill>
                  <a:srgbClr val="3366FF"/>
                </a:solidFill>
                <a:latin typeface="Verdana"/>
                <a:ea typeface="Verdana"/>
                <a:cs typeface="Verdana"/>
                <a:sym typeface="Verdana"/>
              </a:rPr>
              <a:t>Void pthread_exit (return_value) </a:t>
            </a:r>
            <a:endParaRPr>
              <a:solidFill>
                <a:srgbClr val="3366FF"/>
              </a:solidFill>
              <a:latin typeface="Verdana"/>
              <a:ea typeface="Verdana"/>
              <a:cs typeface="Verdana"/>
              <a:sym typeface="Verdana"/>
            </a:endParaRPr>
          </a:p>
          <a:p>
            <a:pPr indent="0" lvl="0" marL="0" rtl="0" algn="l">
              <a:spcBef>
                <a:spcPts val="0"/>
              </a:spcBef>
              <a:spcAft>
                <a:spcPts val="0"/>
              </a:spcAft>
              <a:buClr>
                <a:schemeClr val="dk1"/>
              </a:buClr>
              <a:buFont typeface="Arial"/>
              <a:buNone/>
            </a:pPr>
            <a:r>
              <a:t/>
            </a:r>
            <a:endParaRPr>
              <a:solidFill>
                <a:schemeClr val="dk1"/>
              </a:solidFill>
              <a:latin typeface="Verdana"/>
              <a:ea typeface="Verdana"/>
              <a:cs typeface="Verdana"/>
              <a:sym typeface="Verdana"/>
            </a:endParaRPr>
          </a:p>
          <a:p>
            <a:pPr indent="0" lvl="0" marL="0" rtl="0" algn="l">
              <a:spcBef>
                <a:spcPts val="0"/>
              </a:spcBef>
              <a:spcAft>
                <a:spcPts val="0"/>
              </a:spcAft>
              <a:buClr>
                <a:schemeClr val="dk1"/>
              </a:buClr>
              <a:buFont typeface="Arial"/>
              <a:buNone/>
            </a:pPr>
            <a:r>
              <a:rPr lang="en-US" sz="1300">
                <a:solidFill>
                  <a:schemeClr val="dk1"/>
                </a:solidFill>
                <a:latin typeface="Verdana"/>
                <a:ea typeface="Verdana"/>
                <a:cs typeface="Verdana"/>
                <a:sym typeface="Verdana"/>
              </a:rPr>
              <a:t>Threads terminate in one of the following ways:</a:t>
            </a:r>
            <a:endParaRPr sz="900">
              <a:solidFill>
                <a:schemeClr val="dk1"/>
              </a:solidFill>
            </a:endParaRPr>
          </a:p>
          <a:p>
            <a:pPr indent="-254000" lvl="1" marL="742950" rtl="0" algn="l">
              <a:spcBef>
                <a:spcPts val="630"/>
              </a:spcBef>
              <a:spcAft>
                <a:spcPts val="0"/>
              </a:spcAft>
              <a:buClr>
                <a:srgbClr val="CC6600"/>
              </a:buClr>
              <a:buSzPts val="940"/>
              <a:buChar char="●"/>
            </a:pPr>
            <a:r>
              <a:rPr lang="en-US" sz="1300">
                <a:solidFill>
                  <a:schemeClr val="dk1"/>
                </a:solidFill>
                <a:latin typeface="Lucida Sans"/>
                <a:ea typeface="Lucida Sans"/>
                <a:cs typeface="Lucida Sans"/>
                <a:sym typeface="Lucida Sans"/>
              </a:rPr>
              <a:t>The thread's start functions performs a return specifying a return value for the thread.</a:t>
            </a:r>
            <a:endParaRPr sz="900">
              <a:solidFill>
                <a:schemeClr val="dk1"/>
              </a:solidFill>
            </a:endParaRPr>
          </a:p>
          <a:p>
            <a:pPr indent="-254000" lvl="1" marL="742950" rtl="0" algn="l">
              <a:spcBef>
                <a:spcPts val="630"/>
              </a:spcBef>
              <a:spcAft>
                <a:spcPts val="0"/>
              </a:spcAft>
              <a:buClr>
                <a:srgbClr val="CC6600"/>
              </a:buClr>
              <a:buSzPts val="940"/>
              <a:buChar char="●"/>
            </a:pPr>
            <a:r>
              <a:rPr lang="en-US" sz="1300">
                <a:solidFill>
                  <a:schemeClr val="dk1"/>
                </a:solidFill>
                <a:latin typeface="Lucida Sans"/>
                <a:ea typeface="Lucida Sans"/>
                <a:cs typeface="Lucida Sans"/>
                <a:sym typeface="Lucida Sans"/>
              </a:rPr>
              <a:t>Thread receives a request asking it to terminate using pthread_cancel()</a:t>
            </a:r>
            <a:endParaRPr sz="900">
              <a:solidFill>
                <a:schemeClr val="dk1"/>
              </a:solidFill>
            </a:endParaRPr>
          </a:p>
          <a:p>
            <a:pPr indent="-254000" lvl="1" marL="742950" rtl="0" algn="l">
              <a:spcBef>
                <a:spcPts val="630"/>
              </a:spcBef>
              <a:spcAft>
                <a:spcPts val="0"/>
              </a:spcAft>
              <a:buClr>
                <a:srgbClr val="CC6600"/>
              </a:buClr>
              <a:buSzPts val="940"/>
              <a:buChar char="●"/>
            </a:pPr>
            <a:r>
              <a:rPr lang="en-US" sz="1300">
                <a:solidFill>
                  <a:schemeClr val="dk1"/>
                </a:solidFill>
                <a:latin typeface="Verdana"/>
                <a:ea typeface="Verdana"/>
                <a:cs typeface="Verdana"/>
                <a:sym typeface="Verdana"/>
              </a:rPr>
              <a:t>Thread initiates termination pthread_exit()</a:t>
            </a:r>
            <a:endParaRPr sz="900">
              <a:solidFill>
                <a:schemeClr val="dk1"/>
              </a:solidFill>
            </a:endParaRPr>
          </a:p>
          <a:p>
            <a:pPr indent="-254000" lvl="1" marL="742950" rtl="0" algn="l">
              <a:spcBef>
                <a:spcPts val="630"/>
              </a:spcBef>
              <a:spcAft>
                <a:spcPts val="0"/>
              </a:spcAft>
              <a:buClr>
                <a:srgbClr val="CC6600"/>
              </a:buClr>
              <a:buSzPts val="940"/>
              <a:buChar char="●"/>
            </a:pPr>
            <a:r>
              <a:rPr lang="en-US" sz="1300">
                <a:solidFill>
                  <a:schemeClr val="dk1"/>
                </a:solidFill>
                <a:latin typeface="Verdana"/>
                <a:ea typeface="Verdana"/>
                <a:cs typeface="Verdana"/>
                <a:sym typeface="Verdana"/>
              </a:rPr>
              <a:t>Main process terminates</a:t>
            </a:r>
            <a:endParaRPr sz="900">
              <a:solidFill>
                <a:schemeClr val="dk1"/>
              </a:solidFill>
            </a:endParaRPr>
          </a:p>
          <a:p>
            <a:pPr indent="0" lvl="0" marL="0" marR="0" rtl="0" algn="l">
              <a:spcBef>
                <a:spcPts val="0"/>
              </a:spcBef>
              <a:spcAft>
                <a:spcPts val="0"/>
              </a:spcAft>
              <a:buClr>
                <a:srgbClr val="000000"/>
              </a:buClr>
              <a:buFont typeface="Arial"/>
              <a:buNone/>
            </a:pPr>
            <a:r>
              <a:t/>
            </a:r>
            <a:endParaRPr sz="1300">
              <a:solidFill>
                <a:schemeClr val="dk1"/>
              </a:solidFill>
              <a:latin typeface="Verdana"/>
              <a:ea typeface="Verdana"/>
              <a:cs typeface="Verdana"/>
              <a:sym typeface="Verdana"/>
            </a:endParaRPr>
          </a:p>
          <a:p>
            <a:pPr indent="0" lvl="0" marL="0" marR="0" rtl="0" algn="l">
              <a:spcBef>
                <a:spcPts val="0"/>
              </a:spcBef>
              <a:spcAft>
                <a:spcPts val="0"/>
              </a:spcAft>
              <a:buClr>
                <a:srgbClr val="000000"/>
              </a:buClr>
              <a:buFont typeface="Arial"/>
              <a:buNone/>
            </a:pPr>
            <a:r>
              <a:rPr b="1" lang="en-US" sz="2900">
                <a:solidFill>
                  <a:schemeClr val="dk2"/>
                </a:solidFill>
                <a:highlight>
                  <a:schemeClr val="lt2"/>
                </a:highlight>
                <a:latin typeface="Lucida Sans"/>
                <a:ea typeface="Lucida Sans"/>
                <a:cs typeface="Lucida Sans"/>
                <a:sym typeface="Lucida Sans"/>
              </a:rPr>
              <a:t>Thread Compilation</a:t>
            </a:r>
            <a:endParaRPr b="1" sz="2900">
              <a:solidFill>
                <a:schemeClr val="dk2"/>
              </a:solidFill>
              <a:highlight>
                <a:schemeClr val="lt2"/>
              </a:highlight>
              <a:latin typeface="Lucida Sans"/>
              <a:ea typeface="Lucida Sans"/>
              <a:cs typeface="Lucida Sans"/>
              <a:sym typeface="Lucida Sans"/>
            </a:endParaRPr>
          </a:p>
          <a:p>
            <a:pPr indent="0" lvl="0" marL="0" marR="0" rtl="0" algn="l">
              <a:lnSpc>
                <a:spcPct val="100000"/>
              </a:lnSpc>
              <a:spcBef>
                <a:spcPts val="0"/>
              </a:spcBef>
              <a:spcAft>
                <a:spcPts val="0"/>
              </a:spcAft>
              <a:buNone/>
            </a:pPr>
            <a:r>
              <a:rPr lang="en-US">
                <a:solidFill>
                  <a:srgbClr val="3366FF"/>
                </a:solidFill>
                <a:latin typeface="Verdana"/>
                <a:ea typeface="Verdana"/>
                <a:cs typeface="Verdana"/>
                <a:sym typeface="Verdana"/>
              </a:rPr>
              <a:t>-lpthread</a:t>
            </a:r>
            <a:endParaRPr>
              <a:solidFill>
                <a:srgbClr val="3366FF"/>
              </a:solidFill>
              <a:latin typeface="Verdana"/>
              <a:ea typeface="Verdana"/>
              <a:cs typeface="Verdana"/>
              <a:sym typeface="Verdana"/>
            </a:endParaRPr>
          </a:p>
          <a:p>
            <a:pPr indent="0" lvl="0" marL="0" marR="0" rtl="0" algn="l">
              <a:spcBef>
                <a:spcPts val="0"/>
              </a:spcBef>
              <a:spcAft>
                <a:spcPts val="0"/>
              </a:spcAft>
              <a:buClr>
                <a:srgbClr val="000000"/>
              </a:buClr>
              <a:buFont typeface="Arial"/>
              <a:buNone/>
            </a:pPr>
            <a:r>
              <a:rPr b="1" lang="en-US">
                <a:solidFill>
                  <a:srgbClr val="C00000"/>
                </a:solidFill>
                <a:highlight>
                  <a:srgbClr val="FFE599"/>
                </a:highlight>
                <a:latin typeface="Verdana"/>
                <a:ea typeface="Verdana"/>
                <a:cs typeface="Verdana"/>
                <a:sym typeface="Verdana"/>
              </a:rPr>
              <a:t>gcc -o thread thread.c -lpthread</a:t>
            </a:r>
            <a:endParaRPr b="1">
              <a:solidFill>
                <a:srgbClr val="C00000"/>
              </a:solidFill>
              <a:highlight>
                <a:srgbClr val="FFE599"/>
              </a:highlight>
              <a:latin typeface="Verdana"/>
              <a:ea typeface="Verdana"/>
              <a:cs typeface="Verdana"/>
              <a:sym typeface="Verdana"/>
            </a:endParaRPr>
          </a:p>
          <a:p>
            <a:pPr indent="0" lvl="0" marL="0" marR="0" rtl="0" algn="l">
              <a:spcBef>
                <a:spcPts val="0"/>
              </a:spcBef>
              <a:spcAft>
                <a:spcPts val="0"/>
              </a:spcAft>
              <a:buClr>
                <a:srgbClr val="000000"/>
              </a:buClr>
              <a:buFont typeface="Arial"/>
              <a:buNone/>
            </a:pPr>
            <a:r>
              <a:rPr lang="en-US">
                <a:solidFill>
                  <a:schemeClr val="dk1"/>
                </a:solidFill>
                <a:latin typeface="Verdana"/>
                <a:ea typeface="Verdana"/>
                <a:cs typeface="Verdana"/>
                <a:sym typeface="Verdana"/>
              </a:rPr>
              <a:t>	      	</a:t>
            </a:r>
            <a:endParaRPr sz="1000"/>
          </a:p>
          <a:p>
            <a:pPr indent="0" lvl="0" marL="0" marR="0" rtl="0" algn="l">
              <a:spcBef>
                <a:spcPts val="0"/>
              </a:spcBef>
              <a:spcAft>
                <a:spcPts val="0"/>
              </a:spcAft>
              <a:buClr>
                <a:srgbClr val="000000"/>
              </a:buClr>
              <a:buFont typeface="Arial"/>
              <a:buNone/>
            </a:pPr>
            <a:r>
              <a:t/>
            </a:r>
            <a:endParaRPr b="1">
              <a:solidFill>
                <a:schemeClr val="dk1"/>
              </a:solidFill>
              <a:latin typeface="Verdana"/>
              <a:ea typeface="Verdana"/>
              <a:cs typeface="Verdana"/>
              <a:sym typeface="Verdana"/>
            </a:endParaRPr>
          </a:p>
          <a:p>
            <a:pPr indent="0" lvl="0" marL="0" marR="0" rtl="0" algn="l">
              <a:spcBef>
                <a:spcPts val="0"/>
              </a:spcBef>
              <a:spcAft>
                <a:spcPts val="0"/>
              </a:spcAft>
              <a:buClr>
                <a:srgbClr val="000000"/>
              </a:buClr>
              <a:buFont typeface="Arial"/>
              <a:buNone/>
            </a:pPr>
            <a:r>
              <a:t/>
            </a:r>
            <a:endParaRPr sz="10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5"/>
          <p:cNvSpPr txBox="1"/>
          <p:nvPr>
            <p:ph idx="1" type="body"/>
          </p:nvPr>
        </p:nvSpPr>
        <p:spPr>
          <a:xfrm>
            <a:off x="166075" y="1233500"/>
            <a:ext cx="8859600" cy="50223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US"/>
              <a:t>Create a number of threads in a pool where they await work</a:t>
            </a:r>
            <a:endParaRPr/>
          </a:p>
          <a:p>
            <a:pPr indent="-256032" lvl="0" marL="365760" rtl="0" algn="l">
              <a:spcBef>
                <a:spcPts val="400"/>
              </a:spcBef>
              <a:spcAft>
                <a:spcPts val="0"/>
              </a:spcAft>
              <a:buSzPts val="1836"/>
              <a:buChar char="🞂"/>
            </a:pPr>
            <a:r>
              <a:rPr lang="en-US"/>
              <a:t>Advantages:</a:t>
            </a:r>
            <a:endParaRPr/>
          </a:p>
          <a:p>
            <a:pPr indent="-228600" lvl="1" marL="621792" rtl="0" algn="l">
              <a:spcBef>
                <a:spcPts val="324"/>
              </a:spcBef>
              <a:spcAft>
                <a:spcPts val="0"/>
              </a:spcAft>
              <a:buSzPts val="2300"/>
              <a:buChar char="◦"/>
            </a:pPr>
            <a:r>
              <a:rPr lang="en-US"/>
              <a:t>Usually slightly faster to service a request with an existing thread than create a new thread</a:t>
            </a:r>
            <a:endParaRPr/>
          </a:p>
          <a:p>
            <a:pPr indent="-228600" lvl="1" marL="621792" rtl="0" algn="l">
              <a:spcBef>
                <a:spcPts val="324"/>
              </a:spcBef>
              <a:spcAft>
                <a:spcPts val="0"/>
              </a:spcAft>
              <a:buSzPts val="2300"/>
              <a:buChar char="◦"/>
            </a:pPr>
            <a:r>
              <a:rPr lang="en-US"/>
              <a:t>N</a:t>
            </a:r>
            <a:r>
              <a:rPr lang="en-US"/>
              <a:t>o matter how much the server is flooded with client requests, the number of service threads never exceeds the fixed size of the pool.</a:t>
            </a:r>
            <a:endParaRPr/>
          </a:p>
          <a:p>
            <a:pPr indent="-196850" lvl="1" marL="621792" rtl="0" algn="l">
              <a:spcBef>
                <a:spcPts val="324"/>
              </a:spcBef>
              <a:spcAft>
                <a:spcPts val="0"/>
              </a:spcAft>
              <a:buSzPts val="1800"/>
              <a:buChar char="◦"/>
            </a:pPr>
            <a:r>
              <a:rPr i="1" lang="en-US"/>
              <a:t>One opportunity to exploit the idea of implicit threading is to program the "thread pool architecture" to monitor the frequency of client requests and dynamically adjust the size of the thread pool to match demand.</a:t>
            </a:r>
            <a:endParaRPr i="1"/>
          </a:p>
        </p:txBody>
      </p:sp>
      <p:sp>
        <p:nvSpPr>
          <p:cNvPr id="367" name="Google Shape;367;p35"/>
          <p:cNvSpPr txBox="1"/>
          <p:nvPr>
            <p:ph type="title"/>
          </p:nvPr>
        </p:nvSpPr>
        <p:spPr>
          <a:xfrm>
            <a:off x="457200" y="0"/>
            <a:ext cx="8686800" cy="9588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Implicit Threading: Thread Pools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18"/>
          <p:cNvSpPr txBox="1"/>
          <p:nvPr>
            <p:ph idx="4294967295" type="title"/>
          </p:nvPr>
        </p:nvSpPr>
        <p:spPr>
          <a:xfrm>
            <a:off x="0" y="274646"/>
            <a:ext cx="8229600" cy="766500"/>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chemeClr val="dk2"/>
              </a:buClr>
              <a:buSzPct val="100000"/>
              <a:buFont typeface="Lucida Sans"/>
              <a:buNone/>
            </a:pPr>
            <a:r>
              <a:rPr lang="en-US"/>
              <a:t>Implicit Threading: Fork – Join Model</a:t>
            </a:r>
            <a:endParaRPr/>
          </a:p>
        </p:txBody>
      </p:sp>
      <p:pic>
        <p:nvPicPr>
          <p:cNvPr id="373" name="Google Shape;373;p18"/>
          <p:cNvPicPr preferRelativeResize="0"/>
          <p:nvPr/>
        </p:nvPicPr>
        <p:blipFill>
          <a:blip r:embed="rId3">
            <a:alphaModFix/>
          </a:blip>
          <a:stretch>
            <a:fillRect/>
          </a:stretch>
        </p:blipFill>
        <p:spPr>
          <a:xfrm>
            <a:off x="63225" y="1330496"/>
            <a:ext cx="8839204" cy="1842939"/>
          </a:xfrm>
          <a:prstGeom prst="rect">
            <a:avLst/>
          </a:prstGeom>
          <a:noFill/>
          <a:ln>
            <a:noFill/>
          </a:ln>
        </p:spPr>
      </p:pic>
      <p:pic>
        <p:nvPicPr>
          <p:cNvPr id="374" name="Google Shape;374;p18"/>
          <p:cNvPicPr preferRelativeResize="0"/>
          <p:nvPr/>
        </p:nvPicPr>
        <p:blipFill>
          <a:blip r:embed="rId4">
            <a:alphaModFix/>
          </a:blip>
          <a:stretch>
            <a:fillRect/>
          </a:stretch>
        </p:blipFill>
        <p:spPr>
          <a:xfrm>
            <a:off x="0" y="3325825"/>
            <a:ext cx="5138399" cy="35321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6"/>
          <p:cNvPicPr preferRelativeResize="0"/>
          <p:nvPr/>
        </p:nvPicPr>
        <p:blipFill rotWithShape="1">
          <a:blip r:embed="rId3">
            <a:alphaModFix/>
          </a:blip>
          <a:srcRect b="0" l="0" r="0" t="0"/>
          <a:stretch/>
        </p:blipFill>
        <p:spPr>
          <a:xfrm>
            <a:off x="751114" y="1012371"/>
            <a:ext cx="7707085" cy="5584369"/>
          </a:xfrm>
          <a:prstGeom prst="rect">
            <a:avLst/>
          </a:prstGeom>
          <a:noFill/>
          <a:ln>
            <a:noFill/>
          </a:ln>
        </p:spPr>
      </p:pic>
      <p:sp>
        <p:nvSpPr>
          <p:cNvPr id="120" name="Google Shape;120;p6"/>
          <p:cNvSpPr txBox="1"/>
          <p:nvPr>
            <p:ph type="title"/>
          </p:nvPr>
        </p:nvSpPr>
        <p:spPr>
          <a:xfrm>
            <a:off x="457200" y="274646"/>
            <a:ext cx="8229600" cy="737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Process Vs. Threads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11f9d032de0_0_13"/>
          <p:cNvSpPr txBox="1"/>
          <p:nvPr>
            <p:ph type="title"/>
          </p:nvPr>
        </p:nvSpPr>
        <p:spPr>
          <a:xfrm>
            <a:off x="457200" y="274647"/>
            <a:ext cx="8229600" cy="9033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290"/>
              <a:t>Implicit Thread: Fork join-OpenMP</a:t>
            </a:r>
            <a:endParaRPr sz="3290"/>
          </a:p>
        </p:txBody>
      </p:sp>
      <p:sp>
        <p:nvSpPr>
          <p:cNvPr id="381" name="Google Shape;381;g11f9d032de0_0_13"/>
          <p:cNvSpPr txBox="1"/>
          <p:nvPr/>
        </p:nvSpPr>
        <p:spPr>
          <a:xfrm>
            <a:off x="228600" y="1143000"/>
            <a:ext cx="8305800" cy="3429000"/>
          </a:xfrm>
          <a:prstGeom prst="rect">
            <a:avLst/>
          </a:prstGeom>
          <a:noFill/>
          <a:ln>
            <a:noFill/>
          </a:ln>
        </p:spPr>
        <p:txBody>
          <a:bodyPr anchorCtr="0" anchor="t" bIns="45700" lIns="91425" spcFirstLastPara="1" rIns="91425" wrap="square" tIns="45700">
            <a:noAutofit/>
          </a:bodyPr>
          <a:lstStyle/>
          <a:p>
            <a:pPr indent="-330200" lvl="0" marL="330200" marR="0" rtl="0" algn="l">
              <a:spcBef>
                <a:spcPts val="0"/>
              </a:spcBef>
              <a:spcAft>
                <a:spcPts val="0"/>
              </a:spcAft>
              <a:buClr>
                <a:srgbClr val="581E58"/>
              </a:buClr>
              <a:buSzPts val="2200"/>
              <a:buFont typeface="Arial"/>
              <a:buChar char="•"/>
            </a:pPr>
            <a:r>
              <a:rPr lang="en-US" sz="2200">
                <a:solidFill>
                  <a:srgbClr val="000000"/>
                </a:solidFill>
                <a:latin typeface="Arial"/>
                <a:ea typeface="Arial"/>
                <a:cs typeface="Arial"/>
                <a:sym typeface="Arial"/>
              </a:rPr>
              <a:t>An Application Program Interface (API) that may be used to explicitly direct multithreaded, shared memory parallelism</a:t>
            </a:r>
            <a:endParaRPr/>
          </a:p>
          <a:p>
            <a:pPr indent="-330200" lvl="0" marL="330200" marR="0" rtl="0" algn="l">
              <a:spcBef>
                <a:spcPts val="550"/>
              </a:spcBef>
              <a:spcAft>
                <a:spcPts val="0"/>
              </a:spcAft>
              <a:buClr>
                <a:srgbClr val="000000"/>
              </a:buClr>
              <a:buSzPts val="2200"/>
              <a:buFont typeface="Arial"/>
              <a:buNone/>
            </a:pPr>
            <a:r>
              <a:t/>
            </a:r>
            <a:endParaRPr sz="2200">
              <a:solidFill>
                <a:srgbClr val="000000"/>
              </a:solidFill>
              <a:latin typeface="Arial"/>
              <a:ea typeface="Arial"/>
              <a:cs typeface="Arial"/>
              <a:sym typeface="Arial"/>
            </a:endParaRPr>
          </a:p>
          <a:p>
            <a:pPr indent="-330200" lvl="0" marL="330200" marR="0" rtl="0" algn="l">
              <a:spcBef>
                <a:spcPts val="550"/>
              </a:spcBef>
              <a:spcAft>
                <a:spcPts val="0"/>
              </a:spcAft>
              <a:buClr>
                <a:srgbClr val="581E58"/>
              </a:buClr>
              <a:buSzPts val="2200"/>
              <a:buFont typeface="Arial"/>
              <a:buChar char="•"/>
            </a:pPr>
            <a:r>
              <a:rPr lang="en-US" sz="2200">
                <a:solidFill>
                  <a:srgbClr val="000000"/>
                </a:solidFill>
                <a:latin typeface="Arial"/>
                <a:ea typeface="Arial"/>
                <a:cs typeface="Arial"/>
                <a:sym typeface="Arial"/>
              </a:rPr>
              <a:t>Three main API components</a:t>
            </a:r>
            <a:endParaRPr/>
          </a:p>
          <a:p>
            <a:pPr indent="-273050" lvl="1" marL="730250" marR="0" rtl="0" algn="l">
              <a:spcBef>
                <a:spcPts val="500"/>
              </a:spcBef>
              <a:spcAft>
                <a:spcPts val="0"/>
              </a:spcAft>
              <a:buClr>
                <a:srgbClr val="581E58"/>
              </a:buClr>
              <a:buSzPts val="2000"/>
              <a:buFont typeface="Arial"/>
              <a:buChar char="–"/>
            </a:pPr>
            <a:r>
              <a:rPr b="0" i="0" lang="en-US" sz="2000" u="none" cap="none" strike="noStrike">
                <a:solidFill>
                  <a:srgbClr val="000000"/>
                </a:solidFill>
                <a:latin typeface="Arial"/>
                <a:ea typeface="Arial"/>
                <a:cs typeface="Arial"/>
                <a:sym typeface="Arial"/>
              </a:rPr>
              <a:t>Compiler directives</a:t>
            </a:r>
            <a:endParaRPr/>
          </a:p>
          <a:p>
            <a:pPr indent="-273050" lvl="1" marL="730250" marR="0" rtl="0" algn="l">
              <a:spcBef>
                <a:spcPts val="500"/>
              </a:spcBef>
              <a:spcAft>
                <a:spcPts val="0"/>
              </a:spcAft>
              <a:buClr>
                <a:srgbClr val="581E58"/>
              </a:buClr>
              <a:buSzPts val="2000"/>
              <a:buFont typeface="Arial"/>
              <a:buChar char="–"/>
            </a:pPr>
            <a:r>
              <a:rPr b="0" i="0" lang="en-US" sz="2000" u="none" cap="none" strike="noStrike">
                <a:solidFill>
                  <a:srgbClr val="000000"/>
                </a:solidFill>
                <a:latin typeface="Arial"/>
                <a:ea typeface="Arial"/>
                <a:cs typeface="Arial"/>
                <a:sym typeface="Arial"/>
              </a:rPr>
              <a:t>Runtime library routines</a:t>
            </a:r>
            <a:endParaRPr/>
          </a:p>
          <a:p>
            <a:pPr indent="-273050" lvl="1" marL="730250" marR="0" rtl="0" algn="l">
              <a:spcBef>
                <a:spcPts val="500"/>
              </a:spcBef>
              <a:spcAft>
                <a:spcPts val="0"/>
              </a:spcAft>
              <a:buClr>
                <a:srgbClr val="581E58"/>
              </a:buClr>
              <a:buSzPts val="2000"/>
              <a:buFont typeface="Arial"/>
              <a:buChar char="–"/>
            </a:pPr>
            <a:r>
              <a:rPr b="0" i="0" lang="en-US" sz="2000" u="none" cap="none" strike="noStrike">
                <a:solidFill>
                  <a:srgbClr val="000000"/>
                </a:solidFill>
                <a:latin typeface="Arial"/>
                <a:ea typeface="Arial"/>
                <a:cs typeface="Arial"/>
                <a:sym typeface="Arial"/>
              </a:rPr>
              <a:t>Environment variables</a:t>
            </a:r>
            <a:endParaRPr/>
          </a:p>
          <a:p>
            <a:pPr indent="0" lvl="1" marL="457200" marR="0" rtl="0" algn="l">
              <a:spcBef>
                <a:spcPts val="500"/>
              </a:spcBef>
              <a:spcAft>
                <a:spcPts val="0"/>
              </a:spcAft>
              <a:buClr>
                <a:srgbClr val="000000"/>
              </a:buClr>
              <a:buSzPts val="2000"/>
              <a:buFont typeface="Arial"/>
              <a:buNone/>
            </a:pPr>
            <a:r>
              <a:t/>
            </a:r>
            <a:endParaRPr sz="2000"/>
          </a:p>
          <a:p>
            <a:pPr indent="0" lvl="1" marL="457200" marR="0" rtl="0" algn="l">
              <a:spcBef>
                <a:spcPts val="500"/>
              </a:spcBef>
              <a:spcAft>
                <a:spcPts val="0"/>
              </a:spcAft>
              <a:buClr>
                <a:srgbClr val="000000"/>
              </a:buClr>
              <a:buSzPts val="2000"/>
              <a:buFont typeface="Arial"/>
              <a:buNone/>
            </a:pPr>
            <a:r>
              <a:rPr lang="en-US" sz="2000" u="sng">
                <a:solidFill>
                  <a:srgbClr val="C00000"/>
                </a:solidFill>
              </a:rPr>
              <a:t>(Note in syllabus) </a:t>
            </a:r>
            <a:r>
              <a:rPr lang="en-US" sz="2000" u="sng"/>
              <a:t>Optional: A Project, brought to you by Government of Apple: Grand Central Dispatcher</a:t>
            </a:r>
            <a:endParaRPr sz="2000" u="sng"/>
          </a:p>
          <a:p>
            <a:pPr indent="-355600" lvl="0" marL="457200" marR="0" rtl="0" algn="l">
              <a:spcBef>
                <a:spcPts val="500"/>
              </a:spcBef>
              <a:spcAft>
                <a:spcPts val="0"/>
              </a:spcAft>
              <a:buSzPts val="2000"/>
              <a:buChar char="-"/>
            </a:pPr>
            <a:r>
              <a:rPr lang="en-US" sz="2000"/>
              <a:t>GCD, technology developed for macOS and iOS.</a:t>
            </a:r>
            <a:endParaRPr sz="2000"/>
          </a:p>
          <a:p>
            <a:pPr indent="-355600" lvl="0" marL="457200" marR="0" rtl="0" algn="l">
              <a:spcBef>
                <a:spcPts val="0"/>
              </a:spcBef>
              <a:spcAft>
                <a:spcPts val="0"/>
              </a:spcAft>
              <a:buSzPts val="2000"/>
              <a:buChar char="-"/>
            </a:pPr>
            <a:r>
              <a:rPr lang="en-US" sz="2000"/>
              <a:t>combination of a runtime library, API,</a:t>
            </a:r>
            <a:endParaRPr sz="2000"/>
          </a:p>
          <a:p>
            <a:pPr indent="-355600" lvl="0" marL="457200" marR="0" rtl="0" algn="l">
              <a:spcBef>
                <a:spcPts val="0"/>
              </a:spcBef>
              <a:spcAft>
                <a:spcPts val="0"/>
              </a:spcAft>
              <a:buSzPts val="2000"/>
              <a:buChar char="-"/>
            </a:pPr>
            <a:r>
              <a:rPr lang="en-US" sz="2000"/>
              <a:t>runs code or task in parallel like Open MP</a:t>
            </a:r>
            <a:endParaRPr sz="2000"/>
          </a:p>
          <a:p>
            <a:pPr indent="0" lvl="0" marL="457200" marR="0" rtl="0" algn="l">
              <a:spcBef>
                <a:spcPts val="55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ph idx="1" type="body"/>
          </p:nvPr>
        </p:nvSpPr>
        <p:spPr>
          <a:xfrm>
            <a:off x="827088" y="1106045"/>
            <a:ext cx="7901276" cy="5461000"/>
          </a:xfrm>
          <a:prstGeom prst="rect">
            <a:avLst/>
          </a:prstGeom>
          <a:noFill/>
          <a:ln>
            <a:noFill/>
          </a:ln>
        </p:spPr>
        <p:txBody>
          <a:bodyPr anchorCtr="0" anchor="t" bIns="45700" lIns="91425" spcFirstLastPara="1" rIns="91425" wrap="square" tIns="45700">
            <a:normAutofit lnSpcReduction="10000"/>
          </a:bodyPr>
          <a:lstStyle/>
          <a:p>
            <a:pPr indent="-381000" lvl="0" marL="381000" rtl="0" algn="l">
              <a:spcBef>
                <a:spcPts val="0"/>
              </a:spcBef>
              <a:spcAft>
                <a:spcPts val="0"/>
              </a:spcAft>
              <a:buSzPts val="1836"/>
              <a:buChar char="🞂"/>
            </a:pPr>
            <a:r>
              <a:rPr lang="en-US"/>
              <a:t>Signals are used in UNIX systems to notify a process that a particular event has occurred</a:t>
            </a:r>
            <a:endParaRPr/>
          </a:p>
          <a:p>
            <a:pPr indent="-381000" lvl="0" marL="381000" rtl="0" algn="l">
              <a:spcBef>
                <a:spcPts val="400"/>
              </a:spcBef>
              <a:spcAft>
                <a:spcPts val="0"/>
              </a:spcAft>
              <a:buSzPts val="1836"/>
              <a:buChar char="🞂"/>
            </a:pPr>
            <a:r>
              <a:rPr lang="en-US"/>
              <a:t>A </a:t>
            </a:r>
            <a:r>
              <a:rPr lang="en-US">
                <a:solidFill>
                  <a:srgbClr val="3366FF"/>
                </a:solidFill>
              </a:rPr>
              <a:t>signal handler </a:t>
            </a:r>
            <a:r>
              <a:rPr lang="en-US"/>
              <a:t>is used to process signals</a:t>
            </a:r>
            <a:endParaRPr/>
          </a:p>
          <a:p>
            <a:pPr indent="-342900" lvl="1" marL="800100" rtl="0" algn="l">
              <a:spcBef>
                <a:spcPts val="324"/>
              </a:spcBef>
              <a:spcAft>
                <a:spcPts val="0"/>
              </a:spcAft>
              <a:buSzPts val="2300"/>
              <a:buFont typeface="Arimo"/>
              <a:buAutoNum type="arabicPeriod"/>
            </a:pPr>
            <a:r>
              <a:rPr lang="en-US"/>
              <a:t>Signal is generated by particular event</a:t>
            </a:r>
            <a:endParaRPr/>
          </a:p>
          <a:p>
            <a:pPr indent="-342900" lvl="1" marL="800100" rtl="0" algn="l">
              <a:spcBef>
                <a:spcPts val="324"/>
              </a:spcBef>
              <a:spcAft>
                <a:spcPts val="0"/>
              </a:spcAft>
              <a:buSzPts val="2300"/>
              <a:buFont typeface="Arimo"/>
              <a:buAutoNum type="arabicPeriod"/>
            </a:pPr>
            <a:r>
              <a:rPr lang="en-US"/>
              <a:t>Signal is delivered to a process</a:t>
            </a:r>
            <a:endParaRPr/>
          </a:p>
          <a:p>
            <a:pPr indent="-342900" lvl="1" marL="800100" rtl="0" algn="l">
              <a:spcBef>
                <a:spcPts val="324"/>
              </a:spcBef>
              <a:spcAft>
                <a:spcPts val="0"/>
              </a:spcAft>
              <a:buSzPts val="2300"/>
              <a:buFont typeface="Arimo"/>
              <a:buAutoNum type="arabicPeriod"/>
            </a:pPr>
            <a:r>
              <a:rPr lang="en-US"/>
              <a:t>Signal is handled</a:t>
            </a:r>
            <a:endParaRPr/>
          </a:p>
          <a:p>
            <a:pPr indent="-381000" lvl="0" marL="381000" rtl="0" algn="l">
              <a:spcBef>
                <a:spcPts val="400"/>
              </a:spcBef>
              <a:spcAft>
                <a:spcPts val="0"/>
              </a:spcAft>
              <a:buSzPts val="1836"/>
              <a:buChar char="🞂"/>
            </a:pPr>
            <a:r>
              <a:rPr lang="en-US"/>
              <a:t>Options:</a:t>
            </a:r>
            <a:endParaRPr/>
          </a:p>
          <a:p>
            <a:pPr indent="-342900" lvl="1" marL="800100" rtl="0" algn="l">
              <a:spcBef>
                <a:spcPts val="324"/>
              </a:spcBef>
              <a:spcAft>
                <a:spcPts val="0"/>
              </a:spcAft>
              <a:buSzPts val="2300"/>
              <a:buChar char="◦"/>
            </a:pPr>
            <a:r>
              <a:rPr lang="en-US"/>
              <a:t>Deliver the signal to the thread to which the signal applies</a:t>
            </a:r>
            <a:endParaRPr/>
          </a:p>
          <a:p>
            <a:pPr indent="-342900" lvl="1" marL="800100" rtl="0" algn="l">
              <a:spcBef>
                <a:spcPts val="324"/>
              </a:spcBef>
              <a:spcAft>
                <a:spcPts val="0"/>
              </a:spcAft>
              <a:buSzPts val="2300"/>
              <a:buChar char="◦"/>
            </a:pPr>
            <a:r>
              <a:rPr lang="en-US"/>
              <a:t>Deliver the signal to every thread in the process</a:t>
            </a:r>
            <a:endParaRPr/>
          </a:p>
          <a:p>
            <a:pPr indent="-342900" lvl="1" marL="800100" rtl="0" algn="l">
              <a:spcBef>
                <a:spcPts val="324"/>
              </a:spcBef>
              <a:spcAft>
                <a:spcPts val="0"/>
              </a:spcAft>
              <a:buSzPts val="2300"/>
              <a:buChar char="◦"/>
            </a:pPr>
            <a:r>
              <a:rPr lang="en-US"/>
              <a:t>Deliver the signal to certain threads in the process</a:t>
            </a:r>
            <a:endParaRPr/>
          </a:p>
          <a:p>
            <a:pPr indent="-342900" lvl="1" marL="800100" rtl="0" algn="l">
              <a:spcBef>
                <a:spcPts val="324"/>
              </a:spcBef>
              <a:spcAft>
                <a:spcPts val="0"/>
              </a:spcAft>
              <a:buSzPts val="2300"/>
              <a:buChar char="◦"/>
            </a:pPr>
            <a:r>
              <a:rPr lang="en-US"/>
              <a:t>Assign a specific thread to receive all signals for the process</a:t>
            </a:r>
            <a:endParaRPr/>
          </a:p>
        </p:txBody>
      </p:sp>
      <p:sp>
        <p:nvSpPr>
          <p:cNvPr id="388" name="Google Shape;388;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Signal Handling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idx="1" type="body"/>
          </p:nvPr>
        </p:nvSpPr>
        <p:spPr>
          <a:xfrm>
            <a:off x="0" y="716700"/>
            <a:ext cx="5117700" cy="6141300"/>
          </a:xfrm>
          <a:prstGeom prst="rect">
            <a:avLst/>
          </a:prstGeom>
          <a:noFill/>
          <a:ln>
            <a:noFill/>
          </a:ln>
        </p:spPr>
        <p:txBody>
          <a:bodyPr anchorCtr="0" anchor="t" bIns="45700" lIns="91425" spcFirstLastPara="1" rIns="91425" wrap="square" tIns="45700">
            <a:normAutofit fontScale="92500" lnSpcReduction="10000"/>
          </a:bodyPr>
          <a:lstStyle/>
          <a:p>
            <a:pPr indent="-264775" lvl="0" marL="365760" rtl="0" algn="l">
              <a:spcBef>
                <a:spcPts val="0"/>
              </a:spcBef>
              <a:spcAft>
                <a:spcPts val="0"/>
              </a:spcAft>
              <a:buSzPct val="68000"/>
              <a:buChar char="🞂"/>
            </a:pPr>
            <a:r>
              <a:rPr b="1" lang="en-US"/>
              <a:t>Contention Scope:</a:t>
            </a:r>
            <a:endParaRPr b="1"/>
          </a:p>
          <a:p>
            <a:pPr indent="-222142" lvl="1" marL="621792" rtl="0" algn="l">
              <a:spcBef>
                <a:spcPts val="400"/>
              </a:spcBef>
              <a:spcAft>
                <a:spcPts val="0"/>
              </a:spcAft>
              <a:buSzPct val="79826"/>
              <a:buChar char="◦"/>
            </a:pPr>
            <a:r>
              <a:rPr lang="en-US"/>
              <a:t>On systems implementing the many-to-one  and many-to-many models, the thread library schedules user-level threads to run on an available LWP. This scheme is known as </a:t>
            </a:r>
            <a:r>
              <a:rPr b="1" lang="en-US"/>
              <a:t>process contention scope (PCS)</a:t>
            </a:r>
            <a:r>
              <a:rPr lang="en-US"/>
              <a:t>,</a:t>
            </a:r>
            <a:endParaRPr/>
          </a:p>
          <a:p>
            <a:pPr indent="-222142" lvl="1" marL="621792" rtl="0" algn="l">
              <a:spcBef>
                <a:spcPts val="400"/>
              </a:spcBef>
              <a:spcAft>
                <a:spcPts val="0"/>
              </a:spcAft>
              <a:buSzPct val="79826"/>
              <a:buChar char="◦"/>
            </a:pPr>
            <a:r>
              <a:rPr lang="en-US"/>
              <a:t>(When we say the thread library </a:t>
            </a:r>
            <a:r>
              <a:rPr i="1" lang="en-US"/>
              <a:t>schedules </a:t>
            </a:r>
            <a:r>
              <a:rPr lang="en-US"/>
              <a:t>user threads onto available LWPs, we do not mean that the threads are actually running on a CPU. That would require the operating system to schedule the kernel thread onto a physical CPU.) To decide which kernel-level thread to schedule onto a CPU, the kernel uses </a:t>
            </a:r>
            <a:r>
              <a:rPr b="1" lang="en-US"/>
              <a:t>system-contention scope (SCS)</a:t>
            </a:r>
            <a:r>
              <a:rPr lang="en-US"/>
              <a:t>.</a:t>
            </a:r>
            <a:endParaRPr/>
          </a:p>
        </p:txBody>
      </p:sp>
      <p:sp>
        <p:nvSpPr>
          <p:cNvPr id="394" name="Google Shape;394;p37"/>
          <p:cNvSpPr txBox="1"/>
          <p:nvPr>
            <p:ph type="title"/>
          </p:nvPr>
        </p:nvSpPr>
        <p:spPr>
          <a:xfrm>
            <a:off x="457200" y="-4"/>
            <a:ext cx="8229600" cy="716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US"/>
              <a:t>Thread Scheduling</a:t>
            </a:r>
            <a:endParaRPr/>
          </a:p>
        </p:txBody>
      </p:sp>
      <p:pic>
        <p:nvPicPr>
          <p:cNvPr id="395" name="Google Shape;395;p37"/>
          <p:cNvPicPr preferRelativeResize="0"/>
          <p:nvPr/>
        </p:nvPicPr>
        <p:blipFill>
          <a:blip r:embed="rId3">
            <a:alphaModFix/>
          </a:blip>
          <a:stretch>
            <a:fillRect/>
          </a:stretch>
        </p:blipFill>
        <p:spPr>
          <a:xfrm>
            <a:off x="5117700" y="998925"/>
            <a:ext cx="4026300" cy="5730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3"/>
          <p:cNvSpPr txBox="1"/>
          <p:nvPr>
            <p:ph idx="1" type="body"/>
          </p:nvPr>
        </p:nvSpPr>
        <p:spPr>
          <a:xfrm>
            <a:off x="249382" y="110837"/>
            <a:ext cx="8285018" cy="6497782"/>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952"/>
              <a:buChar char="🞂"/>
            </a:pPr>
            <a:r>
              <a:rPr lang="en-US" sz="1400"/>
              <a:t>int main()</a:t>
            </a:r>
            <a:endParaRPr/>
          </a:p>
          <a:p>
            <a:pPr indent="-256032" lvl="0" marL="365760" rtl="0" algn="l">
              <a:spcBef>
                <a:spcPts val="400"/>
              </a:spcBef>
              <a:spcAft>
                <a:spcPts val="0"/>
              </a:spcAft>
              <a:buSzPts val="952"/>
              <a:buChar char="🞂"/>
            </a:pPr>
            <a:r>
              <a:rPr lang="en-US" sz="1400"/>
              <a:t>{</a:t>
            </a:r>
            <a:endParaRPr/>
          </a:p>
          <a:p>
            <a:pPr indent="-256032" lvl="0" marL="365760" rtl="0" algn="l">
              <a:spcBef>
                <a:spcPts val="400"/>
              </a:spcBef>
              <a:spcAft>
                <a:spcPts val="0"/>
              </a:spcAft>
              <a:buSzPts val="952"/>
              <a:buChar char="🞂"/>
            </a:pPr>
            <a:r>
              <a:rPr lang="en-US" sz="1400"/>
              <a:t>    pthread_t thread1, thread2;  </a:t>
            </a:r>
            <a:r>
              <a:rPr b="1" lang="en-US" sz="1400"/>
              <a:t>/* thread variables */</a:t>
            </a:r>
            <a:endParaRPr b="1"/>
          </a:p>
          <a:p>
            <a:pPr indent="-256032" lvl="0" marL="365760" rtl="0" algn="l">
              <a:spcBef>
                <a:spcPts val="400"/>
              </a:spcBef>
              <a:spcAft>
                <a:spcPts val="0"/>
              </a:spcAft>
              <a:buSzPts val="952"/>
              <a:buChar char="🞂"/>
            </a:pPr>
            <a:r>
              <a:rPr lang="en-US" sz="1400"/>
              <a:t>    thdata data1, data2;         /</a:t>
            </a:r>
            <a:r>
              <a:rPr b="1" lang="en-US" sz="1400"/>
              <a:t>* structs to be passed to threads */</a:t>
            </a:r>
            <a:endParaRPr b="1"/>
          </a:p>
          <a:p>
            <a:pPr indent="-256032" lvl="0" marL="365760" rtl="0" algn="l">
              <a:spcBef>
                <a:spcPts val="400"/>
              </a:spcBef>
              <a:spcAft>
                <a:spcPts val="0"/>
              </a:spcAft>
              <a:buSzPts val="952"/>
              <a:buChar char="🞂"/>
            </a:pPr>
            <a:r>
              <a:rPr lang="en-US" sz="1400"/>
              <a:t>    </a:t>
            </a:r>
            <a:endParaRPr/>
          </a:p>
          <a:p>
            <a:pPr indent="-256032" lvl="0" marL="365760" rtl="0" algn="l">
              <a:spcBef>
                <a:spcPts val="400"/>
              </a:spcBef>
              <a:spcAft>
                <a:spcPts val="0"/>
              </a:spcAft>
              <a:buSzPts val="952"/>
              <a:buChar char="🞂"/>
            </a:pPr>
            <a:r>
              <a:rPr lang="en-US" sz="1400"/>
              <a:t>   </a:t>
            </a:r>
            <a:r>
              <a:rPr b="1" lang="en-US" sz="1400"/>
              <a:t> /* initialize data to pass to thread 1 */</a:t>
            </a:r>
            <a:endParaRPr b="1"/>
          </a:p>
          <a:p>
            <a:pPr indent="-256032" lvl="0" marL="365760" rtl="0" algn="l">
              <a:spcBef>
                <a:spcPts val="400"/>
              </a:spcBef>
              <a:spcAft>
                <a:spcPts val="0"/>
              </a:spcAft>
              <a:buSzPts val="952"/>
              <a:buChar char="🞂"/>
            </a:pPr>
            <a:r>
              <a:rPr lang="en-US" sz="1400"/>
              <a:t>    data1.thread_no = 1;</a:t>
            </a:r>
            <a:endParaRPr/>
          </a:p>
          <a:p>
            <a:pPr indent="-256032" lvl="0" marL="365760" rtl="0" algn="l">
              <a:spcBef>
                <a:spcPts val="400"/>
              </a:spcBef>
              <a:spcAft>
                <a:spcPts val="0"/>
              </a:spcAft>
              <a:buSzPts val="952"/>
              <a:buChar char="🞂"/>
            </a:pPr>
            <a:r>
              <a:rPr lang="en-US" sz="1400"/>
              <a:t>    strcpy(data1.message, "Hello!");</a:t>
            </a:r>
            <a:endParaRPr/>
          </a:p>
          <a:p>
            <a:pPr indent="-195579" lvl="0" marL="365760" rtl="0" algn="l">
              <a:spcBef>
                <a:spcPts val="400"/>
              </a:spcBef>
              <a:spcAft>
                <a:spcPts val="0"/>
              </a:spcAft>
              <a:buSzPts val="952"/>
              <a:buNone/>
            </a:pPr>
            <a:r>
              <a:t/>
            </a:r>
            <a:endParaRPr sz="1400"/>
          </a:p>
          <a:p>
            <a:pPr indent="-256032" lvl="0" marL="365760" rtl="0" algn="l">
              <a:spcBef>
                <a:spcPts val="400"/>
              </a:spcBef>
              <a:spcAft>
                <a:spcPts val="0"/>
              </a:spcAft>
              <a:buSzPts val="952"/>
              <a:buChar char="🞂"/>
            </a:pPr>
            <a:r>
              <a:rPr lang="en-US" sz="1400"/>
              <a:t>  </a:t>
            </a:r>
            <a:r>
              <a:rPr b="1" lang="en-US" sz="1400"/>
              <a:t>  /* initialize data to pass to thread 2 */</a:t>
            </a:r>
            <a:endParaRPr b="1"/>
          </a:p>
          <a:p>
            <a:pPr indent="-256032" lvl="0" marL="365760" rtl="0" algn="l">
              <a:spcBef>
                <a:spcPts val="400"/>
              </a:spcBef>
              <a:spcAft>
                <a:spcPts val="0"/>
              </a:spcAft>
              <a:buSzPts val="952"/>
              <a:buChar char="🞂"/>
            </a:pPr>
            <a:r>
              <a:rPr lang="en-US" sz="1400"/>
              <a:t>    data2.thread_no = 2;</a:t>
            </a:r>
            <a:endParaRPr/>
          </a:p>
          <a:p>
            <a:pPr indent="-256032" lvl="0" marL="365760" rtl="0" algn="l">
              <a:spcBef>
                <a:spcPts val="400"/>
              </a:spcBef>
              <a:spcAft>
                <a:spcPts val="0"/>
              </a:spcAft>
              <a:buSzPts val="952"/>
              <a:buChar char="🞂"/>
            </a:pPr>
            <a:r>
              <a:rPr lang="en-US" sz="1400"/>
              <a:t>    strcpy(data2.message, "Hi!");</a:t>
            </a:r>
            <a:endParaRPr/>
          </a:p>
          <a:p>
            <a:pPr indent="-256032" lvl="0" marL="365760" rtl="0" algn="l">
              <a:spcBef>
                <a:spcPts val="400"/>
              </a:spcBef>
              <a:spcAft>
                <a:spcPts val="0"/>
              </a:spcAft>
              <a:buSzPts val="952"/>
              <a:buChar char="🞂"/>
            </a:pPr>
            <a:r>
              <a:rPr lang="en-US" sz="1400"/>
              <a:t>    </a:t>
            </a:r>
            <a:endParaRPr/>
          </a:p>
          <a:p>
            <a:pPr indent="-256032" lvl="0" marL="365760" rtl="0" algn="l">
              <a:spcBef>
                <a:spcPts val="400"/>
              </a:spcBef>
              <a:spcAft>
                <a:spcPts val="0"/>
              </a:spcAft>
              <a:buSzPts val="952"/>
              <a:buChar char="🞂"/>
            </a:pPr>
            <a:r>
              <a:rPr lang="en-US" sz="1400"/>
              <a:t>  </a:t>
            </a:r>
            <a:r>
              <a:rPr b="1" lang="en-US" sz="1400"/>
              <a:t>  /* create threads 1 and 2 */    </a:t>
            </a:r>
            <a:endParaRPr b="1"/>
          </a:p>
          <a:p>
            <a:pPr indent="-256032" lvl="0" marL="365760" rtl="0" algn="l">
              <a:spcBef>
                <a:spcPts val="400"/>
              </a:spcBef>
              <a:spcAft>
                <a:spcPts val="0"/>
              </a:spcAft>
              <a:buSzPts val="952"/>
              <a:buChar char="🞂"/>
            </a:pPr>
            <a:r>
              <a:rPr lang="en-US" sz="1400"/>
              <a:t>    pthread_create (&amp;thread1, NULL, (void *) &amp;print_message_function, (void *) &amp;data1);</a:t>
            </a:r>
            <a:endParaRPr/>
          </a:p>
          <a:p>
            <a:pPr indent="-256032" lvl="0" marL="365760" rtl="0" algn="l">
              <a:spcBef>
                <a:spcPts val="400"/>
              </a:spcBef>
              <a:spcAft>
                <a:spcPts val="0"/>
              </a:spcAft>
              <a:buSzPts val="952"/>
              <a:buChar char="🞂"/>
            </a:pPr>
            <a:r>
              <a:rPr lang="en-US" sz="1400"/>
              <a:t>    pthread_create (&amp;thread2, NULL, (void *) &amp;print_message_function, (void *) &amp;data2);</a:t>
            </a:r>
            <a:endParaRPr/>
          </a:p>
          <a:p>
            <a:pPr indent="-195579" lvl="0" marL="365760" rtl="0" algn="l">
              <a:spcBef>
                <a:spcPts val="400"/>
              </a:spcBef>
              <a:spcAft>
                <a:spcPts val="0"/>
              </a:spcAft>
              <a:buSzPts val="952"/>
              <a:buNone/>
            </a:pPr>
            <a:r>
              <a:t/>
            </a:r>
            <a:endParaRPr sz="1400"/>
          </a:p>
          <a:p>
            <a:pPr indent="-256032" lvl="0" marL="365760" rtl="0" algn="l">
              <a:spcBef>
                <a:spcPts val="400"/>
              </a:spcBef>
              <a:spcAft>
                <a:spcPts val="0"/>
              </a:spcAft>
              <a:buSzPts val="952"/>
              <a:buChar char="🞂"/>
            </a:pPr>
            <a:r>
              <a:rPr lang="en-US" sz="1400"/>
              <a:t>   </a:t>
            </a:r>
            <a:r>
              <a:rPr b="1" lang="en-US" sz="1400"/>
              <a:t> /* Main block now waits for both threads to terminate, before it exits</a:t>
            </a:r>
            <a:endParaRPr b="1"/>
          </a:p>
          <a:p>
            <a:pPr indent="-256032" lvl="0" marL="365760" rtl="0" algn="l">
              <a:spcBef>
                <a:spcPts val="400"/>
              </a:spcBef>
              <a:spcAft>
                <a:spcPts val="0"/>
              </a:spcAft>
              <a:buSzPts val="952"/>
              <a:buChar char="🞂"/>
            </a:pPr>
            <a:r>
              <a:rPr b="1" lang="en-US" sz="1400"/>
              <a:t>       If main block exits, both threads exit, even if the threads have not</a:t>
            </a:r>
            <a:endParaRPr b="1"/>
          </a:p>
          <a:p>
            <a:pPr indent="-256032" lvl="0" marL="365760" rtl="0" algn="l">
              <a:spcBef>
                <a:spcPts val="400"/>
              </a:spcBef>
              <a:spcAft>
                <a:spcPts val="0"/>
              </a:spcAft>
              <a:buSzPts val="952"/>
              <a:buChar char="🞂"/>
            </a:pPr>
            <a:r>
              <a:rPr b="1" lang="en-US" sz="1400"/>
              <a:t>       finished their work */ </a:t>
            </a:r>
            <a:endParaRPr b="1"/>
          </a:p>
          <a:p>
            <a:pPr indent="-256032" lvl="0" marL="365760" rtl="0" algn="l">
              <a:spcBef>
                <a:spcPts val="400"/>
              </a:spcBef>
              <a:spcAft>
                <a:spcPts val="0"/>
              </a:spcAft>
              <a:buSzPts val="952"/>
              <a:buChar char="🞂"/>
            </a:pPr>
            <a:r>
              <a:rPr lang="en-US" sz="1400"/>
              <a:t>    pthread_join(thread1, NULL);</a:t>
            </a:r>
            <a:endParaRPr/>
          </a:p>
          <a:p>
            <a:pPr indent="-256032" lvl="0" marL="365760" rtl="0" algn="l">
              <a:spcBef>
                <a:spcPts val="400"/>
              </a:spcBef>
              <a:spcAft>
                <a:spcPts val="0"/>
              </a:spcAft>
              <a:buSzPts val="952"/>
              <a:buChar char="🞂"/>
            </a:pPr>
            <a:r>
              <a:rPr lang="en-US" sz="1400"/>
              <a:t>    pthread_join(thread2, NULL);</a:t>
            </a:r>
            <a:endParaRPr/>
          </a:p>
          <a:p>
            <a:pPr indent="-256032" lvl="0" marL="365760" rtl="0" algn="l">
              <a:spcBef>
                <a:spcPts val="400"/>
              </a:spcBef>
              <a:spcAft>
                <a:spcPts val="0"/>
              </a:spcAft>
              <a:buSzPts val="952"/>
              <a:buChar char="🞂"/>
            </a:pPr>
            <a:r>
              <a:rPr lang="en-US" sz="1400"/>
              <a:t>          </a:t>
            </a:r>
            <a:endParaRPr sz="1400"/>
          </a:p>
          <a:p>
            <a:pPr indent="-256032" lvl="0" marL="365760" rtl="0" algn="l">
              <a:spcBef>
                <a:spcPts val="400"/>
              </a:spcBef>
              <a:spcAft>
                <a:spcPts val="0"/>
              </a:spcAft>
              <a:buSzPts val="952"/>
              <a:buChar char="🞂"/>
            </a:pPr>
            <a:r>
              <a:rPr lang="en-US" sz="1400"/>
              <a:t>exit(0);</a:t>
            </a:r>
            <a:endParaRPr/>
          </a:p>
          <a:p>
            <a:pPr indent="-256032" lvl="0" marL="365760" rtl="0" algn="l">
              <a:spcBef>
                <a:spcPts val="400"/>
              </a:spcBef>
              <a:spcAft>
                <a:spcPts val="0"/>
              </a:spcAft>
              <a:buSzPts val="952"/>
              <a:buChar char="🞂"/>
            </a:pPr>
            <a:r>
              <a:rPr lang="en-US" sz="1400"/>
              <a:t>} </a:t>
            </a:r>
            <a:endParaRPr/>
          </a:p>
          <a:p>
            <a:pPr indent="-195579" lvl="0" marL="365760" rtl="0" algn="l">
              <a:spcBef>
                <a:spcPts val="400"/>
              </a:spcBef>
              <a:spcAft>
                <a:spcPts val="0"/>
              </a:spcAft>
              <a:buSzPts val="952"/>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1206b3a001d_0_1"/>
          <p:cNvSpPr txBox="1"/>
          <p:nvPr>
            <p:ph idx="1" type="body"/>
          </p:nvPr>
        </p:nvSpPr>
        <p:spPr>
          <a:xfrm>
            <a:off x="457200" y="1481325"/>
            <a:ext cx="8229600" cy="48963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US" sz="1800"/>
              <a:t>It's common now that we need computer applications to work for us on multiple separate concurrent activities, such as a word processor that concurrently renders a display, checks the spelling in a document, and reads characters the user types with a keyboard.</a:t>
            </a:r>
            <a:endParaRPr sz="1800"/>
          </a:p>
          <a:p>
            <a:pPr indent="0" lvl="0" marL="0" rtl="0" algn="l">
              <a:spcBef>
                <a:spcPts val="400"/>
              </a:spcBef>
              <a:spcAft>
                <a:spcPts val="0"/>
              </a:spcAft>
              <a:buNone/>
            </a:pPr>
            <a:r>
              <a:t/>
            </a:r>
            <a:endParaRPr/>
          </a:p>
        </p:txBody>
      </p:sp>
      <p:sp>
        <p:nvSpPr>
          <p:cNvPr id="127" name="Google Shape;127;g1206b3a001d_0_1"/>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MultiThreading </a:t>
            </a:r>
            <a:endParaRPr/>
          </a:p>
        </p:txBody>
      </p:sp>
      <p:pic>
        <p:nvPicPr>
          <p:cNvPr id="128" name="Google Shape;128;g1206b3a001d_0_1"/>
          <p:cNvPicPr preferRelativeResize="0"/>
          <p:nvPr/>
        </p:nvPicPr>
        <p:blipFill>
          <a:blip r:embed="rId3">
            <a:alphaModFix/>
          </a:blip>
          <a:stretch>
            <a:fillRect/>
          </a:stretch>
        </p:blipFill>
        <p:spPr>
          <a:xfrm>
            <a:off x="521050" y="2943125"/>
            <a:ext cx="8268001" cy="23922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25" y="0"/>
            <a:ext cx="9144000" cy="455400"/>
          </a:xfrm>
          <a:prstGeom prst="rect">
            <a:avLst/>
          </a:prstGeom>
          <a:noFill/>
          <a:ln>
            <a:noFill/>
          </a:ln>
        </p:spPr>
        <p:txBody>
          <a:bodyPr anchorCtr="0" anchor="ctr" bIns="0" lIns="0" spcFirstLastPara="1" rIns="0" wrap="square" tIns="8925">
            <a:spAutoFit/>
          </a:bodyPr>
          <a:lstStyle/>
          <a:p>
            <a:pPr indent="0" lvl="0" marL="8929" rtl="0" algn="l">
              <a:spcBef>
                <a:spcPts val="0"/>
              </a:spcBef>
              <a:spcAft>
                <a:spcPts val="0"/>
              </a:spcAft>
              <a:buClr>
                <a:schemeClr val="dk2"/>
              </a:buClr>
              <a:buSzPts val="4100"/>
              <a:buFont typeface="Lucida Sans"/>
              <a:buNone/>
            </a:pPr>
            <a:r>
              <a:rPr lang="en-US" sz="2900"/>
              <a:t>Single &amp; Multithreading Process</a:t>
            </a:r>
            <a:endParaRPr sz="2900"/>
          </a:p>
        </p:txBody>
      </p:sp>
      <p:sp>
        <p:nvSpPr>
          <p:cNvPr id="134" name="Google Shape;134;p5"/>
          <p:cNvSpPr txBox="1"/>
          <p:nvPr/>
        </p:nvSpPr>
        <p:spPr>
          <a:xfrm>
            <a:off x="0" y="791000"/>
            <a:ext cx="3768900" cy="3885900"/>
          </a:xfrm>
          <a:prstGeom prst="rect">
            <a:avLst/>
          </a:prstGeom>
          <a:noFill/>
          <a:ln>
            <a:noFill/>
          </a:ln>
        </p:spPr>
        <p:txBody>
          <a:bodyPr anchorCtr="0" anchor="t" bIns="0" lIns="0" spcFirstLastPara="1" rIns="0" wrap="square" tIns="8925">
            <a:spAutoFit/>
          </a:bodyPr>
          <a:lstStyle/>
          <a:p>
            <a:pPr indent="-130169" lvl="0" marL="151799" marR="0" rtl="0" algn="l">
              <a:spcBef>
                <a:spcPts val="0"/>
              </a:spcBef>
              <a:spcAft>
                <a:spcPts val="0"/>
              </a:spcAft>
              <a:buClr>
                <a:schemeClr val="dk1"/>
              </a:buClr>
              <a:buSzPts val="1500"/>
              <a:buFont typeface="Arial"/>
              <a:buChar char="•"/>
            </a:pPr>
            <a:r>
              <a:rPr lang="en-US" sz="1500">
                <a:solidFill>
                  <a:schemeClr val="dk1"/>
                </a:solidFill>
                <a:latin typeface="Arial"/>
                <a:ea typeface="Arial"/>
                <a:cs typeface="Arial"/>
                <a:sym typeface="Arial"/>
              </a:rPr>
              <a:t>Each </a:t>
            </a:r>
            <a:r>
              <a:rPr b="1" lang="en-US" sz="1500">
                <a:solidFill>
                  <a:schemeClr val="dk1"/>
                </a:solidFill>
                <a:latin typeface="Arial"/>
                <a:ea typeface="Arial"/>
                <a:cs typeface="Arial"/>
                <a:sym typeface="Arial"/>
              </a:rPr>
              <a:t>thread </a:t>
            </a:r>
            <a:r>
              <a:rPr lang="en-US" sz="1500">
                <a:solidFill>
                  <a:schemeClr val="dk1"/>
                </a:solidFill>
                <a:latin typeface="Arial"/>
                <a:ea typeface="Arial"/>
                <a:cs typeface="Arial"/>
                <a:sym typeface="Arial"/>
              </a:rPr>
              <a:t>has</a:t>
            </a:r>
            <a:endParaRPr sz="1500">
              <a:solidFill>
                <a:schemeClr val="dk1"/>
              </a:solidFill>
              <a:latin typeface="Arial"/>
              <a:ea typeface="Arial"/>
              <a:cs typeface="Arial"/>
              <a:sym typeface="Arial"/>
            </a:endParaRPr>
          </a:p>
          <a:p>
            <a:pPr indent="-142869" lvl="1" marL="392892" marR="0" rtl="0" algn="l">
              <a:lnSpc>
                <a:spcPct val="50000"/>
              </a:lnSpc>
              <a:spcBef>
                <a:spcPts val="1705"/>
              </a:spcBef>
              <a:spcAft>
                <a:spcPts val="0"/>
              </a:spcAft>
              <a:buClr>
                <a:schemeClr val="dk1"/>
              </a:buClr>
              <a:buSzPts val="1700"/>
              <a:buFont typeface="Times New Roman"/>
              <a:buChar char="•"/>
            </a:pPr>
            <a:r>
              <a:rPr i="0" lang="en-US" sz="1700" u="none" cap="none" strike="noStrike">
                <a:solidFill>
                  <a:schemeClr val="dk1"/>
                </a:solidFill>
                <a:latin typeface="Times New Roman"/>
                <a:ea typeface="Times New Roman"/>
                <a:cs typeface="Times New Roman"/>
                <a:sym typeface="Times New Roman"/>
              </a:rPr>
              <a:t>An execution state (Running, Ready, etc.)</a:t>
            </a:r>
            <a:endParaRPr sz="1700">
              <a:solidFill>
                <a:schemeClr val="dk1"/>
              </a:solidFill>
              <a:latin typeface="Times New Roman"/>
              <a:ea typeface="Times New Roman"/>
              <a:cs typeface="Times New Roman"/>
              <a:sym typeface="Times New Roman"/>
            </a:endParaRPr>
          </a:p>
          <a:p>
            <a:pPr indent="-142869" lvl="1" marL="392892" marR="0" rtl="0" algn="l">
              <a:lnSpc>
                <a:spcPct val="50000"/>
              </a:lnSpc>
              <a:spcBef>
                <a:spcPts val="1705"/>
              </a:spcBef>
              <a:spcAft>
                <a:spcPts val="0"/>
              </a:spcAft>
              <a:buClr>
                <a:schemeClr val="dk1"/>
              </a:buClr>
              <a:buSzPts val="1700"/>
              <a:buFont typeface="Times New Roman"/>
              <a:buChar char="•"/>
            </a:pPr>
            <a:r>
              <a:rPr i="0" lang="en-US" sz="1700" u="none" cap="none" strike="noStrike">
                <a:solidFill>
                  <a:schemeClr val="dk1"/>
                </a:solidFill>
                <a:latin typeface="Times New Roman"/>
                <a:ea typeface="Times New Roman"/>
                <a:cs typeface="Times New Roman"/>
                <a:sym typeface="Times New Roman"/>
              </a:rPr>
              <a:t>Saved thread context when not</a:t>
            </a:r>
            <a:r>
              <a:rPr lang="en-US" sz="1700">
                <a:solidFill>
                  <a:schemeClr val="dk1"/>
                </a:solidFill>
                <a:latin typeface="Times New Roman"/>
                <a:ea typeface="Times New Roman"/>
                <a:cs typeface="Times New Roman"/>
                <a:sym typeface="Times New Roman"/>
              </a:rPr>
              <a:t> </a:t>
            </a:r>
            <a:r>
              <a:rPr i="0" lang="en-US" sz="1700" u="none" cap="none" strike="noStrike">
                <a:solidFill>
                  <a:schemeClr val="dk1"/>
                </a:solidFill>
                <a:latin typeface="Times New Roman"/>
                <a:ea typeface="Times New Roman"/>
                <a:cs typeface="Times New Roman"/>
                <a:sym typeface="Times New Roman"/>
              </a:rPr>
              <a:t>running</a:t>
            </a:r>
            <a:endParaRPr>
              <a:latin typeface="Times New Roman"/>
              <a:ea typeface="Times New Roman"/>
              <a:cs typeface="Times New Roman"/>
              <a:sym typeface="Times New Roman"/>
            </a:endParaRPr>
          </a:p>
          <a:p>
            <a:pPr indent="-142869" lvl="1" marL="392892" marR="0" rtl="0" algn="l">
              <a:lnSpc>
                <a:spcPct val="50000"/>
              </a:lnSpc>
              <a:spcBef>
                <a:spcPts val="1705"/>
              </a:spcBef>
              <a:spcAft>
                <a:spcPts val="0"/>
              </a:spcAft>
              <a:buClr>
                <a:schemeClr val="dk1"/>
              </a:buClr>
              <a:buSzPts val="1700"/>
              <a:buFont typeface="Times New Roman"/>
              <a:buChar char="•"/>
            </a:pPr>
            <a:r>
              <a:rPr i="0" lang="en-US" sz="1700" u="none" cap="none" strike="noStrike">
                <a:solidFill>
                  <a:schemeClr val="dk1"/>
                </a:solidFill>
                <a:latin typeface="Times New Roman"/>
                <a:ea typeface="Times New Roman"/>
                <a:cs typeface="Times New Roman"/>
                <a:sym typeface="Times New Roman"/>
              </a:rPr>
              <a:t>Some per-thread static storage for local variables</a:t>
            </a:r>
            <a:endParaRPr i="0" sz="1700" u="none" cap="none" strike="noStrike">
              <a:solidFill>
                <a:schemeClr val="dk1"/>
              </a:solidFill>
              <a:latin typeface="Times New Roman"/>
              <a:ea typeface="Times New Roman"/>
              <a:cs typeface="Times New Roman"/>
              <a:sym typeface="Times New Roman"/>
            </a:endParaRPr>
          </a:p>
          <a:p>
            <a:pPr indent="-142869" lvl="1" marL="392892" marR="570586" rtl="0" algn="l">
              <a:lnSpc>
                <a:spcPct val="50000"/>
              </a:lnSpc>
              <a:spcBef>
                <a:spcPts val="1705"/>
              </a:spcBef>
              <a:spcAft>
                <a:spcPts val="0"/>
              </a:spcAft>
              <a:buClr>
                <a:schemeClr val="dk1"/>
              </a:buClr>
              <a:buSzPts val="1700"/>
              <a:buFont typeface="Times New Roman"/>
              <a:buChar char="•"/>
            </a:pPr>
            <a:r>
              <a:rPr i="0" lang="en-US" sz="1700" u="none" cap="none" strike="noStrike">
                <a:solidFill>
                  <a:schemeClr val="dk1"/>
                </a:solidFill>
                <a:latin typeface="Times New Roman"/>
                <a:ea typeface="Times New Roman"/>
                <a:cs typeface="Times New Roman"/>
                <a:sym typeface="Times New Roman"/>
              </a:rPr>
              <a:t>Access to the memory and resources of its  process (all threads of a process share this)</a:t>
            </a:r>
            <a:endParaRPr i="0" sz="1700" u="none" cap="none" strike="noStrike">
              <a:solidFill>
                <a:schemeClr val="dk1"/>
              </a:solidFill>
              <a:latin typeface="Times New Roman"/>
              <a:ea typeface="Times New Roman"/>
              <a:cs typeface="Times New Roman"/>
              <a:sym typeface="Times New Roman"/>
            </a:endParaRPr>
          </a:p>
          <a:p>
            <a:pPr indent="-130170" lvl="0" marL="151799" marR="815251" rtl="0" algn="l">
              <a:lnSpc>
                <a:spcPct val="100699"/>
              </a:lnSpc>
              <a:spcBef>
                <a:spcPts val="1687"/>
              </a:spcBef>
              <a:spcAft>
                <a:spcPts val="0"/>
              </a:spcAft>
              <a:buClr>
                <a:schemeClr val="dk1"/>
              </a:buClr>
              <a:buSzPts val="1500"/>
              <a:buFont typeface="Arial"/>
              <a:buChar char="•"/>
            </a:pPr>
            <a:r>
              <a:rPr i="1" lang="en-US" sz="1500">
                <a:solidFill>
                  <a:schemeClr val="dk1"/>
                </a:solidFill>
                <a:latin typeface="Arial"/>
                <a:ea typeface="Arial"/>
                <a:cs typeface="Arial"/>
                <a:sym typeface="Arial"/>
              </a:rPr>
              <a:t>Suspending a process involves suspending  all threads of the process</a:t>
            </a:r>
            <a:endParaRPr i="1" sz="1500">
              <a:solidFill>
                <a:schemeClr val="dk1"/>
              </a:solidFill>
              <a:latin typeface="Arial"/>
              <a:ea typeface="Arial"/>
              <a:cs typeface="Arial"/>
              <a:sym typeface="Arial"/>
            </a:endParaRPr>
          </a:p>
          <a:p>
            <a:pPr indent="-130170" lvl="0" marL="151799" marR="493794" rtl="0" algn="l">
              <a:lnSpc>
                <a:spcPct val="100699"/>
              </a:lnSpc>
              <a:spcBef>
                <a:spcPts val="1687"/>
              </a:spcBef>
              <a:spcAft>
                <a:spcPts val="0"/>
              </a:spcAft>
              <a:buClr>
                <a:schemeClr val="dk1"/>
              </a:buClr>
              <a:buSzPts val="1500"/>
              <a:buFont typeface="Arial"/>
              <a:buChar char="•"/>
            </a:pPr>
            <a:r>
              <a:rPr i="1" lang="en-US" sz="1500">
                <a:solidFill>
                  <a:schemeClr val="dk1"/>
                </a:solidFill>
                <a:latin typeface="Arial"/>
                <a:ea typeface="Arial"/>
                <a:cs typeface="Arial"/>
                <a:sym typeface="Arial"/>
              </a:rPr>
              <a:t>Termination of a process terminates all threads  within the process</a:t>
            </a:r>
            <a:endParaRPr i="1" sz="1500">
              <a:solidFill>
                <a:schemeClr val="dk1"/>
              </a:solidFill>
              <a:latin typeface="Arial"/>
              <a:ea typeface="Arial"/>
              <a:cs typeface="Arial"/>
              <a:sym typeface="Arial"/>
            </a:endParaRPr>
          </a:p>
        </p:txBody>
      </p:sp>
      <p:pic>
        <p:nvPicPr>
          <p:cNvPr id="135" name="Google Shape;135;p5"/>
          <p:cNvPicPr preferRelativeResize="0"/>
          <p:nvPr/>
        </p:nvPicPr>
        <p:blipFill>
          <a:blip r:embed="rId3">
            <a:alphaModFix/>
          </a:blip>
          <a:stretch>
            <a:fillRect/>
          </a:stretch>
        </p:blipFill>
        <p:spPr>
          <a:xfrm>
            <a:off x="3768900" y="777775"/>
            <a:ext cx="5375099" cy="59519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1260125" y="134150"/>
            <a:ext cx="6796200" cy="640200"/>
          </a:xfrm>
          <a:prstGeom prst="rect">
            <a:avLst/>
          </a:prstGeom>
          <a:noFill/>
          <a:ln>
            <a:noFill/>
          </a:ln>
        </p:spPr>
        <p:txBody>
          <a:bodyPr anchorCtr="0" anchor="ctr" bIns="0" lIns="0" spcFirstLastPara="1" rIns="0" wrap="square" tIns="8925">
            <a:spAutoFit/>
          </a:bodyPr>
          <a:lstStyle/>
          <a:p>
            <a:pPr indent="0" lvl="0" marL="8929" rtl="0" algn="l">
              <a:spcBef>
                <a:spcPts val="0"/>
              </a:spcBef>
              <a:spcAft>
                <a:spcPts val="0"/>
              </a:spcAft>
              <a:buClr>
                <a:schemeClr val="dk2"/>
              </a:buClr>
              <a:buSzPts val="4100"/>
              <a:buFont typeface="Lucida Sans"/>
              <a:buNone/>
            </a:pPr>
            <a:r>
              <a:rPr lang="en-US"/>
              <a:t>Thread Control Blocks</a:t>
            </a:r>
            <a:endParaRPr/>
          </a:p>
        </p:txBody>
      </p:sp>
      <p:sp>
        <p:nvSpPr>
          <p:cNvPr id="141" name="Google Shape;141;p3"/>
          <p:cNvSpPr txBox="1"/>
          <p:nvPr/>
        </p:nvSpPr>
        <p:spPr>
          <a:xfrm>
            <a:off x="4572857" y="6524780"/>
            <a:ext cx="95548" cy="126718"/>
          </a:xfrm>
          <a:prstGeom prst="rect">
            <a:avLst/>
          </a:prstGeom>
          <a:noFill/>
          <a:ln>
            <a:noFill/>
          </a:ln>
        </p:spPr>
        <p:txBody>
          <a:bodyPr anchorCtr="0" anchor="t" bIns="0" lIns="0" spcFirstLastPara="1" rIns="0" wrap="square" tIns="3550">
            <a:spAutoFit/>
          </a:bodyPr>
          <a:lstStyle/>
          <a:p>
            <a:pPr indent="0" lvl="0" marL="17859" marR="0" rtl="0" algn="l">
              <a:spcBef>
                <a:spcPts val="0"/>
              </a:spcBef>
              <a:spcAft>
                <a:spcPts val="0"/>
              </a:spcAft>
              <a:buNone/>
            </a:pPr>
            <a:fld id="{00000000-1234-1234-1234-123412341234}" type="slidenum">
              <a:rPr lang="en-US" sz="800">
                <a:solidFill>
                  <a:schemeClr val="dk1"/>
                </a:solidFill>
                <a:latin typeface="Arial"/>
                <a:ea typeface="Arial"/>
                <a:cs typeface="Arial"/>
                <a:sym typeface="Arial"/>
              </a:rPr>
              <a:t>‹#›</a:t>
            </a:fld>
            <a:endParaRPr sz="800">
              <a:solidFill>
                <a:schemeClr val="dk1"/>
              </a:solidFill>
              <a:latin typeface="Arial"/>
              <a:ea typeface="Arial"/>
              <a:cs typeface="Arial"/>
              <a:sym typeface="Arial"/>
            </a:endParaRPr>
          </a:p>
        </p:txBody>
      </p:sp>
      <p:sp>
        <p:nvSpPr>
          <p:cNvPr id="142" name="Google Shape;142;p3"/>
          <p:cNvSpPr txBox="1"/>
          <p:nvPr/>
        </p:nvSpPr>
        <p:spPr>
          <a:xfrm>
            <a:off x="45650" y="1136000"/>
            <a:ext cx="2248500" cy="2256000"/>
          </a:xfrm>
          <a:prstGeom prst="rect">
            <a:avLst/>
          </a:prstGeom>
          <a:noFill/>
          <a:ln>
            <a:noFill/>
          </a:ln>
        </p:spPr>
        <p:txBody>
          <a:bodyPr anchorCtr="0" anchor="t" bIns="0" lIns="0" spcFirstLastPara="1" rIns="0" wrap="square" tIns="8925">
            <a:spAutoFit/>
          </a:bodyPr>
          <a:lstStyle/>
          <a:p>
            <a:pPr indent="-98419" lvl="0" marL="151799" marR="0" rtl="0" algn="l">
              <a:spcBef>
                <a:spcPts val="1705"/>
              </a:spcBef>
              <a:spcAft>
                <a:spcPts val="0"/>
              </a:spcAft>
              <a:buClr>
                <a:schemeClr val="dk1"/>
              </a:buClr>
              <a:buSzPts val="1000"/>
              <a:buFont typeface="Arial"/>
              <a:buChar char="•"/>
            </a:pPr>
            <a:r>
              <a:rPr lang="en-US" sz="1000">
                <a:solidFill>
                  <a:schemeClr val="dk1"/>
                </a:solidFill>
                <a:latin typeface="Arial"/>
                <a:ea typeface="Arial"/>
                <a:cs typeface="Arial"/>
                <a:sym typeface="Arial"/>
              </a:rPr>
              <a:t>Information associated with each thread: </a:t>
            </a:r>
            <a:r>
              <a:rPr b="1" lang="en-US" sz="1000">
                <a:solidFill>
                  <a:schemeClr val="dk1"/>
                </a:solidFill>
                <a:latin typeface="Arial"/>
                <a:ea typeface="Arial"/>
                <a:cs typeface="Arial"/>
                <a:sym typeface="Arial"/>
              </a:rPr>
              <a:t>Thread Control Block</a:t>
            </a:r>
            <a:endParaRPr sz="1000">
              <a:solidFill>
                <a:schemeClr val="dk1"/>
              </a:solidFill>
              <a:latin typeface="Arial"/>
              <a:ea typeface="Arial"/>
              <a:cs typeface="Arial"/>
              <a:sym typeface="Arial"/>
            </a:endParaRPr>
          </a:p>
          <a:p>
            <a:pPr indent="-98419" lvl="1" marL="392892" marR="0" rtl="0" algn="l">
              <a:spcBef>
                <a:spcPts val="1709"/>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Program counter</a:t>
            </a:r>
            <a:endParaRPr b="0" i="0" sz="1000" u="none" cap="none" strike="noStrike">
              <a:solidFill>
                <a:schemeClr val="dk1"/>
              </a:solidFill>
              <a:latin typeface="Arial"/>
              <a:ea typeface="Arial"/>
              <a:cs typeface="Arial"/>
              <a:sym typeface="Arial"/>
            </a:endParaRPr>
          </a:p>
          <a:p>
            <a:pPr indent="-98419" lvl="1" marL="392892" marR="0" rtl="0" algn="l">
              <a:spcBef>
                <a:spcPts val="1702"/>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CPU registers</a:t>
            </a:r>
            <a:endParaRPr b="0" i="0" sz="1000" u="none" cap="none" strike="noStrike">
              <a:solidFill>
                <a:schemeClr val="dk1"/>
              </a:solidFill>
              <a:latin typeface="Arial"/>
              <a:ea typeface="Arial"/>
              <a:cs typeface="Arial"/>
              <a:sym typeface="Arial"/>
            </a:endParaRPr>
          </a:p>
          <a:p>
            <a:pPr indent="-98419" lvl="1" marL="392892" marR="0" rtl="0" algn="l">
              <a:spcBef>
                <a:spcPts val="1702"/>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CPU scheduling information</a:t>
            </a:r>
            <a:endParaRPr b="0" i="0" sz="1000" u="none" cap="none" strike="noStrike">
              <a:solidFill>
                <a:schemeClr val="dk1"/>
              </a:solidFill>
              <a:latin typeface="Arial"/>
              <a:ea typeface="Arial"/>
              <a:cs typeface="Arial"/>
              <a:sym typeface="Arial"/>
            </a:endParaRPr>
          </a:p>
          <a:p>
            <a:pPr indent="-98419" lvl="1" marL="392892" marR="0" rtl="0" algn="l">
              <a:spcBef>
                <a:spcPts val="1702"/>
              </a:spcBef>
              <a:spcAft>
                <a:spcPts val="0"/>
              </a:spcAft>
              <a:buClr>
                <a:schemeClr val="dk1"/>
              </a:buClr>
              <a:buSzPts val="1000"/>
              <a:buFont typeface="Arial"/>
              <a:buChar char="•"/>
            </a:pPr>
            <a:r>
              <a:rPr b="0" i="0" lang="en-US" sz="1000" u="none" cap="none" strike="noStrike">
                <a:solidFill>
                  <a:schemeClr val="dk1"/>
                </a:solidFill>
                <a:latin typeface="Arial"/>
                <a:ea typeface="Arial"/>
                <a:cs typeface="Arial"/>
                <a:sym typeface="Arial"/>
              </a:rPr>
              <a:t>Pending I/O information</a:t>
            </a:r>
            <a:endParaRPr sz="1000">
              <a:solidFill>
                <a:schemeClr val="dk1"/>
              </a:solidFill>
            </a:endParaRPr>
          </a:p>
          <a:p>
            <a:pPr indent="0" lvl="0" marL="914400" marR="0" rtl="0" algn="l">
              <a:spcBef>
                <a:spcPts val="1702"/>
              </a:spcBef>
              <a:spcAft>
                <a:spcPts val="0"/>
              </a:spcAft>
              <a:buNone/>
            </a:pPr>
            <a:r>
              <a:t/>
            </a:r>
            <a:endParaRPr sz="1500">
              <a:solidFill>
                <a:schemeClr val="dk1"/>
              </a:solidFill>
            </a:endParaRPr>
          </a:p>
        </p:txBody>
      </p:sp>
      <p:sp>
        <p:nvSpPr>
          <p:cNvPr id="143" name="Google Shape;143;p3"/>
          <p:cNvSpPr txBox="1"/>
          <p:nvPr/>
        </p:nvSpPr>
        <p:spPr>
          <a:xfrm>
            <a:off x="5333904" y="6693607"/>
            <a:ext cx="163800" cy="164400"/>
          </a:xfrm>
          <a:prstGeom prst="rect">
            <a:avLst/>
          </a:prstGeom>
          <a:noFill/>
          <a:ln>
            <a:noFill/>
          </a:ln>
        </p:spPr>
        <p:txBody>
          <a:bodyPr anchorCtr="0" anchor="t" bIns="0" lIns="0" spcFirstLastPara="1" rIns="0" wrap="square" tIns="10250">
            <a:spAutoFit/>
          </a:bodyPr>
          <a:lstStyle/>
          <a:p>
            <a:pPr indent="0" lvl="0" marL="8929" marR="0" rtl="0" algn="l">
              <a:spcBef>
                <a:spcPts val="0"/>
              </a:spcBef>
              <a:spcAft>
                <a:spcPts val="0"/>
              </a:spcAft>
              <a:buNone/>
            </a:pPr>
            <a:r>
              <a:rPr lang="en-US" sz="1000">
                <a:solidFill>
                  <a:srgbClr val="898989"/>
                </a:solidFill>
                <a:latin typeface="Arial"/>
                <a:ea typeface="Arial"/>
                <a:cs typeface="Arial"/>
                <a:sym typeface="Arial"/>
              </a:rPr>
              <a:t>0</a:t>
            </a:r>
            <a:endParaRPr sz="1000">
              <a:solidFill>
                <a:schemeClr val="dk1"/>
              </a:solidFill>
              <a:latin typeface="Arial"/>
              <a:ea typeface="Arial"/>
              <a:cs typeface="Arial"/>
              <a:sym typeface="Arial"/>
            </a:endParaRPr>
          </a:p>
        </p:txBody>
      </p:sp>
      <p:sp>
        <p:nvSpPr>
          <p:cNvPr id="144" name="Google Shape;144;p3"/>
          <p:cNvSpPr txBox="1"/>
          <p:nvPr/>
        </p:nvSpPr>
        <p:spPr>
          <a:xfrm>
            <a:off x="2337554" y="2474010"/>
            <a:ext cx="2465400" cy="276900"/>
          </a:xfrm>
          <a:prstGeom prst="rect">
            <a:avLst/>
          </a:prstGeom>
          <a:noFill/>
          <a:ln cap="flat" cmpd="sng" w="15500">
            <a:solidFill>
              <a:srgbClr val="000000"/>
            </a:solidFill>
            <a:prstDash val="solid"/>
            <a:round/>
            <a:headEnd len="sm" w="sm" type="none"/>
            <a:tailEnd len="sm" w="sm" type="none"/>
          </a:ln>
        </p:spPr>
        <p:txBody>
          <a:bodyPr anchorCtr="0" anchor="t" bIns="0" lIns="0" spcFirstLastPara="1" rIns="0" wrap="square" tIns="45525">
            <a:spAutoFit/>
          </a:bodyPr>
          <a:lstStyle/>
          <a:p>
            <a:pPr indent="0" lvl="0" marL="809001" marR="0" rtl="0" algn="l">
              <a:spcBef>
                <a:spcPts val="0"/>
              </a:spcBef>
              <a:spcAft>
                <a:spcPts val="0"/>
              </a:spcAft>
              <a:buNone/>
            </a:pPr>
            <a:r>
              <a:rPr lang="en-US" sz="1500">
                <a:solidFill>
                  <a:schemeClr val="dk1"/>
                </a:solidFill>
                <a:latin typeface="Calibri"/>
                <a:ea typeface="Calibri"/>
                <a:cs typeface="Calibri"/>
                <a:sym typeface="Calibri"/>
              </a:rPr>
              <a:t>Parent PID</a:t>
            </a:r>
            <a:endParaRPr sz="1500">
              <a:solidFill>
                <a:schemeClr val="dk1"/>
              </a:solidFill>
              <a:latin typeface="Calibri"/>
              <a:ea typeface="Calibri"/>
              <a:cs typeface="Calibri"/>
              <a:sym typeface="Calibri"/>
            </a:endParaRPr>
          </a:p>
        </p:txBody>
      </p:sp>
      <p:sp>
        <p:nvSpPr>
          <p:cNvPr id="145" name="Google Shape;145;p3"/>
          <p:cNvSpPr/>
          <p:nvPr/>
        </p:nvSpPr>
        <p:spPr>
          <a:xfrm>
            <a:off x="2337554" y="5288124"/>
            <a:ext cx="2463295" cy="523260"/>
          </a:xfrm>
          <a:custGeom>
            <a:rect b="b" l="l" r="r" t="t"/>
            <a:pathLst>
              <a:path extrusionOk="0" h="744854" w="3506470">
                <a:moveTo>
                  <a:pt x="0" y="0"/>
                </a:moveTo>
                <a:lnTo>
                  <a:pt x="3505883" y="0"/>
                </a:lnTo>
                <a:lnTo>
                  <a:pt x="3505883" y="744612"/>
                </a:lnTo>
                <a:lnTo>
                  <a:pt x="0" y="744612"/>
                </a:lnTo>
                <a:lnTo>
                  <a:pt x="0" y="0"/>
                </a:lnTo>
                <a:close/>
              </a:path>
            </a:pathLst>
          </a:custGeom>
          <a:noFill/>
          <a:ln cap="flat" cmpd="sng" w="15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6" name="Google Shape;146;p3"/>
          <p:cNvSpPr/>
          <p:nvPr/>
        </p:nvSpPr>
        <p:spPr>
          <a:xfrm>
            <a:off x="4693554" y="3848345"/>
            <a:ext cx="1552385" cy="2677"/>
          </a:xfrm>
          <a:custGeom>
            <a:rect b="b" l="l" r="r" t="t"/>
            <a:pathLst>
              <a:path extrusionOk="0" h="3810" w="2209800">
                <a:moveTo>
                  <a:pt x="0" y="0"/>
                </a:moveTo>
                <a:lnTo>
                  <a:pt x="2209273" y="3789"/>
                </a:lnTo>
              </a:path>
            </a:pathLst>
          </a:custGeom>
          <a:noFill/>
          <a:ln cap="flat" cmpd="sng" w="15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47" name="Google Shape;147;p3"/>
          <p:cNvSpPr txBox="1"/>
          <p:nvPr/>
        </p:nvSpPr>
        <p:spPr>
          <a:xfrm>
            <a:off x="6264224" y="3717455"/>
            <a:ext cx="1440000" cy="243900"/>
          </a:xfrm>
          <a:prstGeom prst="rect">
            <a:avLst/>
          </a:prstGeom>
          <a:noFill/>
          <a:ln cap="flat" cmpd="sng" w="15500">
            <a:solidFill>
              <a:srgbClr val="000000"/>
            </a:solidFill>
            <a:prstDash val="solid"/>
            <a:round/>
            <a:headEnd len="sm" w="sm" type="none"/>
            <a:tailEnd len="sm" w="sm" type="none"/>
          </a:ln>
        </p:spPr>
        <p:txBody>
          <a:bodyPr anchorCtr="0" anchor="t" bIns="0" lIns="0" spcFirstLastPara="1" rIns="0" wrap="square" tIns="12925">
            <a:spAutoFit/>
          </a:bodyPr>
          <a:lstStyle/>
          <a:p>
            <a:pPr indent="0" lvl="0" marL="198231" marR="0" rtl="0" algn="l">
              <a:spcBef>
                <a:spcPts val="0"/>
              </a:spcBef>
              <a:spcAft>
                <a:spcPts val="0"/>
              </a:spcAft>
              <a:buNone/>
            </a:pPr>
            <a:r>
              <a:rPr lang="en-US" sz="1500">
                <a:solidFill>
                  <a:schemeClr val="dk1"/>
                </a:solidFill>
                <a:latin typeface="Calibri"/>
                <a:ea typeface="Calibri"/>
                <a:cs typeface="Calibri"/>
                <a:sym typeface="Calibri"/>
              </a:rPr>
              <a:t>Handle Table</a:t>
            </a:r>
            <a:endParaRPr sz="1500">
              <a:solidFill>
                <a:schemeClr val="dk1"/>
              </a:solidFill>
              <a:latin typeface="Calibri"/>
              <a:ea typeface="Calibri"/>
              <a:cs typeface="Calibri"/>
              <a:sym typeface="Calibri"/>
            </a:endParaRPr>
          </a:p>
        </p:txBody>
      </p:sp>
      <p:sp>
        <p:nvSpPr>
          <p:cNvPr id="148" name="Google Shape;148;p3"/>
          <p:cNvSpPr txBox="1"/>
          <p:nvPr/>
        </p:nvSpPr>
        <p:spPr>
          <a:xfrm>
            <a:off x="2337554" y="2081339"/>
            <a:ext cx="2465400" cy="309900"/>
          </a:xfrm>
          <a:prstGeom prst="rect">
            <a:avLst/>
          </a:prstGeom>
          <a:noFill/>
          <a:ln cap="flat" cmpd="sng" w="15500">
            <a:solidFill>
              <a:srgbClr val="000000"/>
            </a:solidFill>
            <a:prstDash val="solid"/>
            <a:round/>
            <a:headEnd len="sm" w="sm" type="none"/>
            <a:tailEnd len="sm" w="sm" type="none"/>
          </a:ln>
        </p:spPr>
        <p:txBody>
          <a:bodyPr anchorCtr="0" anchor="t" bIns="0" lIns="0" spcFirstLastPara="1" rIns="0" wrap="square" tIns="78125">
            <a:spAutoFit/>
          </a:bodyPr>
          <a:lstStyle/>
          <a:p>
            <a:pPr indent="0" lvl="0" marL="601840" marR="0" rtl="0" algn="l">
              <a:spcBef>
                <a:spcPts val="0"/>
              </a:spcBef>
              <a:spcAft>
                <a:spcPts val="0"/>
              </a:spcAft>
              <a:buNone/>
            </a:pPr>
            <a:r>
              <a:rPr lang="en-US" sz="1500">
                <a:solidFill>
                  <a:schemeClr val="dk1"/>
                </a:solidFill>
                <a:latin typeface="Calibri"/>
                <a:ea typeface="Calibri"/>
                <a:cs typeface="Calibri"/>
                <a:sym typeface="Calibri"/>
              </a:rPr>
              <a:t>Process ID (PID)</a:t>
            </a:r>
            <a:endParaRPr sz="1500">
              <a:solidFill>
                <a:schemeClr val="dk1"/>
              </a:solidFill>
              <a:latin typeface="Calibri"/>
              <a:ea typeface="Calibri"/>
              <a:cs typeface="Calibri"/>
              <a:sym typeface="Calibri"/>
            </a:endParaRPr>
          </a:p>
        </p:txBody>
      </p:sp>
      <p:sp>
        <p:nvSpPr>
          <p:cNvPr id="149" name="Google Shape;149;p3"/>
          <p:cNvSpPr txBox="1"/>
          <p:nvPr/>
        </p:nvSpPr>
        <p:spPr>
          <a:xfrm>
            <a:off x="2810739" y="3268952"/>
            <a:ext cx="1517700" cy="239400"/>
          </a:xfrm>
          <a:prstGeom prst="rect">
            <a:avLst/>
          </a:prstGeom>
          <a:noFill/>
          <a:ln>
            <a:noFill/>
          </a:ln>
        </p:spPr>
        <p:txBody>
          <a:bodyPr anchorCtr="0" anchor="t" bIns="0" lIns="0" spcFirstLastPara="1" rIns="0" wrap="square" tIns="8475">
            <a:spAutoFit/>
          </a:bodyPr>
          <a:lstStyle/>
          <a:p>
            <a:pPr indent="0" lvl="0" marL="8929" marR="0" rtl="0" algn="l">
              <a:spcBef>
                <a:spcPts val="0"/>
              </a:spcBef>
              <a:spcAft>
                <a:spcPts val="0"/>
              </a:spcAft>
              <a:buNone/>
            </a:pPr>
            <a:r>
              <a:rPr lang="en-US" sz="1500">
                <a:solidFill>
                  <a:schemeClr val="dk1"/>
                </a:solidFill>
                <a:latin typeface="Calibri"/>
                <a:ea typeface="Calibri"/>
                <a:cs typeface="Calibri"/>
                <a:sym typeface="Calibri"/>
              </a:rPr>
              <a:t>Next Process Block</a:t>
            </a:r>
            <a:endParaRPr sz="1500">
              <a:solidFill>
                <a:schemeClr val="dk1"/>
              </a:solidFill>
              <a:latin typeface="Calibri"/>
              <a:ea typeface="Calibri"/>
              <a:cs typeface="Calibri"/>
              <a:sym typeface="Calibri"/>
            </a:endParaRPr>
          </a:p>
        </p:txBody>
      </p:sp>
      <p:sp>
        <p:nvSpPr>
          <p:cNvPr id="150" name="Google Shape;150;p3"/>
          <p:cNvSpPr txBox="1"/>
          <p:nvPr/>
        </p:nvSpPr>
        <p:spPr>
          <a:xfrm>
            <a:off x="2337554" y="4055586"/>
            <a:ext cx="2465400" cy="337200"/>
          </a:xfrm>
          <a:prstGeom prst="rect">
            <a:avLst/>
          </a:prstGeom>
          <a:noFill/>
          <a:ln cap="flat" cmpd="sng" w="15500">
            <a:solidFill>
              <a:srgbClr val="000000"/>
            </a:solidFill>
            <a:prstDash val="solid"/>
            <a:round/>
            <a:headEnd len="sm" w="sm" type="none"/>
            <a:tailEnd len="sm" w="sm" type="none"/>
          </a:ln>
        </p:spPr>
        <p:txBody>
          <a:bodyPr anchorCtr="0" anchor="t" bIns="0" lIns="0" spcFirstLastPara="1" rIns="0" wrap="square" tIns="105350">
            <a:spAutoFit/>
          </a:bodyPr>
          <a:lstStyle/>
          <a:p>
            <a:pPr indent="0" lvl="0" marL="569247" marR="0" rtl="0" algn="l">
              <a:spcBef>
                <a:spcPts val="0"/>
              </a:spcBef>
              <a:spcAft>
                <a:spcPts val="0"/>
              </a:spcAft>
              <a:buNone/>
            </a:pPr>
            <a:r>
              <a:rPr lang="en-US" sz="1500">
                <a:solidFill>
                  <a:schemeClr val="dk1"/>
                </a:solidFill>
                <a:latin typeface="Calibri"/>
                <a:ea typeface="Calibri"/>
                <a:cs typeface="Calibri"/>
                <a:sym typeface="Calibri"/>
              </a:rPr>
              <a:t>Image File Name</a:t>
            </a:r>
            <a:endParaRPr sz="1500">
              <a:solidFill>
                <a:schemeClr val="dk1"/>
              </a:solidFill>
              <a:latin typeface="Calibri"/>
              <a:ea typeface="Calibri"/>
              <a:cs typeface="Calibri"/>
              <a:sym typeface="Calibri"/>
            </a:endParaRPr>
          </a:p>
        </p:txBody>
      </p:sp>
      <p:sp>
        <p:nvSpPr>
          <p:cNvPr id="151" name="Google Shape;151;p3"/>
          <p:cNvSpPr txBox="1"/>
          <p:nvPr/>
        </p:nvSpPr>
        <p:spPr>
          <a:xfrm>
            <a:off x="6264225" y="3259343"/>
            <a:ext cx="1033500" cy="254400"/>
          </a:xfrm>
          <a:prstGeom prst="rect">
            <a:avLst/>
          </a:prstGeom>
          <a:noFill/>
          <a:ln cap="flat" cmpd="sng" w="15500">
            <a:solidFill>
              <a:srgbClr val="000000"/>
            </a:solidFill>
            <a:prstDash val="solid"/>
            <a:round/>
            <a:headEnd len="sm" w="sm" type="none"/>
            <a:tailEnd len="sm" w="sm" type="none"/>
          </a:ln>
        </p:spPr>
        <p:txBody>
          <a:bodyPr anchorCtr="0" anchor="t" bIns="0" lIns="0" spcFirstLastPara="1" rIns="0" wrap="square" tIns="23200">
            <a:spAutoFit/>
          </a:bodyPr>
          <a:lstStyle/>
          <a:p>
            <a:pPr indent="0" lvl="0" marL="3572" marR="0" rtl="0" algn="ctr">
              <a:spcBef>
                <a:spcPts val="0"/>
              </a:spcBef>
              <a:spcAft>
                <a:spcPts val="0"/>
              </a:spcAft>
              <a:buNone/>
            </a:pPr>
            <a:r>
              <a:rPr lang="en-US" sz="1500">
                <a:solidFill>
                  <a:schemeClr val="dk1"/>
                </a:solidFill>
                <a:latin typeface="Calibri"/>
                <a:ea typeface="Calibri"/>
                <a:cs typeface="Calibri"/>
                <a:sym typeface="Calibri"/>
              </a:rPr>
              <a:t>PCB</a:t>
            </a:r>
            <a:endParaRPr sz="1500">
              <a:solidFill>
                <a:schemeClr val="dk1"/>
              </a:solidFill>
              <a:latin typeface="Calibri"/>
              <a:ea typeface="Calibri"/>
              <a:cs typeface="Calibri"/>
              <a:sym typeface="Calibri"/>
            </a:endParaRPr>
          </a:p>
        </p:txBody>
      </p:sp>
      <p:sp>
        <p:nvSpPr>
          <p:cNvPr id="152" name="Google Shape;152;p3"/>
          <p:cNvSpPr txBox="1"/>
          <p:nvPr/>
        </p:nvSpPr>
        <p:spPr>
          <a:xfrm>
            <a:off x="2985251" y="4650928"/>
            <a:ext cx="1161000" cy="1119300"/>
          </a:xfrm>
          <a:prstGeom prst="rect">
            <a:avLst/>
          </a:prstGeom>
          <a:noFill/>
          <a:ln>
            <a:noFill/>
          </a:ln>
        </p:spPr>
        <p:txBody>
          <a:bodyPr anchorCtr="0" anchor="t" bIns="0" lIns="0" spcFirstLastPara="1" rIns="0" wrap="square" tIns="21425">
            <a:spAutoFit/>
          </a:bodyPr>
          <a:lstStyle/>
          <a:p>
            <a:pPr indent="6696" lvl="0" marL="8483" marR="3572" rtl="0" algn="ctr">
              <a:lnSpc>
                <a:spcPct val="120466"/>
              </a:lnSpc>
              <a:spcBef>
                <a:spcPts val="0"/>
              </a:spcBef>
              <a:spcAft>
                <a:spcPts val="0"/>
              </a:spcAft>
              <a:buNone/>
            </a:pPr>
            <a:r>
              <a:rPr lang="en-US" sz="1500">
                <a:solidFill>
                  <a:schemeClr val="dk1"/>
                </a:solidFill>
                <a:latin typeface="Calibri"/>
                <a:ea typeface="Calibri"/>
                <a:cs typeface="Calibri"/>
                <a:sym typeface="Calibri"/>
              </a:rPr>
              <a:t>List of Thread  Control Blocks</a:t>
            </a:r>
            <a:endParaRPr sz="1500">
              <a:solidFill>
                <a:schemeClr val="dk1"/>
              </a:solidFill>
              <a:latin typeface="Calibri"/>
              <a:ea typeface="Calibri"/>
              <a:cs typeface="Calibri"/>
              <a:sym typeface="Calibri"/>
            </a:endParaRPr>
          </a:p>
          <a:p>
            <a:pPr indent="0" lvl="0" marL="0" marR="0" rtl="0" algn="l">
              <a:spcBef>
                <a:spcPts val="21"/>
              </a:spcBef>
              <a:spcAft>
                <a:spcPts val="0"/>
              </a:spcAft>
              <a:buNone/>
            </a:pPr>
            <a:r>
              <a:t/>
            </a:r>
            <a:endParaRPr sz="2000">
              <a:solidFill>
                <a:schemeClr val="dk1"/>
              </a:solidFill>
              <a:latin typeface="Times New Roman"/>
              <a:ea typeface="Times New Roman"/>
              <a:cs typeface="Times New Roman"/>
              <a:sym typeface="Times New Roman"/>
            </a:endParaRPr>
          </a:p>
          <a:p>
            <a:pPr indent="0" lvl="0" marL="17858" marR="0" rtl="0" algn="ctr">
              <a:spcBef>
                <a:spcPts val="0"/>
              </a:spcBef>
              <a:spcAft>
                <a:spcPts val="0"/>
              </a:spcAft>
              <a:buNone/>
            </a:pP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sp>
        <p:nvSpPr>
          <p:cNvPr id="153" name="Google Shape;153;p3"/>
          <p:cNvSpPr txBox="1"/>
          <p:nvPr/>
        </p:nvSpPr>
        <p:spPr>
          <a:xfrm>
            <a:off x="2908903" y="3699800"/>
            <a:ext cx="1315800" cy="239400"/>
          </a:xfrm>
          <a:prstGeom prst="rect">
            <a:avLst/>
          </a:prstGeom>
          <a:noFill/>
          <a:ln>
            <a:noFill/>
          </a:ln>
        </p:spPr>
        <p:txBody>
          <a:bodyPr anchorCtr="0" anchor="t" bIns="0" lIns="0" spcFirstLastPara="1" rIns="0" wrap="square" tIns="8475">
            <a:spAutoFit/>
          </a:bodyPr>
          <a:lstStyle/>
          <a:p>
            <a:pPr indent="0" lvl="0" marL="8929" marR="0" rtl="0" algn="l">
              <a:spcBef>
                <a:spcPts val="0"/>
              </a:spcBef>
              <a:spcAft>
                <a:spcPts val="0"/>
              </a:spcAft>
              <a:buNone/>
            </a:pPr>
            <a:r>
              <a:rPr lang="en-US" sz="1500">
                <a:solidFill>
                  <a:schemeClr val="dk1"/>
                </a:solidFill>
                <a:latin typeface="Calibri"/>
                <a:ea typeface="Calibri"/>
                <a:cs typeface="Calibri"/>
                <a:sym typeface="Calibri"/>
              </a:rPr>
              <a:t>List of open ﬁles</a:t>
            </a:r>
            <a:endParaRPr sz="1500">
              <a:solidFill>
                <a:schemeClr val="dk1"/>
              </a:solidFill>
              <a:latin typeface="Calibri"/>
              <a:ea typeface="Calibri"/>
              <a:cs typeface="Calibri"/>
              <a:sym typeface="Calibri"/>
            </a:endParaRPr>
          </a:p>
        </p:txBody>
      </p:sp>
      <p:sp>
        <p:nvSpPr>
          <p:cNvPr id="154" name="Google Shape;154;p3"/>
          <p:cNvSpPr txBox="1"/>
          <p:nvPr/>
        </p:nvSpPr>
        <p:spPr>
          <a:xfrm>
            <a:off x="3506834" y="2870839"/>
            <a:ext cx="144600" cy="239400"/>
          </a:xfrm>
          <a:prstGeom prst="rect">
            <a:avLst/>
          </a:prstGeom>
          <a:noFill/>
          <a:ln>
            <a:noFill/>
          </a:ln>
        </p:spPr>
        <p:txBody>
          <a:bodyPr anchorCtr="0" anchor="t" bIns="0" lIns="0" spcFirstLastPara="1" rIns="0" wrap="square" tIns="8475">
            <a:spAutoFit/>
          </a:bodyPr>
          <a:lstStyle/>
          <a:p>
            <a:pPr indent="0" lvl="0" marL="0" marR="0" rtl="0" algn="l">
              <a:spcBef>
                <a:spcPts val="0"/>
              </a:spcBef>
              <a:spcAft>
                <a:spcPts val="0"/>
              </a:spcAft>
              <a:buNone/>
            </a:pPr>
            <a:r>
              <a:rPr lang="en-US" sz="1500">
                <a:solidFill>
                  <a:schemeClr val="dk1"/>
                </a:solidFill>
                <a:latin typeface="Calibri"/>
                <a:ea typeface="Calibri"/>
                <a:cs typeface="Calibri"/>
                <a:sym typeface="Calibri"/>
              </a:rPr>
              <a:t>…</a:t>
            </a:r>
            <a:endParaRPr sz="1500">
              <a:solidFill>
                <a:schemeClr val="dk1"/>
              </a:solidFill>
              <a:latin typeface="Calibri"/>
              <a:ea typeface="Calibri"/>
              <a:cs typeface="Calibri"/>
              <a:sym typeface="Calibri"/>
            </a:endParaRPr>
          </a:p>
        </p:txBody>
      </p:sp>
      <p:sp>
        <p:nvSpPr>
          <p:cNvPr id="155" name="Google Shape;155;p3"/>
          <p:cNvSpPr txBox="1"/>
          <p:nvPr/>
        </p:nvSpPr>
        <p:spPr>
          <a:xfrm>
            <a:off x="5548492" y="4402236"/>
            <a:ext cx="2933700" cy="319500"/>
          </a:xfrm>
          <a:prstGeom prst="rect">
            <a:avLst/>
          </a:prstGeom>
          <a:noFill/>
          <a:ln>
            <a:noFill/>
          </a:ln>
        </p:spPr>
        <p:txBody>
          <a:bodyPr anchorCtr="0" anchor="t" bIns="0" lIns="0" spcFirstLastPara="1" rIns="0" wrap="square" tIns="11600">
            <a:spAutoFit/>
          </a:bodyPr>
          <a:lstStyle/>
          <a:p>
            <a:pPr indent="0" lvl="0" marL="8929" marR="0" rtl="0" algn="l">
              <a:spcBef>
                <a:spcPts val="0"/>
              </a:spcBef>
              <a:spcAft>
                <a:spcPts val="0"/>
              </a:spcAft>
              <a:buNone/>
            </a:pPr>
            <a:r>
              <a:rPr b="1" lang="en-US" sz="2000">
                <a:solidFill>
                  <a:srgbClr val="1F497D"/>
                </a:solidFill>
                <a:latin typeface="Calibri"/>
                <a:ea typeface="Calibri"/>
                <a:cs typeface="Calibri"/>
                <a:sym typeface="Calibri"/>
              </a:rPr>
              <a:t>Thread Control Block (TCB)</a:t>
            </a:r>
            <a:endParaRPr sz="2000">
              <a:solidFill>
                <a:schemeClr val="dk1"/>
              </a:solidFill>
              <a:latin typeface="Calibri"/>
              <a:ea typeface="Calibri"/>
              <a:cs typeface="Calibri"/>
              <a:sym typeface="Calibri"/>
            </a:endParaRPr>
          </a:p>
        </p:txBody>
      </p:sp>
      <p:graphicFrame>
        <p:nvGraphicFramePr>
          <p:cNvPr id="156" name="Google Shape;156;p3"/>
          <p:cNvGraphicFramePr/>
          <p:nvPr/>
        </p:nvGraphicFramePr>
        <p:xfrm>
          <a:off x="6193324" y="4925446"/>
          <a:ext cx="3000000" cy="3000000"/>
        </p:xfrm>
        <a:graphic>
          <a:graphicData uri="http://schemas.openxmlformats.org/drawingml/2006/table">
            <a:tbl>
              <a:tblPr bandRow="1" firstRow="1">
                <a:noFill/>
                <a:tableStyleId>{3D715CA8-D753-48EC-8054-6557CA063D8E}</a:tableStyleId>
              </a:tblPr>
              <a:tblGrid>
                <a:gridCol w="2356100"/>
                <a:gridCol w="130825"/>
                <a:gridCol w="421475"/>
              </a:tblGrid>
              <a:tr h="160725">
                <a:tc rowSpan="2">
                  <a:txBody>
                    <a:bodyPr/>
                    <a:lstStyle/>
                    <a:p>
                      <a:pPr indent="0" lvl="0" marL="1251585" marR="0" rtl="0" algn="l">
                        <a:lnSpc>
                          <a:spcPct val="100000"/>
                        </a:lnSpc>
                        <a:spcBef>
                          <a:spcPts val="0"/>
                        </a:spcBef>
                        <a:spcAft>
                          <a:spcPts val="0"/>
                        </a:spcAft>
                        <a:buNone/>
                      </a:pPr>
                      <a:r>
                        <a:rPr lang="en-US" sz="1500" u="none" cap="none" strike="noStrike">
                          <a:latin typeface="Calibri"/>
                          <a:ea typeface="Calibri"/>
                          <a:cs typeface="Calibri"/>
                          <a:sym typeface="Calibri"/>
                        </a:rPr>
                        <a:t>Next TCB</a:t>
                      </a:r>
                      <a:endParaRPr sz="1500" u="none" cap="none" strike="noStrike">
                        <a:latin typeface="Calibri"/>
                        <a:ea typeface="Calibri"/>
                        <a:cs typeface="Calibri"/>
                        <a:sym typeface="Calibri"/>
                      </a:endParaRPr>
                    </a:p>
                  </a:txBody>
                  <a:tcPr marT="23225" marB="0" marR="0" marL="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9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B cap="flat" cmpd="sng" w="19050">
                      <a:solidFill>
                        <a:srgbClr val="000000"/>
                      </a:solidFill>
                      <a:prstDash val="solid"/>
                      <a:round/>
                      <a:headEnd len="sm" w="sm" type="none"/>
                      <a:tailEnd len="sm" w="sm" type="none"/>
                    </a:lnB>
                  </a:tcPr>
                </a:tc>
              </a:tr>
              <a:tr h="126350">
                <a:tc vMerge="1"/>
                <a:tc>
                  <a:txBody>
                    <a:bodyPr/>
                    <a:lstStyle/>
                    <a:p>
                      <a:pPr indent="0" lvl="0" marL="0" marR="0" rtl="0" algn="l">
                        <a:lnSpc>
                          <a:spcPct val="100000"/>
                        </a:lnSpc>
                        <a:spcBef>
                          <a:spcPts val="0"/>
                        </a:spcBef>
                        <a:spcAft>
                          <a:spcPts val="0"/>
                        </a:spcAft>
                        <a:buNone/>
                      </a:pPr>
                      <a:r>
                        <a:t/>
                      </a:r>
                      <a:endParaRPr sz="700" u="none" cap="none" strike="noStrike">
                        <a:latin typeface="Times New Roman"/>
                        <a:ea typeface="Times New Roman"/>
                        <a:cs typeface="Times New Roman"/>
                        <a:sym typeface="Times New Roman"/>
                      </a:endParaRPr>
                    </a:p>
                  </a:txBody>
                  <a:tcPr marT="0" marB="0" marR="0" marL="0">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rowSpan="4">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T cap="flat" cmpd="sng" w="19050">
                      <a:solidFill>
                        <a:srgbClr val="000000"/>
                      </a:solidFill>
                      <a:prstDash val="solid"/>
                      <a:round/>
                      <a:headEnd len="sm" w="sm" type="none"/>
                      <a:tailEnd len="sm" w="sm" type="none"/>
                    </a:lnT>
                  </a:tcPr>
                </a:tc>
              </a:tr>
              <a:tr h="332625">
                <a:tc gridSpan="2">
                  <a:txBody>
                    <a:bodyPr/>
                    <a:lstStyle/>
                    <a:p>
                      <a:pPr indent="0" lvl="0" marL="802005" marR="0" rtl="0" algn="l">
                        <a:lnSpc>
                          <a:spcPct val="100000"/>
                        </a:lnSpc>
                        <a:spcBef>
                          <a:spcPts val="0"/>
                        </a:spcBef>
                        <a:spcAft>
                          <a:spcPts val="0"/>
                        </a:spcAft>
                        <a:buNone/>
                      </a:pPr>
                      <a:r>
                        <a:rPr lang="en-US" sz="1500" u="none" cap="none" strike="noStrike">
                          <a:latin typeface="Calibri"/>
                          <a:ea typeface="Calibri"/>
                          <a:cs typeface="Calibri"/>
                          <a:sym typeface="Calibri"/>
                        </a:rPr>
                        <a:t>Program Counter</a:t>
                      </a:r>
                      <a:endParaRPr sz="1500" u="none" cap="none" strike="noStrike">
                        <a:latin typeface="Calibri"/>
                        <a:ea typeface="Calibri"/>
                        <a:cs typeface="Calibri"/>
                        <a:sym typeface="Calibri"/>
                      </a:endParaRPr>
                    </a:p>
                  </a:txBody>
                  <a:tcPr marT="5090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vMerge="1"/>
              </a:tr>
              <a:tr h="381750">
                <a:tc gridSpan="2">
                  <a:txBody>
                    <a:bodyPr/>
                    <a:lstStyle/>
                    <a:p>
                      <a:pPr indent="0" lvl="0" marL="635" marR="0" rtl="0" algn="ctr">
                        <a:lnSpc>
                          <a:spcPct val="100000"/>
                        </a:lnSpc>
                        <a:spcBef>
                          <a:spcPts val="0"/>
                        </a:spcBef>
                        <a:spcAft>
                          <a:spcPts val="0"/>
                        </a:spcAft>
                        <a:buNone/>
                      </a:pPr>
                      <a:r>
                        <a:rPr lang="en-US" sz="1500" u="none" cap="none" strike="noStrike">
                          <a:latin typeface="Calibri"/>
                          <a:ea typeface="Calibri"/>
                          <a:cs typeface="Calibri"/>
                          <a:sym typeface="Calibri"/>
                        </a:rPr>
                        <a:t>Registers</a:t>
                      </a:r>
                      <a:endParaRPr sz="1500" u="none" cap="none" strike="noStrike">
                        <a:latin typeface="Calibri"/>
                        <a:ea typeface="Calibri"/>
                        <a:cs typeface="Calibri"/>
                        <a:sym typeface="Calibri"/>
                      </a:endParaRPr>
                    </a:p>
                  </a:txBody>
                  <a:tcPr marT="7277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vMerge="1"/>
              </a:tr>
              <a:tr h="392450">
                <a:tc gridSpan="2">
                  <a:txBody>
                    <a:bodyPr/>
                    <a:lstStyle/>
                    <a:p>
                      <a:pPr indent="0" lvl="0" marL="27940" marR="0" rtl="0" algn="ctr">
                        <a:lnSpc>
                          <a:spcPct val="100000"/>
                        </a:lnSpc>
                        <a:spcBef>
                          <a:spcPts val="0"/>
                        </a:spcBef>
                        <a:spcAft>
                          <a:spcPts val="0"/>
                        </a:spcAft>
                        <a:buNone/>
                      </a:pPr>
                      <a:r>
                        <a:rPr lang="en-US" sz="1500" u="none" cap="none" strike="noStrike">
                          <a:latin typeface="Calibri"/>
                          <a:ea typeface="Calibri"/>
                          <a:cs typeface="Calibri"/>
                          <a:sym typeface="Calibri"/>
                        </a:rPr>
                        <a:t>…</a:t>
                      </a:r>
                      <a:endParaRPr sz="1500" u="none" cap="none" strike="noStrike">
                        <a:latin typeface="Calibri"/>
                        <a:ea typeface="Calibri"/>
                        <a:cs typeface="Calibri"/>
                        <a:sym typeface="Calibri"/>
                      </a:endParaRPr>
                    </a:p>
                  </a:txBody>
                  <a:tcPr marT="781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vMerge="1"/>
              </a:tr>
            </a:tbl>
          </a:graphicData>
        </a:graphic>
      </p:graphicFrame>
      <p:sp>
        <p:nvSpPr>
          <p:cNvPr id="157" name="Google Shape;157;p3"/>
          <p:cNvSpPr/>
          <p:nvPr/>
        </p:nvSpPr>
        <p:spPr>
          <a:xfrm>
            <a:off x="4660836" y="3815618"/>
            <a:ext cx="65400" cy="654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8" name="Google Shape;158;p3"/>
          <p:cNvSpPr/>
          <p:nvPr/>
        </p:nvSpPr>
        <p:spPr>
          <a:xfrm>
            <a:off x="6174186" y="3818163"/>
            <a:ext cx="109291" cy="65575"/>
          </a:xfrm>
          <a:custGeom>
            <a:rect b="b" l="l" r="r" t="t"/>
            <a:pathLst>
              <a:path extrusionOk="0" h="93345" w="155575">
                <a:moveTo>
                  <a:pt x="152" y="0"/>
                </a:moveTo>
                <a:lnTo>
                  <a:pt x="62128" y="46647"/>
                </a:lnTo>
                <a:lnTo>
                  <a:pt x="0" y="93078"/>
                </a:lnTo>
                <a:lnTo>
                  <a:pt x="155206" y="46799"/>
                </a:lnTo>
                <a:lnTo>
                  <a:pt x="15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59" name="Google Shape;159;p3"/>
          <p:cNvSpPr/>
          <p:nvPr/>
        </p:nvSpPr>
        <p:spPr>
          <a:xfrm>
            <a:off x="2337554" y="2081339"/>
            <a:ext cx="2463295" cy="4446600"/>
          </a:xfrm>
          <a:custGeom>
            <a:rect b="b" l="l" r="r" t="t"/>
            <a:pathLst>
              <a:path extrusionOk="0" h="6329680" w="3506470">
                <a:moveTo>
                  <a:pt x="0" y="0"/>
                </a:moveTo>
                <a:lnTo>
                  <a:pt x="3505883" y="0"/>
                </a:lnTo>
                <a:lnTo>
                  <a:pt x="3505883" y="6329205"/>
                </a:lnTo>
                <a:lnTo>
                  <a:pt x="0" y="6329205"/>
                </a:lnTo>
                <a:lnTo>
                  <a:pt x="0" y="0"/>
                </a:lnTo>
                <a:close/>
              </a:path>
            </a:pathLst>
          </a:custGeom>
          <a:noFill/>
          <a:ln cap="flat" cmpd="sng" w="15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0" name="Google Shape;160;p3"/>
          <p:cNvSpPr/>
          <p:nvPr/>
        </p:nvSpPr>
        <p:spPr>
          <a:xfrm>
            <a:off x="2337554" y="3204809"/>
            <a:ext cx="2463295" cy="381851"/>
          </a:xfrm>
          <a:custGeom>
            <a:rect b="b" l="l" r="r" t="t"/>
            <a:pathLst>
              <a:path extrusionOk="0" h="543560" w="3506470">
                <a:moveTo>
                  <a:pt x="0" y="0"/>
                </a:moveTo>
                <a:lnTo>
                  <a:pt x="3505883" y="0"/>
                </a:lnTo>
                <a:lnTo>
                  <a:pt x="3505883" y="542946"/>
                </a:lnTo>
                <a:lnTo>
                  <a:pt x="0" y="542946"/>
                </a:lnTo>
                <a:lnTo>
                  <a:pt x="0" y="0"/>
                </a:lnTo>
                <a:close/>
              </a:path>
            </a:pathLst>
          </a:custGeom>
          <a:noFill/>
          <a:ln cap="flat" cmpd="sng" w="15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1" name="Google Shape;161;p3"/>
          <p:cNvSpPr/>
          <p:nvPr/>
        </p:nvSpPr>
        <p:spPr>
          <a:xfrm>
            <a:off x="4693554" y="3390235"/>
            <a:ext cx="1552385" cy="2677"/>
          </a:xfrm>
          <a:custGeom>
            <a:rect b="b" l="l" r="r" t="t"/>
            <a:pathLst>
              <a:path extrusionOk="0" h="3810" w="2209800">
                <a:moveTo>
                  <a:pt x="0" y="0"/>
                </a:moveTo>
                <a:lnTo>
                  <a:pt x="2209273" y="3789"/>
                </a:lnTo>
              </a:path>
            </a:pathLst>
          </a:custGeom>
          <a:noFill/>
          <a:ln cap="flat" cmpd="sng" w="15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2" name="Google Shape;162;p3"/>
          <p:cNvSpPr/>
          <p:nvPr/>
        </p:nvSpPr>
        <p:spPr>
          <a:xfrm>
            <a:off x="4660836" y="3357507"/>
            <a:ext cx="65400" cy="654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3" name="Google Shape;163;p3"/>
          <p:cNvSpPr/>
          <p:nvPr/>
        </p:nvSpPr>
        <p:spPr>
          <a:xfrm>
            <a:off x="6174186" y="3360053"/>
            <a:ext cx="109291" cy="65575"/>
          </a:xfrm>
          <a:custGeom>
            <a:rect b="b" l="l" r="r" t="t"/>
            <a:pathLst>
              <a:path extrusionOk="0" h="93345" w="155575">
                <a:moveTo>
                  <a:pt x="152" y="0"/>
                </a:moveTo>
                <a:lnTo>
                  <a:pt x="62128" y="46634"/>
                </a:lnTo>
                <a:lnTo>
                  <a:pt x="0" y="93065"/>
                </a:lnTo>
                <a:lnTo>
                  <a:pt x="155206" y="46799"/>
                </a:lnTo>
                <a:lnTo>
                  <a:pt x="152"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4" name="Google Shape;164;p3"/>
          <p:cNvSpPr/>
          <p:nvPr/>
        </p:nvSpPr>
        <p:spPr>
          <a:xfrm>
            <a:off x="2337554" y="4502785"/>
            <a:ext cx="2463295" cy="784668"/>
          </a:xfrm>
          <a:custGeom>
            <a:rect b="b" l="l" r="r" t="t"/>
            <a:pathLst>
              <a:path extrusionOk="0" h="1116965" w="3506470">
                <a:moveTo>
                  <a:pt x="0" y="0"/>
                </a:moveTo>
                <a:lnTo>
                  <a:pt x="3505883" y="0"/>
                </a:lnTo>
                <a:lnTo>
                  <a:pt x="3505883" y="1116918"/>
                </a:lnTo>
                <a:lnTo>
                  <a:pt x="0" y="1116918"/>
                </a:lnTo>
                <a:lnTo>
                  <a:pt x="0" y="0"/>
                </a:lnTo>
                <a:close/>
              </a:path>
            </a:pathLst>
          </a:custGeom>
          <a:noFill/>
          <a:ln cap="flat" cmpd="sng" w="15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5" name="Google Shape;165;p3"/>
          <p:cNvSpPr/>
          <p:nvPr/>
        </p:nvSpPr>
        <p:spPr>
          <a:xfrm>
            <a:off x="2337554" y="3597475"/>
            <a:ext cx="2463295" cy="458132"/>
          </a:xfrm>
          <a:custGeom>
            <a:rect b="b" l="l" r="r" t="t"/>
            <a:pathLst>
              <a:path extrusionOk="0" h="652145" w="3506470">
                <a:moveTo>
                  <a:pt x="0" y="0"/>
                </a:moveTo>
                <a:lnTo>
                  <a:pt x="3505883" y="0"/>
                </a:lnTo>
                <a:lnTo>
                  <a:pt x="3505883" y="651535"/>
                </a:lnTo>
                <a:lnTo>
                  <a:pt x="0" y="651535"/>
                </a:lnTo>
                <a:lnTo>
                  <a:pt x="0" y="0"/>
                </a:lnTo>
                <a:close/>
              </a:path>
            </a:pathLst>
          </a:custGeom>
          <a:noFill/>
          <a:ln cap="flat" cmpd="sng" w="15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6" name="Google Shape;166;p3"/>
          <p:cNvSpPr/>
          <p:nvPr/>
        </p:nvSpPr>
        <p:spPr>
          <a:xfrm>
            <a:off x="2337554" y="2801233"/>
            <a:ext cx="2463295" cy="392557"/>
          </a:xfrm>
          <a:custGeom>
            <a:rect b="b" l="l" r="r" t="t"/>
            <a:pathLst>
              <a:path extrusionOk="0" h="558800" w="3506470">
                <a:moveTo>
                  <a:pt x="0" y="0"/>
                </a:moveTo>
                <a:lnTo>
                  <a:pt x="3505883" y="0"/>
                </a:lnTo>
                <a:lnTo>
                  <a:pt x="3505883" y="558459"/>
                </a:lnTo>
                <a:lnTo>
                  <a:pt x="0" y="558459"/>
                </a:lnTo>
                <a:lnTo>
                  <a:pt x="0" y="0"/>
                </a:lnTo>
                <a:close/>
              </a:path>
            </a:pathLst>
          </a:custGeom>
          <a:noFill/>
          <a:ln cap="flat" cmpd="sng" w="15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7" name="Google Shape;167;p3"/>
          <p:cNvSpPr/>
          <p:nvPr/>
        </p:nvSpPr>
        <p:spPr>
          <a:xfrm>
            <a:off x="4693554" y="5082240"/>
            <a:ext cx="1467628" cy="0"/>
          </a:xfrm>
          <a:custGeom>
            <a:rect b="b" l="l" r="r" t="t"/>
            <a:pathLst>
              <a:path extrusionOk="0" h="120000" w="2089150">
                <a:moveTo>
                  <a:pt x="0" y="0"/>
                </a:moveTo>
                <a:lnTo>
                  <a:pt x="2089055" y="0"/>
                </a:lnTo>
              </a:path>
            </a:pathLst>
          </a:custGeom>
          <a:noFill/>
          <a:ln cap="flat" cmpd="sng" w="155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8" name="Google Shape;168;p3"/>
          <p:cNvSpPr/>
          <p:nvPr/>
        </p:nvSpPr>
        <p:spPr>
          <a:xfrm>
            <a:off x="4660836" y="5049523"/>
            <a:ext cx="65400" cy="65400"/>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69" name="Google Shape;169;p3"/>
          <p:cNvSpPr/>
          <p:nvPr/>
        </p:nvSpPr>
        <p:spPr>
          <a:xfrm>
            <a:off x="6089702" y="5049523"/>
            <a:ext cx="109291" cy="65575"/>
          </a:xfrm>
          <a:custGeom>
            <a:rect b="b" l="l" r="r" t="t"/>
            <a:pathLst>
              <a:path extrusionOk="0" h="93345" w="155575">
                <a:moveTo>
                  <a:pt x="0" y="0"/>
                </a:moveTo>
                <a:lnTo>
                  <a:pt x="62052" y="46532"/>
                </a:lnTo>
                <a:lnTo>
                  <a:pt x="0" y="93078"/>
                </a:lnTo>
                <a:lnTo>
                  <a:pt x="155130" y="46532"/>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0" name="Google Shape;170;p3"/>
          <p:cNvSpPr/>
          <p:nvPr/>
        </p:nvSpPr>
        <p:spPr>
          <a:xfrm>
            <a:off x="8522060" y="5059069"/>
            <a:ext cx="65400" cy="6540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71" name="Google Shape;171;p3"/>
          <p:cNvSpPr/>
          <p:nvPr/>
        </p:nvSpPr>
        <p:spPr>
          <a:xfrm>
            <a:off x="9034704" y="5059069"/>
            <a:ext cx="109291" cy="65575"/>
          </a:xfrm>
          <a:custGeom>
            <a:rect b="b" l="l" r="r" t="t"/>
            <a:pathLst>
              <a:path extrusionOk="0" h="93345" w="155575">
                <a:moveTo>
                  <a:pt x="0" y="0"/>
                </a:moveTo>
                <a:lnTo>
                  <a:pt x="62052" y="46532"/>
                </a:lnTo>
                <a:lnTo>
                  <a:pt x="0" y="93065"/>
                </a:lnTo>
                <a:lnTo>
                  <a:pt x="155130" y="46532"/>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419695" y="647285"/>
            <a:ext cx="7124105" cy="639958"/>
          </a:xfrm>
          <a:prstGeom prst="rect">
            <a:avLst/>
          </a:prstGeom>
          <a:noFill/>
          <a:ln>
            <a:noFill/>
          </a:ln>
        </p:spPr>
        <p:txBody>
          <a:bodyPr anchorCtr="0" anchor="ctr" bIns="0" lIns="0" spcFirstLastPara="1" rIns="0" wrap="square" tIns="8925">
            <a:spAutoFit/>
          </a:bodyPr>
          <a:lstStyle/>
          <a:p>
            <a:pPr indent="0" lvl="0" marL="8929" rtl="0" algn="l">
              <a:spcBef>
                <a:spcPts val="0"/>
              </a:spcBef>
              <a:spcAft>
                <a:spcPts val="0"/>
              </a:spcAft>
              <a:buClr>
                <a:schemeClr val="dk2"/>
              </a:buClr>
              <a:buSzPts val="4100"/>
              <a:buFont typeface="Lucida Sans"/>
              <a:buNone/>
            </a:pPr>
            <a:r>
              <a:rPr lang="en-US"/>
              <a:t>Thread States</a:t>
            </a:r>
            <a:endParaRPr/>
          </a:p>
        </p:txBody>
      </p:sp>
      <p:sp>
        <p:nvSpPr>
          <p:cNvPr id="177" name="Google Shape;177;p8"/>
          <p:cNvSpPr txBox="1"/>
          <p:nvPr/>
        </p:nvSpPr>
        <p:spPr>
          <a:xfrm>
            <a:off x="464344" y="1565053"/>
            <a:ext cx="8174100" cy="2674500"/>
          </a:xfrm>
          <a:prstGeom prst="rect">
            <a:avLst/>
          </a:prstGeom>
          <a:noFill/>
          <a:ln>
            <a:noFill/>
          </a:ln>
        </p:spPr>
        <p:txBody>
          <a:bodyPr anchorCtr="0" anchor="t" bIns="0" lIns="0" spcFirstLastPara="1" rIns="0" wrap="square" tIns="8925">
            <a:spAutoFit/>
          </a:bodyPr>
          <a:lstStyle/>
          <a:p>
            <a:pPr indent="-142870" lvl="0" marL="151799" marR="0" rtl="0" algn="l">
              <a:spcBef>
                <a:spcPts val="0"/>
              </a:spcBef>
              <a:spcAft>
                <a:spcPts val="0"/>
              </a:spcAft>
              <a:buClr>
                <a:schemeClr val="dk1"/>
              </a:buClr>
              <a:buSzPts val="1700"/>
              <a:buFont typeface="Arial"/>
              <a:buChar char="•"/>
            </a:pPr>
            <a:r>
              <a:rPr lang="en-US" sz="1700">
                <a:solidFill>
                  <a:schemeClr val="dk1"/>
                </a:solidFill>
                <a:latin typeface="Arial"/>
                <a:ea typeface="Arial"/>
                <a:cs typeface="Arial"/>
                <a:sym typeface="Arial"/>
              </a:rPr>
              <a:t>The typical states for a thread are </a:t>
            </a:r>
            <a:r>
              <a:rPr b="1" lang="en-US" sz="1700">
                <a:solidFill>
                  <a:schemeClr val="dk1"/>
                </a:solidFill>
                <a:latin typeface="Arial"/>
                <a:ea typeface="Arial"/>
                <a:cs typeface="Arial"/>
                <a:sym typeface="Arial"/>
              </a:rPr>
              <a:t>running</a:t>
            </a:r>
            <a:r>
              <a:rPr lang="en-US" sz="1700">
                <a:solidFill>
                  <a:schemeClr val="dk1"/>
                </a:solidFill>
                <a:latin typeface="Arial"/>
                <a:ea typeface="Arial"/>
                <a:cs typeface="Arial"/>
                <a:sym typeface="Arial"/>
              </a:rPr>
              <a:t>, </a:t>
            </a:r>
            <a:r>
              <a:rPr b="1" lang="en-US" sz="1700">
                <a:solidFill>
                  <a:schemeClr val="dk1"/>
                </a:solidFill>
                <a:latin typeface="Arial"/>
                <a:ea typeface="Arial"/>
                <a:cs typeface="Arial"/>
                <a:sym typeface="Arial"/>
              </a:rPr>
              <a:t>ready</a:t>
            </a:r>
            <a:r>
              <a:rPr lang="en-US" sz="1700">
                <a:solidFill>
                  <a:schemeClr val="dk1"/>
                </a:solidFill>
                <a:latin typeface="Arial"/>
                <a:ea typeface="Arial"/>
                <a:cs typeface="Arial"/>
                <a:sym typeface="Arial"/>
              </a:rPr>
              <a:t>, </a:t>
            </a:r>
            <a:r>
              <a:rPr b="1" lang="en-US" sz="1700">
                <a:solidFill>
                  <a:schemeClr val="dk1"/>
                </a:solidFill>
                <a:latin typeface="Arial"/>
                <a:ea typeface="Arial"/>
                <a:cs typeface="Arial"/>
                <a:sym typeface="Arial"/>
              </a:rPr>
              <a:t>blocked</a:t>
            </a:r>
            <a:endParaRPr sz="1700">
              <a:solidFill>
                <a:schemeClr val="dk1"/>
              </a:solidFill>
              <a:latin typeface="Arial"/>
              <a:ea typeface="Arial"/>
              <a:cs typeface="Arial"/>
              <a:sym typeface="Arial"/>
            </a:endParaRPr>
          </a:p>
          <a:p>
            <a:pPr indent="-142870" lvl="0" marL="151799" marR="0" rtl="0" algn="l">
              <a:spcBef>
                <a:spcPts val="1709"/>
              </a:spcBef>
              <a:spcAft>
                <a:spcPts val="0"/>
              </a:spcAft>
              <a:buClr>
                <a:schemeClr val="dk1"/>
              </a:buClr>
              <a:buSzPts val="1700"/>
              <a:buFont typeface="Arial"/>
              <a:buChar char="•"/>
            </a:pPr>
            <a:r>
              <a:rPr lang="en-US" sz="1700">
                <a:solidFill>
                  <a:schemeClr val="dk1"/>
                </a:solidFill>
                <a:latin typeface="Arial"/>
                <a:ea typeface="Arial"/>
                <a:cs typeface="Arial"/>
                <a:sym typeface="Arial"/>
              </a:rPr>
              <a:t>Typical </a:t>
            </a:r>
            <a:r>
              <a:rPr b="1" lang="en-US" sz="1700">
                <a:solidFill>
                  <a:schemeClr val="dk1"/>
                </a:solidFill>
                <a:latin typeface="Arial"/>
                <a:ea typeface="Arial"/>
                <a:cs typeface="Arial"/>
                <a:sym typeface="Arial"/>
              </a:rPr>
              <a:t>thread operations </a:t>
            </a:r>
            <a:r>
              <a:rPr lang="en-US" sz="1700">
                <a:solidFill>
                  <a:schemeClr val="dk1"/>
                </a:solidFill>
                <a:latin typeface="Arial"/>
                <a:ea typeface="Arial"/>
                <a:cs typeface="Arial"/>
                <a:sym typeface="Arial"/>
              </a:rPr>
              <a:t>associated with a change in thread state are:</a:t>
            </a:r>
            <a:endParaRPr sz="1700">
              <a:solidFill>
                <a:schemeClr val="dk1"/>
              </a:solidFill>
              <a:latin typeface="Arial"/>
              <a:ea typeface="Arial"/>
              <a:cs typeface="Arial"/>
              <a:sym typeface="Arial"/>
            </a:endParaRPr>
          </a:p>
          <a:p>
            <a:pPr indent="-142870" lvl="1" marL="392892" marR="0" rtl="0" algn="l">
              <a:spcBef>
                <a:spcPts val="1712"/>
              </a:spcBef>
              <a:spcAft>
                <a:spcPts val="0"/>
              </a:spcAft>
              <a:buClr>
                <a:schemeClr val="dk1"/>
              </a:buClr>
              <a:buSzPts val="1700"/>
              <a:buFont typeface="Arial"/>
              <a:buChar char="•"/>
            </a:pPr>
            <a:r>
              <a:rPr b="1" i="0" lang="en-US" sz="1700" u="none" cap="none" strike="noStrike">
                <a:solidFill>
                  <a:schemeClr val="dk1"/>
                </a:solidFill>
                <a:latin typeface="Arial"/>
                <a:ea typeface="Arial"/>
                <a:cs typeface="Arial"/>
                <a:sym typeface="Arial"/>
              </a:rPr>
              <a:t>Spawn</a:t>
            </a:r>
            <a:r>
              <a:rPr b="0" i="0" lang="en-US" sz="1700" u="none" cap="none" strike="noStrike">
                <a:solidFill>
                  <a:schemeClr val="dk1"/>
                </a:solidFill>
                <a:latin typeface="Arial"/>
                <a:ea typeface="Arial"/>
                <a:cs typeface="Arial"/>
                <a:sym typeface="Arial"/>
              </a:rPr>
              <a:t>: a thread within a process may spawn another thread</a:t>
            </a:r>
            <a:endParaRPr/>
          </a:p>
          <a:p>
            <a:pPr indent="-142870" lvl="0" marL="392892" marR="0" rtl="0" algn="l">
              <a:spcBef>
                <a:spcPts val="1702"/>
              </a:spcBef>
              <a:spcAft>
                <a:spcPts val="0"/>
              </a:spcAft>
              <a:buClr>
                <a:schemeClr val="dk1"/>
              </a:buClr>
              <a:buSzPts val="1700"/>
              <a:buFont typeface="Arial"/>
              <a:buChar char="•"/>
            </a:pPr>
            <a:r>
              <a:rPr b="1" lang="en-US" sz="1700">
                <a:solidFill>
                  <a:schemeClr val="dk1"/>
                </a:solidFill>
                <a:latin typeface="Arial"/>
                <a:ea typeface="Arial"/>
                <a:cs typeface="Arial"/>
                <a:sym typeface="Arial"/>
              </a:rPr>
              <a:t>Block</a:t>
            </a:r>
            <a:r>
              <a:rPr lang="en-US" sz="1700">
                <a:solidFill>
                  <a:schemeClr val="dk1"/>
                </a:solidFill>
                <a:latin typeface="Arial"/>
                <a:ea typeface="Arial"/>
                <a:cs typeface="Arial"/>
                <a:sym typeface="Arial"/>
              </a:rPr>
              <a:t>: a thread needs to wait for an event</a:t>
            </a:r>
            <a:endParaRPr sz="1700">
              <a:solidFill>
                <a:schemeClr val="dk1"/>
              </a:solidFill>
              <a:latin typeface="Arial"/>
              <a:ea typeface="Arial"/>
              <a:cs typeface="Arial"/>
              <a:sym typeface="Arial"/>
            </a:endParaRPr>
          </a:p>
          <a:p>
            <a:pPr indent="-142870" lvl="0" marL="392892" marR="0" rtl="0" algn="l">
              <a:spcBef>
                <a:spcPts val="1705"/>
              </a:spcBef>
              <a:spcAft>
                <a:spcPts val="0"/>
              </a:spcAft>
              <a:buClr>
                <a:schemeClr val="dk1"/>
              </a:buClr>
              <a:buSzPts val="1700"/>
              <a:buFont typeface="Arial"/>
              <a:buChar char="•"/>
            </a:pPr>
            <a:r>
              <a:rPr b="1" lang="en-US" sz="1700">
                <a:solidFill>
                  <a:schemeClr val="dk1"/>
                </a:solidFill>
                <a:latin typeface="Arial"/>
                <a:ea typeface="Arial"/>
                <a:cs typeface="Arial"/>
                <a:sym typeface="Arial"/>
              </a:rPr>
              <a:t>Unblock</a:t>
            </a:r>
            <a:r>
              <a:rPr lang="en-US" sz="1700">
                <a:solidFill>
                  <a:schemeClr val="dk1"/>
                </a:solidFill>
                <a:latin typeface="Arial"/>
                <a:ea typeface="Arial"/>
                <a:cs typeface="Arial"/>
                <a:sym typeface="Arial"/>
              </a:rPr>
              <a:t>: When the event for which a thread is blocked occurs</a:t>
            </a:r>
            <a:endParaRPr sz="1700">
              <a:solidFill>
                <a:schemeClr val="dk1"/>
              </a:solidFill>
              <a:latin typeface="Arial"/>
              <a:ea typeface="Arial"/>
              <a:cs typeface="Arial"/>
              <a:sym typeface="Arial"/>
            </a:endParaRPr>
          </a:p>
          <a:p>
            <a:pPr indent="-142870" lvl="0" marL="392892" marR="0" rtl="0" algn="l">
              <a:spcBef>
                <a:spcPts val="1712"/>
              </a:spcBef>
              <a:spcAft>
                <a:spcPts val="0"/>
              </a:spcAft>
              <a:buClr>
                <a:schemeClr val="dk1"/>
              </a:buClr>
              <a:buSzPts val="1700"/>
              <a:buFont typeface="Arial"/>
              <a:buChar char="•"/>
            </a:pPr>
            <a:r>
              <a:rPr b="1" lang="en-US" sz="1700">
                <a:solidFill>
                  <a:schemeClr val="dk1"/>
                </a:solidFill>
                <a:latin typeface="Arial"/>
                <a:ea typeface="Arial"/>
                <a:cs typeface="Arial"/>
                <a:sym typeface="Arial"/>
              </a:rPr>
              <a:t>Finish</a:t>
            </a:r>
            <a:r>
              <a:rPr lang="en-US" sz="1700">
                <a:solidFill>
                  <a:schemeClr val="dk1"/>
                </a:solidFill>
                <a:latin typeface="Arial"/>
                <a:ea typeface="Arial"/>
                <a:cs typeface="Arial"/>
                <a:sym typeface="Arial"/>
              </a:rPr>
              <a:t>: When a thread completes, its register context and stacks are deallocated.</a:t>
            </a:r>
            <a:endParaRPr sz="1700">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344069" y="92585"/>
            <a:ext cx="8078700" cy="640200"/>
          </a:xfrm>
          <a:prstGeom prst="rect">
            <a:avLst/>
          </a:prstGeom>
          <a:noFill/>
          <a:ln>
            <a:noFill/>
          </a:ln>
        </p:spPr>
        <p:txBody>
          <a:bodyPr anchorCtr="0" anchor="ctr" bIns="0" lIns="0" spcFirstLastPara="1" rIns="0" wrap="square" tIns="8925">
            <a:spAutoFit/>
          </a:bodyPr>
          <a:lstStyle/>
          <a:p>
            <a:pPr indent="0" lvl="0" marL="0" rtl="0" algn="l">
              <a:spcBef>
                <a:spcPts val="0"/>
              </a:spcBef>
              <a:spcAft>
                <a:spcPts val="0"/>
              </a:spcAft>
              <a:buClr>
                <a:schemeClr val="dk2"/>
              </a:buClr>
              <a:buSzPts val="4100"/>
              <a:buFont typeface="Lucida Sans"/>
              <a:buNone/>
            </a:pPr>
            <a:r>
              <a:rPr lang="en-US"/>
              <a:t>Multithreading</a:t>
            </a:r>
            <a:endParaRPr/>
          </a:p>
        </p:txBody>
      </p:sp>
      <p:sp>
        <p:nvSpPr>
          <p:cNvPr id="183" name="Google Shape;183;p7"/>
          <p:cNvSpPr txBox="1"/>
          <p:nvPr/>
        </p:nvSpPr>
        <p:spPr>
          <a:xfrm>
            <a:off x="491125" y="956600"/>
            <a:ext cx="8007300" cy="2319600"/>
          </a:xfrm>
          <a:prstGeom prst="rect">
            <a:avLst/>
          </a:prstGeom>
          <a:noFill/>
          <a:ln>
            <a:noFill/>
          </a:ln>
        </p:spPr>
        <p:txBody>
          <a:bodyPr anchorCtr="0" anchor="t" bIns="0" lIns="0" spcFirstLastPara="1" rIns="0" wrap="square" tIns="8925">
            <a:spAutoFit/>
          </a:bodyPr>
          <a:lstStyle/>
          <a:p>
            <a:pPr indent="-142869" lvl="0" marL="151799" marR="0" rtl="0" algn="l">
              <a:spcBef>
                <a:spcPts val="0"/>
              </a:spcBef>
              <a:spcAft>
                <a:spcPts val="0"/>
              </a:spcAft>
              <a:buClr>
                <a:schemeClr val="dk1"/>
              </a:buClr>
              <a:buSzPts val="1700"/>
              <a:buFont typeface="Arial"/>
              <a:buChar char="•"/>
            </a:pPr>
            <a:r>
              <a:rPr b="1" lang="en-US" sz="1700">
                <a:solidFill>
                  <a:schemeClr val="dk1"/>
                </a:solidFill>
                <a:latin typeface="Arial"/>
                <a:ea typeface="Arial"/>
                <a:cs typeface="Arial"/>
                <a:sym typeface="Arial"/>
              </a:rPr>
              <a:t>Advantages of multithreaded programming</a:t>
            </a:r>
            <a:endParaRPr b="1" sz="1700">
              <a:solidFill>
                <a:schemeClr val="dk1"/>
              </a:solidFill>
              <a:latin typeface="Arial"/>
              <a:ea typeface="Arial"/>
              <a:cs typeface="Arial"/>
              <a:sym typeface="Arial"/>
            </a:endParaRPr>
          </a:p>
          <a:p>
            <a:pPr indent="-336550" lvl="1" marL="914400" marR="0" rtl="0" algn="l">
              <a:spcBef>
                <a:spcPts val="0"/>
              </a:spcBef>
              <a:spcAft>
                <a:spcPts val="0"/>
              </a:spcAft>
              <a:buClr>
                <a:schemeClr val="dk1"/>
              </a:buClr>
              <a:buSzPts val="1700"/>
              <a:buChar char="•"/>
            </a:pPr>
            <a:r>
              <a:rPr b="1" lang="en-US" sz="1700">
                <a:solidFill>
                  <a:schemeClr val="dk1"/>
                </a:solidFill>
              </a:rPr>
              <a:t>Responsiveness:</a:t>
            </a:r>
            <a:r>
              <a:rPr lang="en-US" sz="1700">
                <a:solidFill>
                  <a:schemeClr val="dk1"/>
                </a:solidFill>
              </a:rPr>
              <a:t>Shared or divided work</a:t>
            </a:r>
            <a:endParaRPr sz="1700">
              <a:solidFill>
                <a:schemeClr val="dk1"/>
              </a:solidFill>
            </a:endParaRPr>
          </a:p>
          <a:p>
            <a:pPr indent="-336550" lvl="1" marL="914400" marR="0" rtl="0" algn="l">
              <a:lnSpc>
                <a:spcPct val="100000"/>
              </a:lnSpc>
              <a:spcBef>
                <a:spcPts val="0"/>
              </a:spcBef>
              <a:spcAft>
                <a:spcPts val="0"/>
              </a:spcAft>
              <a:buClr>
                <a:schemeClr val="dk1"/>
              </a:buClr>
              <a:buSzPts val="1700"/>
              <a:buChar char="•"/>
            </a:pPr>
            <a:r>
              <a:rPr b="1" lang="en-US" sz="1700">
                <a:solidFill>
                  <a:schemeClr val="dk1"/>
                </a:solidFill>
              </a:rPr>
              <a:t>Resource sharing</a:t>
            </a:r>
            <a:r>
              <a:rPr lang="en-US" sz="1700">
                <a:solidFill>
                  <a:schemeClr val="dk1"/>
                </a:solidFill>
              </a:rPr>
              <a:t>: unlike separate processes    </a:t>
            </a:r>
            <a:endParaRPr sz="1700">
              <a:solidFill>
                <a:schemeClr val="dk1"/>
              </a:solidFill>
            </a:endParaRPr>
          </a:p>
          <a:p>
            <a:pPr indent="-336550" lvl="1" marL="914400" marR="0" rtl="0" algn="l">
              <a:spcBef>
                <a:spcPts val="0"/>
              </a:spcBef>
              <a:spcAft>
                <a:spcPts val="0"/>
              </a:spcAft>
              <a:buClr>
                <a:schemeClr val="dk1"/>
              </a:buClr>
              <a:buSzPts val="1700"/>
              <a:buChar char="•"/>
            </a:pPr>
            <a:r>
              <a:rPr b="1" lang="en-US" sz="1700">
                <a:solidFill>
                  <a:schemeClr val="dk1"/>
                </a:solidFill>
              </a:rPr>
              <a:t>Economy:</a:t>
            </a:r>
            <a:r>
              <a:rPr lang="en-US" sz="1700">
                <a:solidFill>
                  <a:schemeClr val="dk1"/>
                </a:solidFill>
              </a:rPr>
              <a:t>  easy to create thread in existing process than new process   </a:t>
            </a:r>
            <a:endParaRPr sz="1700">
              <a:solidFill>
                <a:schemeClr val="dk1"/>
              </a:solidFill>
            </a:endParaRPr>
          </a:p>
          <a:p>
            <a:pPr indent="-336550" lvl="1" marL="914400" marR="0" rtl="0" algn="l">
              <a:spcBef>
                <a:spcPts val="0"/>
              </a:spcBef>
              <a:spcAft>
                <a:spcPts val="0"/>
              </a:spcAft>
              <a:buClr>
                <a:schemeClr val="dk1"/>
              </a:buClr>
              <a:buSzPts val="1700"/>
              <a:buChar char="•"/>
            </a:pPr>
            <a:r>
              <a:rPr b="1" lang="en-US" sz="1700">
                <a:solidFill>
                  <a:schemeClr val="dk1"/>
                </a:solidFill>
              </a:rPr>
              <a:t>Scalability:</a:t>
            </a:r>
            <a:r>
              <a:rPr lang="en-US" sz="1700">
                <a:solidFill>
                  <a:schemeClr val="dk1"/>
                </a:solidFill>
              </a:rPr>
              <a:t>  multiprocessor, </a:t>
            </a:r>
            <a:r>
              <a:rPr lang="en-US" sz="1700">
                <a:solidFill>
                  <a:schemeClr val="dk1"/>
                </a:solidFill>
              </a:rPr>
              <a:t>single</a:t>
            </a:r>
            <a:r>
              <a:rPr lang="en-US" sz="1700">
                <a:solidFill>
                  <a:schemeClr val="dk1"/>
                </a:solidFill>
              </a:rPr>
              <a:t> thread process on one cpu     </a:t>
            </a:r>
            <a:endParaRPr sz="1700">
              <a:solidFill>
                <a:schemeClr val="dk1"/>
              </a:solidFill>
            </a:endParaRPr>
          </a:p>
          <a:p>
            <a:pPr indent="-142869" lvl="0" marL="151799" marR="0" rtl="0" algn="l">
              <a:spcBef>
                <a:spcPts val="1694"/>
              </a:spcBef>
              <a:spcAft>
                <a:spcPts val="0"/>
              </a:spcAft>
              <a:buClr>
                <a:schemeClr val="dk1"/>
              </a:buClr>
              <a:buSzPts val="1700"/>
              <a:buFont typeface="Arial"/>
              <a:buChar char="•"/>
            </a:pPr>
            <a:r>
              <a:rPr b="1" lang="en-US" sz="1700">
                <a:solidFill>
                  <a:schemeClr val="dk1"/>
                </a:solidFill>
                <a:latin typeface="Arial"/>
                <a:ea typeface="Arial"/>
                <a:cs typeface="Arial"/>
                <a:sym typeface="Arial"/>
              </a:rPr>
              <a:t>Disadvantages</a:t>
            </a:r>
            <a:endParaRPr b="1" sz="1700">
              <a:solidFill>
                <a:schemeClr val="dk1"/>
              </a:solidFill>
              <a:latin typeface="Arial"/>
              <a:ea typeface="Arial"/>
              <a:cs typeface="Arial"/>
              <a:sym typeface="Arial"/>
            </a:endParaRPr>
          </a:p>
          <a:p>
            <a:pPr indent="-336550" lvl="1" marL="914400" marR="0" rtl="0" algn="l">
              <a:lnSpc>
                <a:spcPct val="100000"/>
              </a:lnSpc>
              <a:spcBef>
                <a:spcPts val="0"/>
              </a:spcBef>
              <a:spcAft>
                <a:spcPts val="0"/>
              </a:spcAft>
              <a:buClr>
                <a:schemeClr val="dk1"/>
              </a:buClr>
              <a:buSzPts val="1700"/>
              <a:buChar char="•"/>
            </a:pPr>
            <a:r>
              <a:rPr b="1" lang="en-US" sz="1700">
                <a:solidFill>
                  <a:schemeClr val="dk1"/>
                </a:solidFill>
              </a:rPr>
              <a:t>Coordinated termination </a:t>
            </a:r>
            <a:endParaRPr b="1" sz="1700">
              <a:solidFill>
                <a:schemeClr val="dk1"/>
              </a:solidFill>
            </a:endParaRPr>
          </a:p>
          <a:p>
            <a:pPr indent="-336550" lvl="1" marL="914400" marR="0" rtl="0" algn="l">
              <a:lnSpc>
                <a:spcPct val="100000"/>
              </a:lnSpc>
              <a:spcBef>
                <a:spcPts val="0"/>
              </a:spcBef>
              <a:spcAft>
                <a:spcPts val="0"/>
              </a:spcAft>
              <a:buClr>
                <a:schemeClr val="dk1"/>
              </a:buClr>
              <a:buSzPts val="1700"/>
              <a:buChar char="•"/>
            </a:pPr>
            <a:r>
              <a:rPr b="1" lang="en-US" sz="1700">
                <a:solidFill>
                  <a:schemeClr val="dk1"/>
                </a:solidFill>
              </a:rPr>
              <a:t>Signal and error </a:t>
            </a:r>
            <a:r>
              <a:rPr b="1" lang="en-US" sz="1700">
                <a:solidFill>
                  <a:schemeClr val="dk1"/>
                </a:solidFill>
              </a:rPr>
              <a:t>Handling</a:t>
            </a:r>
            <a:r>
              <a:rPr b="1" lang="en-US" sz="1700">
                <a:solidFill>
                  <a:schemeClr val="dk1"/>
                </a:solidFill>
              </a:rPr>
              <a:t> : </a:t>
            </a:r>
            <a:r>
              <a:rPr b="1" lang="en-US" sz="1700">
                <a:solidFill>
                  <a:schemeClr val="dk1"/>
                </a:solidFill>
              </a:rPr>
              <a:t>reentrant</a:t>
            </a:r>
            <a:r>
              <a:rPr b="1" lang="en-US" sz="1700">
                <a:solidFill>
                  <a:schemeClr val="dk1"/>
                </a:solidFill>
              </a:rPr>
              <a:t> system calls</a:t>
            </a:r>
            <a:endParaRPr sz="1700">
              <a:solidFill>
                <a:schemeClr val="dk1"/>
              </a:solidFill>
              <a:latin typeface="Arial"/>
              <a:ea typeface="Arial"/>
              <a:cs typeface="Arial"/>
              <a:sym typeface="Arial"/>
            </a:endParaRPr>
          </a:p>
        </p:txBody>
      </p:sp>
      <p:sp>
        <p:nvSpPr>
          <p:cNvPr id="184" name="Google Shape;184;p7"/>
          <p:cNvSpPr/>
          <p:nvPr/>
        </p:nvSpPr>
        <p:spPr>
          <a:xfrm>
            <a:off x="415500" y="3500025"/>
            <a:ext cx="8007300" cy="3357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9"/>
          <p:cNvSpPr txBox="1"/>
          <p:nvPr>
            <p:ph type="title"/>
          </p:nvPr>
        </p:nvSpPr>
        <p:spPr>
          <a:xfrm>
            <a:off x="597634" y="-21625"/>
            <a:ext cx="8216100" cy="640200"/>
          </a:xfrm>
          <a:prstGeom prst="rect">
            <a:avLst/>
          </a:prstGeom>
          <a:noFill/>
          <a:ln>
            <a:noFill/>
          </a:ln>
        </p:spPr>
        <p:txBody>
          <a:bodyPr anchorCtr="0" anchor="ctr" bIns="0" lIns="0" spcFirstLastPara="1" rIns="0" wrap="square" tIns="8925">
            <a:spAutoFit/>
          </a:bodyPr>
          <a:lstStyle/>
          <a:p>
            <a:pPr indent="0" lvl="0" marL="8929" rtl="0" algn="l">
              <a:spcBef>
                <a:spcPts val="0"/>
              </a:spcBef>
              <a:spcAft>
                <a:spcPts val="0"/>
              </a:spcAft>
              <a:buClr>
                <a:schemeClr val="dk2"/>
              </a:buClr>
              <a:buSzPts val="4100"/>
              <a:buFont typeface="Lucida Sans"/>
              <a:buNone/>
            </a:pPr>
            <a:r>
              <a:rPr lang="en-US"/>
              <a:t>Thread Dispatching</a:t>
            </a:r>
            <a:endParaRPr/>
          </a:p>
        </p:txBody>
      </p:sp>
      <p:sp>
        <p:nvSpPr>
          <p:cNvPr id="190" name="Google Shape;190;p9"/>
          <p:cNvSpPr txBox="1"/>
          <p:nvPr/>
        </p:nvSpPr>
        <p:spPr>
          <a:xfrm>
            <a:off x="1794929" y="1665449"/>
            <a:ext cx="792510" cy="241201"/>
          </a:xfrm>
          <a:prstGeom prst="rect">
            <a:avLst/>
          </a:prstGeom>
          <a:noFill/>
          <a:ln>
            <a:noFill/>
          </a:ln>
        </p:spPr>
        <p:txBody>
          <a:bodyPr anchorCtr="0" anchor="t" bIns="0" lIns="0" spcFirstLastPara="1" rIns="0" wrap="square" tIns="10250">
            <a:spAutoFit/>
          </a:bodyPr>
          <a:lstStyle/>
          <a:p>
            <a:pPr indent="0" lvl="0" marL="8929" marR="0" rtl="0" algn="l">
              <a:spcBef>
                <a:spcPts val="0"/>
              </a:spcBef>
              <a:spcAft>
                <a:spcPts val="0"/>
              </a:spcAft>
              <a:buNone/>
            </a:pPr>
            <a:r>
              <a:rPr lang="en-US" sz="1500">
                <a:solidFill>
                  <a:schemeClr val="dk1"/>
                </a:solidFill>
                <a:latin typeface="Calibri"/>
                <a:ea typeface="Calibri"/>
                <a:cs typeface="Calibri"/>
                <a:sym typeface="Calibri"/>
              </a:rPr>
              <a:t>Thread T</a:t>
            </a:r>
            <a:r>
              <a:rPr baseline="-25000" lang="en-US" sz="1500">
                <a:solidFill>
                  <a:schemeClr val="dk1"/>
                </a:solidFill>
                <a:latin typeface="Calibri"/>
                <a:ea typeface="Calibri"/>
                <a:cs typeface="Calibri"/>
                <a:sym typeface="Calibri"/>
              </a:rPr>
              <a:t>1</a:t>
            </a:r>
            <a:endParaRPr baseline="-25000" sz="1500">
              <a:solidFill>
                <a:schemeClr val="dk1"/>
              </a:solidFill>
              <a:latin typeface="Calibri"/>
              <a:ea typeface="Calibri"/>
              <a:cs typeface="Calibri"/>
              <a:sym typeface="Calibri"/>
            </a:endParaRPr>
          </a:p>
        </p:txBody>
      </p:sp>
      <p:sp>
        <p:nvSpPr>
          <p:cNvPr id="191" name="Google Shape;191;p9"/>
          <p:cNvSpPr txBox="1"/>
          <p:nvPr/>
        </p:nvSpPr>
        <p:spPr>
          <a:xfrm>
            <a:off x="1069633" y="2192944"/>
            <a:ext cx="796082" cy="241201"/>
          </a:xfrm>
          <a:prstGeom prst="rect">
            <a:avLst/>
          </a:prstGeom>
          <a:noFill/>
          <a:ln>
            <a:noFill/>
          </a:ln>
        </p:spPr>
        <p:txBody>
          <a:bodyPr anchorCtr="0" anchor="t" bIns="0" lIns="0" spcFirstLastPara="1" rIns="0" wrap="square" tIns="10250">
            <a:spAutoFit/>
          </a:bodyPr>
          <a:lstStyle/>
          <a:p>
            <a:pPr indent="0" lvl="0" marL="8929" marR="0" rtl="0" algn="l">
              <a:spcBef>
                <a:spcPts val="0"/>
              </a:spcBef>
              <a:spcAft>
                <a:spcPts val="0"/>
              </a:spcAft>
              <a:buNone/>
            </a:pPr>
            <a:r>
              <a:rPr lang="en-US" sz="1500">
                <a:solidFill>
                  <a:schemeClr val="dk1"/>
                </a:solidFill>
                <a:latin typeface="Calibri"/>
                <a:ea typeface="Calibri"/>
                <a:cs typeface="Calibri"/>
                <a:sym typeface="Calibri"/>
              </a:rPr>
              <a:t>executing</a:t>
            </a:r>
            <a:endParaRPr sz="1500">
              <a:solidFill>
                <a:schemeClr val="dk1"/>
              </a:solidFill>
              <a:latin typeface="Calibri"/>
              <a:ea typeface="Calibri"/>
              <a:cs typeface="Calibri"/>
              <a:sym typeface="Calibri"/>
            </a:endParaRPr>
          </a:p>
        </p:txBody>
      </p:sp>
      <p:sp>
        <p:nvSpPr>
          <p:cNvPr id="192" name="Google Shape;192;p9"/>
          <p:cNvSpPr txBox="1"/>
          <p:nvPr/>
        </p:nvSpPr>
        <p:spPr>
          <a:xfrm>
            <a:off x="1083367" y="5809824"/>
            <a:ext cx="796082" cy="241201"/>
          </a:xfrm>
          <a:prstGeom prst="rect">
            <a:avLst/>
          </a:prstGeom>
          <a:noFill/>
          <a:ln>
            <a:noFill/>
          </a:ln>
        </p:spPr>
        <p:txBody>
          <a:bodyPr anchorCtr="0" anchor="t" bIns="0" lIns="0" spcFirstLastPara="1" rIns="0" wrap="square" tIns="10250">
            <a:spAutoFit/>
          </a:bodyPr>
          <a:lstStyle/>
          <a:p>
            <a:pPr indent="0" lvl="0" marL="8929" marR="0" rtl="0" algn="l">
              <a:spcBef>
                <a:spcPts val="0"/>
              </a:spcBef>
              <a:spcAft>
                <a:spcPts val="0"/>
              </a:spcAft>
              <a:buNone/>
            </a:pPr>
            <a:r>
              <a:rPr lang="en-US" sz="1500">
                <a:solidFill>
                  <a:schemeClr val="dk1"/>
                </a:solidFill>
                <a:latin typeface="Calibri"/>
                <a:ea typeface="Calibri"/>
                <a:cs typeface="Calibri"/>
                <a:sym typeface="Calibri"/>
              </a:rPr>
              <a:t>executing</a:t>
            </a:r>
            <a:endParaRPr sz="1500">
              <a:solidFill>
                <a:schemeClr val="dk1"/>
              </a:solidFill>
              <a:latin typeface="Calibri"/>
              <a:ea typeface="Calibri"/>
              <a:cs typeface="Calibri"/>
              <a:sym typeface="Calibri"/>
            </a:endParaRPr>
          </a:p>
        </p:txBody>
      </p:sp>
      <p:sp>
        <p:nvSpPr>
          <p:cNvPr id="193" name="Google Shape;193;p9"/>
          <p:cNvSpPr/>
          <p:nvPr/>
        </p:nvSpPr>
        <p:spPr>
          <a:xfrm>
            <a:off x="2265962" y="2152698"/>
            <a:ext cx="0" cy="362992"/>
          </a:xfrm>
          <a:custGeom>
            <a:rect b="b" l="l" r="r" t="t"/>
            <a:pathLst>
              <a:path extrusionOk="0" h="516254" w="120000">
                <a:moveTo>
                  <a:pt x="0" y="0"/>
                </a:moveTo>
                <a:lnTo>
                  <a:pt x="0" y="515768"/>
                </a:lnTo>
              </a:path>
            </a:pathLst>
          </a:custGeom>
          <a:noFill/>
          <a:ln cap="flat" cmpd="sng" w="46875">
            <a:solidFill>
              <a:srgbClr val="043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4" name="Google Shape;194;p9"/>
          <p:cNvSpPr/>
          <p:nvPr/>
        </p:nvSpPr>
        <p:spPr>
          <a:xfrm>
            <a:off x="2216509" y="2449404"/>
            <a:ext cx="99120" cy="99120"/>
          </a:xfrm>
          <a:custGeom>
            <a:rect b="b" l="l" r="r" t="t"/>
            <a:pathLst>
              <a:path extrusionOk="0" h="140970" w="140970">
                <a:moveTo>
                  <a:pt x="140665" y="0"/>
                </a:moveTo>
                <a:lnTo>
                  <a:pt x="0" y="0"/>
                </a:lnTo>
                <a:lnTo>
                  <a:pt x="70332" y="140665"/>
                </a:lnTo>
                <a:lnTo>
                  <a:pt x="140665"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5" name="Google Shape;195;p9"/>
          <p:cNvSpPr/>
          <p:nvPr/>
        </p:nvSpPr>
        <p:spPr>
          <a:xfrm>
            <a:off x="2134088" y="2548310"/>
            <a:ext cx="263872" cy="446"/>
          </a:xfrm>
          <a:custGeom>
            <a:rect b="b" l="l" r="r" t="t"/>
            <a:pathLst>
              <a:path extrusionOk="0" h="635" w="375285">
                <a:moveTo>
                  <a:pt x="0" y="0"/>
                </a:moveTo>
                <a:lnTo>
                  <a:pt x="375104" y="1"/>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6" name="Google Shape;196;p9"/>
          <p:cNvSpPr/>
          <p:nvPr/>
        </p:nvSpPr>
        <p:spPr>
          <a:xfrm>
            <a:off x="2265962" y="5713250"/>
            <a:ext cx="0" cy="362992"/>
          </a:xfrm>
          <a:custGeom>
            <a:rect b="b" l="l" r="r" t="t"/>
            <a:pathLst>
              <a:path extrusionOk="0" h="516254" w="120000">
                <a:moveTo>
                  <a:pt x="0" y="0"/>
                </a:moveTo>
                <a:lnTo>
                  <a:pt x="0" y="515768"/>
                </a:lnTo>
              </a:path>
            </a:pathLst>
          </a:custGeom>
          <a:noFill/>
          <a:ln cap="flat" cmpd="sng" w="46875">
            <a:solidFill>
              <a:srgbClr val="043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7" name="Google Shape;197;p9"/>
          <p:cNvSpPr/>
          <p:nvPr/>
        </p:nvSpPr>
        <p:spPr>
          <a:xfrm>
            <a:off x="2216509" y="6009966"/>
            <a:ext cx="99120" cy="99120"/>
          </a:xfrm>
          <a:custGeom>
            <a:rect b="b" l="l" r="r" t="t"/>
            <a:pathLst>
              <a:path extrusionOk="0" h="140970" w="140970">
                <a:moveTo>
                  <a:pt x="140665" y="0"/>
                </a:moveTo>
                <a:lnTo>
                  <a:pt x="0" y="0"/>
                </a:lnTo>
                <a:lnTo>
                  <a:pt x="70332" y="140663"/>
                </a:lnTo>
                <a:lnTo>
                  <a:pt x="140665"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8" name="Google Shape;198;p9"/>
          <p:cNvSpPr/>
          <p:nvPr/>
        </p:nvSpPr>
        <p:spPr>
          <a:xfrm>
            <a:off x="2134088" y="5713250"/>
            <a:ext cx="263872" cy="0"/>
          </a:xfrm>
          <a:custGeom>
            <a:rect b="b" l="l" r="r" t="t"/>
            <a:pathLst>
              <a:path extrusionOk="0" h="120000" w="375285">
                <a:moveTo>
                  <a:pt x="0" y="0"/>
                </a:moveTo>
                <a:lnTo>
                  <a:pt x="375104" y="0"/>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199" name="Google Shape;199;p9"/>
          <p:cNvSpPr/>
          <p:nvPr/>
        </p:nvSpPr>
        <p:spPr>
          <a:xfrm>
            <a:off x="2265962" y="2548309"/>
            <a:ext cx="0" cy="3165128"/>
          </a:xfrm>
          <a:custGeom>
            <a:rect b="b" l="l" r="r" t="t"/>
            <a:pathLst>
              <a:path extrusionOk="0" h="4501515" w="120000">
                <a:moveTo>
                  <a:pt x="0" y="0"/>
                </a:moveTo>
                <a:lnTo>
                  <a:pt x="0" y="4501249"/>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0" name="Google Shape;200;p9"/>
          <p:cNvSpPr txBox="1"/>
          <p:nvPr/>
        </p:nvSpPr>
        <p:spPr>
          <a:xfrm>
            <a:off x="1215241" y="3831730"/>
            <a:ext cx="691604" cy="486221"/>
          </a:xfrm>
          <a:prstGeom prst="rect">
            <a:avLst/>
          </a:prstGeom>
          <a:noFill/>
          <a:ln>
            <a:noFill/>
          </a:ln>
        </p:spPr>
        <p:txBody>
          <a:bodyPr anchorCtr="0" anchor="t" bIns="0" lIns="0" spcFirstLastPara="1" rIns="0" wrap="square" tIns="22300">
            <a:spAutoFit/>
          </a:bodyPr>
          <a:lstStyle/>
          <a:p>
            <a:pPr indent="-44200" lvl="0" marL="52683" marR="3572" rtl="0" algn="l">
              <a:lnSpc>
                <a:spcPct val="120933"/>
              </a:lnSpc>
              <a:spcBef>
                <a:spcPts val="0"/>
              </a:spcBef>
              <a:spcAft>
                <a:spcPts val="0"/>
              </a:spcAft>
              <a:buNone/>
            </a:pPr>
            <a:r>
              <a:rPr lang="en-US" sz="1500">
                <a:solidFill>
                  <a:schemeClr val="dk1"/>
                </a:solidFill>
                <a:latin typeface="Calibri"/>
                <a:ea typeface="Calibri"/>
                <a:cs typeface="Calibri"/>
                <a:sym typeface="Calibri"/>
              </a:rPr>
              <a:t>ready or  waiting</a:t>
            </a:r>
            <a:endParaRPr sz="1500">
              <a:solidFill>
                <a:schemeClr val="dk1"/>
              </a:solidFill>
              <a:latin typeface="Calibri"/>
              <a:ea typeface="Calibri"/>
              <a:cs typeface="Calibri"/>
              <a:sym typeface="Calibri"/>
            </a:endParaRPr>
          </a:p>
        </p:txBody>
      </p:sp>
      <p:sp>
        <p:nvSpPr>
          <p:cNvPr id="201" name="Google Shape;201;p9"/>
          <p:cNvSpPr/>
          <p:nvPr/>
        </p:nvSpPr>
        <p:spPr>
          <a:xfrm>
            <a:off x="3650626" y="4394526"/>
            <a:ext cx="2440037" cy="396032"/>
          </a:xfrm>
          <a:custGeom>
            <a:rect b="b" l="l" r="r" t="t"/>
            <a:pathLst>
              <a:path extrusionOk="0" h="563245" w="3470275">
                <a:moveTo>
                  <a:pt x="0" y="562655"/>
                </a:moveTo>
                <a:lnTo>
                  <a:pt x="3469716" y="562655"/>
                </a:lnTo>
                <a:lnTo>
                  <a:pt x="3469716" y="0"/>
                </a:lnTo>
                <a:lnTo>
                  <a:pt x="0" y="0"/>
                </a:lnTo>
                <a:lnTo>
                  <a:pt x="0" y="562655"/>
                </a:lnTo>
                <a:close/>
              </a:path>
            </a:pathLst>
          </a:custGeom>
          <a:solidFill>
            <a:srgbClr val="DF271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2" name="Google Shape;202;p9"/>
          <p:cNvSpPr txBox="1"/>
          <p:nvPr/>
        </p:nvSpPr>
        <p:spPr>
          <a:xfrm>
            <a:off x="3650626" y="4394522"/>
            <a:ext cx="2440037" cy="311981"/>
          </a:xfrm>
          <a:prstGeom prst="rect">
            <a:avLst/>
          </a:prstGeom>
          <a:noFill/>
          <a:ln cap="flat" cmpd="sng" w="15625">
            <a:solidFill>
              <a:srgbClr val="000000"/>
            </a:solidFill>
            <a:prstDash val="solid"/>
            <a:round/>
            <a:headEnd len="sm" w="sm" type="none"/>
            <a:tailEnd len="sm" w="sm" type="none"/>
          </a:ln>
        </p:spPr>
        <p:txBody>
          <a:bodyPr anchorCtr="0" anchor="t" bIns="0" lIns="0" spcFirstLastPara="1" rIns="0" wrap="square" tIns="80350">
            <a:spAutoFit/>
          </a:bodyPr>
          <a:lstStyle/>
          <a:p>
            <a:pPr indent="0" lvl="0" marL="419680" marR="0" rtl="0" algn="l">
              <a:spcBef>
                <a:spcPts val="0"/>
              </a:spcBef>
              <a:spcAft>
                <a:spcPts val="0"/>
              </a:spcAft>
              <a:buNone/>
            </a:pPr>
            <a:r>
              <a:rPr lang="en-US" sz="1500">
                <a:solidFill>
                  <a:schemeClr val="dk1"/>
                </a:solidFill>
                <a:latin typeface="Calibri"/>
                <a:ea typeface="Calibri"/>
                <a:cs typeface="Calibri"/>
                <a:sym typeface="Calibri"/>
              </a:rPr>
              <a:t>Save state into TCB</a:t>
            </a:r>
            <a:r>
              <a:rPr baseline="-25000" lang="en-US" sz="1500">
                <a:solidFill>
                  <a:schemeClr val="dk1"/>
                </a:solidFill>
                <a:latin typeface="Calibri"/>
                <a:ea typeface="Calibri"/>
                <a:cs typeface="Calibri"/>
                <a:sym typeface="Calibri"/>
              </a:rPr>
              <a:t>2</a:t>
            </a:r>
            <a:endParaRPr baseline="-25000" sz="1500">
              <a:solidFill>
                <a:schemeClr val="dk1"/>
              </a:solidFill>
              <a:latin typeface="Calibri"/>
              <a:ea typeface="Calibri"/>
              <a:cs typeface="Calibri"/>
              <a:sym typeface="Calibri"/>
            </a:endParaRPr>
          </a:p>
        </p:txBody>
      </p:sp>
      <p:sp>
        <p:nvSpPr>
          <p:cNvPr id="203" name="Google Shape;203;p9"/>
          <p:cNvSpPr/>
          <p:nvPr/>
        </p:nvSpPr>
        <p:spPr>
          <a:xfrm>
            <a:off x="3650626" y="4922020"/>
            <a:ext cx="2440037" cy="396032"/>
          </a:xfrm>
          <a:custGeom>
            <a:rect b="b" l="l" r="r" t="t"/>
            <a:pathLst>
              <a:path extrusionOk="0" h="563245" w="3470275">
                <a:moveTo>
                  <a:pt x="0" y="562655"/>
                </a:moveTo>
                <a:lnTo>
                  <a:pt x="3469716" y="562655"/>
                </a:lnTo>
                <a:lnTo>
                  <a:pt x="3469716" y="0"/>
                </a:lnTo>
                <a:lnTo>
                  <a:pt x="0" y="0"/>
                </a:lnTo>
                <a:lnTo>
                  <a:pt x="0" y="562655"/>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4" name="Google Shape;204;p9"/>
          <p:cNvSpPr txBox="1"/>
          <p:nvPr/>
        </p:nvSpPr>
        <p:spPr>
          <a:xfrm>
            <a:off x="3650626" y="4922017"/>
            <a:ext cx="2440037" cy="311981"/>
          </a:xfrm>
          <a:prstGeom prst="rect">
            <a:avLst/>
          </a:prstGeom>
          <a:noFill/>
          <a:ln cap="flat" cmpd="sng" w="15625">
            <a:solidFill>
              <a:srgbClr val="000000"/>
            </a:solidFill>
            <a:prstDash val="solid"/>
            <a:round/>
            <a:headEnd len="sm" w="sm" type="none"/>
            <a:tailEnd len="sm" w="sm" type="none"/>
          </a:ln>
        </p:spPr>
        <p:txBody>
          <a:bodyPr anchorCtr="0" anchor="t" bIns="0" lIns="0" spcFirstLastPara="1" rIns="0" wrap="square" tIns="80350">
            <a:spAutoFit/>
          </a:bodyPr>
          <a:lstStyle/>
          <a:p>
            <a:pPr indent="0" lvl="0" marL="287526" marR="0" rtl="0" algn="l">
              <a:spcBef>
                <a:spcPts val="0"/>
              </a:spcBef>
              <a:spcAft>
                <a:spcPts val="0"/>
              </a:spcAft>
              <a:buNone/>
            </a:pPr>
            <a:r>
              <a:rPr lang="en-US" sz="1500">
                <a:solidFill>
                  <a:schemeClr val="dk1"/>
                </a:solidFill>
                <a:latin typeface="Calibri"/>
                <a:ea typeface="Calibri"/>
                <a:cs typeface="Calibri"/>
                <a:sym typeface="Calibri"/>
              </a:rPr>
              <a:t>Reload state from TCB</a:t>
            </a:r>
            <a:r>
              <a:rPr baseline="-25000" lang="en-US" sz="1500">
                <a:solidFill>
                  <a:schemeClr val="dk1"/>
                </a:solidFill>
                <a:latin typeface="Calibri"/>
                <a:ea typeface="Calibri"/>
                <a:cs typeface="Calibri"/>
                <a:sym typeface="Calibri"/>
              </a:rPr>
              <a:t>1</a:t>
            </a:r>
            <a:endParaRPr baseline="-25000" sz="1500">
              <a:solidFill>
                <a:schemeClr val="dk1"/>
              </a:solidFill>
              <a:latin typeface="Calibri"/>
              <a:ea typeface="Calibri"/>
              <a:cs typeface="Calibri"/>
              <a:sym typeface="Calibri"/>
            </a:endParaRPr>
          </a:p>
        </p:txBody>
      </p:sp>
      <p:sp>
        <p:nvSpPr>
          <p:cNvPr id="205" name="Google Shape;205;p9"/>
          <p:cNvSpPr/>
          <p:nvPr/>
        </p:nvSpPr>
        <p:spPr>
          <a:xfrm>
            <a:off x="3584689" y="2284566"/>
            <a:ext cx="2440037" cy="396032"/>
          </a:xfrm>
          <a:custGeom>
            <a:rect b="b" l="l" r="r" t="t"/>
            <a:pathLst>
              <a:path extrusionOk="0" h="563245" w="3470275">
                <a:moveTo>
                  <a:pt x="0" y="562655"/>
                </a:moveTo>
                <a:lnTo>
                  <a:pt x="3469716" y="562655"/>
                </a:lnTo>
                <a:lnTo>
                  <a:pt x="3469716" y="0"/>
                </a:lnTo>
                <a:lnTo>
                  <a:pt x="0" y="0"/>
                </a:lnTo>
                <a:lnTo>
                  <a:pt x="0" y="562655"/>
                </a:lnTo>
                <a:close/>
              </a:path>
            </a:pathLst>
          </a:custGeom>
          <a:solidFill>
            <a:srgbClr val="DF2718"/>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6" name="Google Shape;206;p9"/>
          <p:cNvSpPr txBox="1"/>
          <p:nvPr/>
        </p:nvSpPr>
        <p:spPr>
          <a:xfrm>
            <a:off x="3584689" y="2284562"/>
            <a:ext cx="2440037" cy="311981"/>
          </a:xfrm>
          <a:prstGeom prst="rect">
            <a:avLst/>
          </a:prstGeom>
          <a:noFill/>
          <a:ln cap="flat" cmpd="sng" w="15625">
            <a:solidFill>
              <a:srgbClr val="000000"/>
            </a:solidFill>
            <a:prstDash val="solid"/>
            <a:round/>
            <a:headEnd len="sm" w="sm" type="none"/>
            <a:tailEnd len="sm" w="sm" type="none"/>
          </a:ln>
        </p:spPr>
        <p:txBody>
          <a:bodyPr anchorCtr="0" anchor="t" bIns="0" lIns="0" spcFirstLastPara="1" rIns="0" wrap="square" tIns="80350">
            <a:spAutoFit/>
          </a:bodyPr>
          <a:lstStyle/>
          <a:p>
            <a:pPr indent="0" lvl="0" marL="419680" marR="0" rtl="0" algn="l">
              <a:spcBef>
                <a:spcPts val="0"/>
              </a:spcBef>
              <a:spcAft>
                <a:spcPts val="0"/>
              </a:spcAft>
              <a:buNone/>
            </a:pPr>
            <a:r>
              <a:rPr lang="en-US" sz="1500">
                <a:solidFill>
                  <a:schemeClr val="dk1"/>
                </a:solidFill>
                <a:latin typeface="Calibri"/>
                <a:ea typeface="Calibri"/>
                <a:cs typeface="Calibri"/>
                <a:sym typeface="Calibri"/>
              </a:rPr>
              <a:t>Save state into TCB</a:t>
            </a:r>
            <a:r>
              <a:rPr baseline="-25000" lang="en-US" sz="1500">
                <a:solidFill>
                  <a:schemeClr val="dk1"/>
                </a:solidFill>
                <a:latin typeface="Calibri"/>
                <a:ea typeface="Calibri"/>
                <a:cs typeface="Calibri"/>
                <a:sym typeface="Calibri"/>
              </a:rPr>
              <a:t>1</a:t>
            </a:r>
            <a:endParaRPr baseline="-25000" sz="1500">
              <a:solidFill>
                <a:schemeClr val="dk1"/>
              </a:solidFill>
              <a:latin typeface="Calibri"/>
              <a:ea typeface="Calibri"/>
              <a:cs typeface="Calibri"/>
              <a:sym typeface="Calibri"/>
            </a:endParaRPr>
          </a:p>
        </p:txBody>
      </p:sp>
      <p:sp>
        <p:nvSpPr>
          <p:cNvPr id="207" name="Google Shape;207;p9"/>
          <p:cNvSpPr/>
          <p:nvPr/>
        </p:nvSpPr>
        <p:spPr>
          <a:xfrm>
            <a:off x="3584689" y="2812060"/>
            <a:ext cx="2440037" cy="396032"/>
          </a:xfrm>
          <a:custGeom>
            <a:rect b="b" l="l" r="r" t="t"/>
            <a:pathLst>
              <a:path extrusionOk="0" h="563245" w="3470275">
                <a:moveTo>
                  <a:pt x="0" y="562655"/>
                </a:moveTo>
                <a:lnTo>
                  <a:pt x="3469716" y="562655"/>
                </a:lnTo>
                <a:lnTo>
                  <a:pt x="3469716" y="0"/>
                </a:lnTo>
                <a:lnTo>
                  <a:pt x="0" y="0"/>
                </a:lnTo>
                <a:lnTo>
                  <a:pt x="0" y="562655"/>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08" name="Google Shape;208;p9"/>
          <p:cNvSpPr txBox="1"/>
          <p:nvPr/>
        </p:nvSpPr>
        <p:spPr>
          <a:xfrm>
            <a:off x="3584689" y="2812057"/>
            <a:ext cx="2440037" cy="311981"/>
          </a:xfrm>
          <a:prstGeom prst="rect">
            <a:avLst/>
          </a:prstGeom>
          <a:noFill/>
          <a:ln cap="flat" cmpd="sng" w="15625">
            <a:solidFill>
              <a:srgbClr val="000000"/>
            </a:solidFill>
            <a:prstDash val="solid"/>
            <a:round/>
            <a:headEnd len="sm" w="sm" type="none"/>
            <a:tailEnd len="sm" w="sm" type="none"/>
          </a:ln>
        </p:spPr>
        <p:txBody>
          <a:bodyPr anchorCtr="0" anchor="t" bIns="0" lIns="0" spcFirstLastPara="1" rIns="0" wrap="square" tIns="80350">
            <a:spAutoFit/>
          </a:bodyPr>
          <a:lstStyle/>
          <a:p>
            <a:pPr indent="0" lvl="0" marL="287526" marR="0" rtl="0" algn="l">
              <a:spcBef>
                <a:spcPts val="0"/>
              </a:spcBef>
              <a:spcAft>
                <a:spcPts val="0"/>
              </a:spcAft>
              <a:buNone/>
            </a:pPr>
            <a:r>
              <a:rPr lang="en-US" sz="1500">
                <a:solidFill>
                  <a:schemeClr val="dk1"/>
                </a:solidFill>
                <a:latin typeface="Calibri"/>
                <a:ea typeface="Calibri"/>
                <a:cs typeface="Calibri"/>
                <a:sym typeface="Calibri"/>
              </a:rPr>
              <a:t>Reload state from TCB</a:t>
            </a:r>
            <a:r>
              <a:rPr baseline="-25000" lang="en-US" sz="1500">
                <a:solidFill>
                  <a:schemeClr val="dk1"/>
                </a:solidFill>
                <a:latin typeface="Calibri"/>
                <a:ea typeface="Calibri"/>
                <a:cs typeface="Calibri"/>
                <a:sym typeface="Calibri"/>
              </a:rPr>
              <a:t>2</a:t>
            </a:r>
            <a:endParaRPr baseline="-25000" sz="1500">
              <a:solidFill>
                <a:schemeClr val="dk1"/>
              </a:solidFill>
              <a:latin typeface="Calibri"/>
              <a:ea typeface="Calibri"/>
              <a:cs typeface="Calibri"/>
              <a:sym typeface="Calibri"/>
            </a:endParaRPr>
          </a:p>
        </p:txBody>
      </p:sp>
      <p:sp>
        <p:nvSpPr>
          <p:cNvPr id="209" name="Google Shape;209;p9"/>
          <p:cNvSpPr txBox="1"/>
          <p:nvPr/>
        </p:nvSpPr>
        <p:spPr>
          <a:xfrm>
            <a:off x="3641142" y="1797323"/>
            <a:ext cx="1892201" cy="241201"/>
          </a:xfrm>
          <a:prstGeom prst="rect">
            <a:avLst/>
          </a:prstGeom>
          <a:noFill/>
          <a:ln>
            <a:noFill/>
          </a:ln>
        </p:spPr>
        <p:txBody>
          <a:bodyPr anchorCtr="0" anchor="t" bIns="0" lIns="0" spcFirstLastPara="1" rIns="0" wrap="square" tIns="10250">
            <a:spAutoFit/>
          </a:bodyPr>
          <a:lstStyle/>
          <a:p>
            <a:pPr indent="0" lvl="0" marL="8929" marR="0" rtl="0" algn="l">
              <a:spcBef>
                <a:spcPts val="0"/>
              </a:spcBef>
              <a:spcAft>
                <a:spcPts val="0"/>
              </a:spcAft>
              <a:buNone/>
            </a:pPr>
            <a:r>
              <a:rPr lang="en-US" sz="1500">
                <a:solidFill>
                  <a:schemeClr val="dk1"/>
                </a:solidFill>
                <a:latin typeface="Calibri"/>
                <a:ea typeface="Calibri"/>
                <a:cs typeface="Calibri"/>
                <a:sym typeface="Calibri"/>
              </a:rPr>
              <a:t>Interrupt or system call</a:t>
            </a:r>
            <a:endParaRPr sz="1500">
              <a:solidFill>
                <a:schemeClr val="dk1"/>
              </a:solidFill>
              <a:latin typeface="Calibri"/>
              <a:ea typeface="Calibri"/>
              <a:cs typeface="Calibri"/>
              <a:sym typeface="Calibri"/>
            </a:endParaRPr>
          </a:p>
        </p:txBody>
      </p:sp>
      <p:sp>
        <p:nvSpPr>
          <p:cNvPr id="210" name="Google Shape;210;p9"/>
          <p:cNvSpPr/>
          <p:nvPr/>
        </p:nvSpPr>
        <p:spPr>
          <a:xfrm>
            <a:off x="2463772" y="2152698"/>
            <a:ext cx="2242245" cy="396032"/>
          </a:xfrm>
          <a:custGeom>
            <a:rect b="b" l="l" r="r" t="t"/>
            <a:pathLst>
              <a:path extrusionOk="0" h="563245" w="3188970">
                <a:moveTo>
                  <a:pt x="0" y="562656"/>
                </a:moveTo>
                <a:lnTo>
                  <a:pt x="1183922" y="0"/>
                </a:lnTo>
                <a:lnTo>
                  <a:pt x="3188385" y="0"/>
                </a:lnTo>
                <a:lnTo>
                  <a:pt x="3188385" y="156293"/>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1" name="Google Shape;211;p9"/>
          <p:cNvSpPr/>
          <p:nvPr/>
        </p:nvSpPr>
        <p:spPr>
          <a:xfrm>
            <a:off x="4672637" y="2218634"/>
            <a:ext cx="66080" cy="66080"/>
          </a:xfrm>
          <a:custGeom>
            <a:rect b="b" l="l" r="r" t="t"/>
            <a:pathLst>
              <a:path extrusionOk="0" h="93980" w="93979">
                <a:moveTo>
                  <a:pt x="93776" y="0"/>
                </a:moveTo>
                <a:lnTo>
                  <a:pt x="0" y="0"/>
                </a:lnTo>
                <a:lnTo>
                  <a:pt x="46888" y="93764"/>
                </a:lnTo>
                <a:lnTo>
                  <a:pt x="937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2" name="Google Shape;212;p9"/>
          <p:cNvSpPr/>
          <p:nvPr/>
        </p:nvSpPr>
        <p:spPr>
          <a:xfrm>
            <a:off x="2485671" y="5317637"/>
            <a:ext cx="2286000" cy="393799"/>
          </a:xfrm>
          <a:custGeom>
            <a:rect b="b" l="l" r="r" t="t"/>
            <a:pathLst>
              <a:path extrusionOk="0" h="560070" w="3251200">
                <a:moveTo>
                  <a:pt x="3251016" y="0"/>
                </a:moveTo>
                <a:lnTo>
                  <a:pt x="3251016" y="281328"/>
                </a:lnTo>
                <a:lnTo>
                  <a:pt x="0" y="559986"/>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3" name="Google Shape;213;p9"/>
          <p:cNvSpPr/>
          <p:nvPr/>
        </p:nvSpPr>
        <p:spPr>
          <a:xfrm>
            <a:off x="2463772" y="5674771"/>
            <a:ext cx="68759" cy="66080"/>
          </a:xfrm>
          <a:custGeom>
            <a:rect b="b" l="l" r="r" t="t"/>
            <a:pathLst>
              <a:path extrusionOk="0" h="93979" w="97789">
                <a:moveTo>
                  <a:pt x="89433" y="0"/>
                </a:moveTo>
                <a:lnTo>
                  <a:pt x="0" y="54724"/>
                </a:lnTo>
                <a:lnTo>
                  <a:pt x="97434" y="93433"/>
                </a:lnTo>
                <a:lnTo>
                  <a:pt x="8943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4" name="Google Shape;214;p9"/>
          <p:cNvSpPr txBox="1"/>
          <p:nvPr/>
        </p:nvSpPr>
        <p:spPr>
          <a:xfrm>
            <a:off x="6753889" y="1721768"/>
            <a:ext cx="792510" cy="241201"/>
          </a:xfrm>
          <a:prstGeom prst="rect">
            <a:avLst/>
          </a:prstGeom>
          <a:noFill/>
          <a:ln>
            <a:noFill/>
          </a:ln>
        </p:spPr>
        <p:txBody>
          <a:bodyPr anchorCtr="0" anchor="t" bIns="0" lIns="0" spcFirstLastPara="1" rIns="0" wrap="square" tIns="10250">
            <a:spAutoFit/>
          </a:bodyPr>
          <a:lstStyle/>
          <a:p>
            <a:pPr indent="0" lvl="0" marL="8929" marR="0" rtl="0" algn="l">
              <a:spcBef>
                <a:spcPts val="0"/>
              </a:spcBef>
              <a:spcAft>
                <a:spcPts val="0"/>
              </a:spcAft>
              <a:buNone/>
            </a:pPr>
            <a:r>
              <a:rPr lang="en-US" sz="1500">
                <a:solidFill>
                  <a:schemeClr val="dk1"/>
                </a:solidFill>
                <a:latin typeface="Calibri"/>
                <a:ea typeface="Calibri"/>
                <a:cs typeface="Calibri"/>
                <a:sym typeface="Calibri"/>
              </a:rPr>
              <a:t>Thread T</a:t>
            </a:r>
            <a:r>
              <a:rPr baseline="-25000" lang="en-US" sz="1500">
                <a:solidFill>
                  <a:schemeClr val="dk1"/>
                </a:solidFill>
                <a:latin typeface="Calibri"/>
                <a:ea typeface="Calibri"/>
                <a:cs typeface="Calibri"/>
                <a:sym typeface="Calibri"/>
              </a:rPr>
              <a:t>2</a:t>
            </a:r>
            <a:endParaRPr baseline="-25000" sz="1500">
              <a:solidFill>
                <a:schemeClr val="dk1"/>
              </a:solidFill>
              <a:latin typeface="Calibri"/>
              <a:ea typeface="Calibri"/>
              <a:cs typeface="Calibri"/>
              <a:sym typeface="Calibri"/>
            </a:endParaRPr>
          </a:p>
        </p:txBody>
      </p:sp>
      <p:sp>
        <p:nvSpPr>
          <p:cNvPr id="215" name="Google Shape;215;p9"/>
          <p:cNvSpPr txBox="1"/>
          <p:nvPr/>
        </p:nvSpPr>
        <p:spPr>
          <a:xfrm>
            <a:off x="7479185" y="3831729"/>
            <a:ext cx="796082" cy="241201"/>
          </a:xfrm>
          <a:prstGeom prst="rect">
            <a:avLst/>
          </a:prstGeom>
          <a:noFill/>
          <a:ln>
            <a:noFill/>
          </a:ln>
        </p:spPr>
        <p:txBody>
          <a:bodyPr anchorCtr="0" anchor="t" bIns="0" lIns="0" spcFirstLastPara="1" rIns="0" wrap="square" tIns="10250">
            <a:spAutoFit/>
          </a:bodyPr>
          <a:lstStyle/>
          <a:p>
            <a:pPr indent="0" lvl="0" marL="8929" marR="0" rtl="0" algn="l">
              <a:spcBef>
                <a:spcPts val="0"/>
              </a:spcBef>
              <a:spcAft>
                <a:spcPts val="0"/>
              </a:spcAft>
              <a:buNone/>
            </a:pPr>
            <a:r>
              <a:rPr lang="en-US" sz="1500">
                <a:solidFill>
                  <a:schemeClr val="dk1"/>
                </a:solidFill>
                <a:latin typeface="Calibri"/>
                <a:ea typeface="Calibri"/>
                <a:cs typeface="Calibri"/>
                <a:sym typeface="Calibri"/>
              </a:rPr>
              <a:t>executing</a:t>
            </a:r>
            <a:endParaRPr sz="1500">
              <a:solidFill>
                <a:schemeClr val="dk1"/>
              </a:solidFill>
              <a:latin typeface="Calibri"/>
              <a:ea typeface="Calibri"/>
              <a:cs typeface="Calibri"/>
              <a:sym typeface="Calibri"/>
            </a:endParaRPr>
          </a:p>
        </p:txBody>
      </p:sp>
      <p:sp>
        <p:nvSpPr>
          <p:cNvPr id="216" name="Google Shape;216;p9"/>
          <p:cNvSpPr/>
          <p:nvPr/>
        </p:nvSpPr>
        <p:spPr>
          <a:xfrm>
            <a:off x="7093047" y="3066187"/>
            <a:ext cx="263872" cy="446"/>
          </a:xfrm>
          <a:custGeom>
            <a:rect b="b" l="l" r="r" t="t"/>
            <a:pathLst>
              <a:path extrusionOk="0" h="635" w="375284">
                <a:moveTo>
                  <a:pt x="0" y="0"/>
                </a:moveTo>
                <a:lnTo>
                  <a:pt x="375104" y="1"/>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7" name="Google Shape;217;p9"/>
          <p:cNvSpPr/>
          <p:nvPr/>
        </p:nvSpPr>
        <p:spPr>
          <a:xfrm>
            <a:off x="7211187" y="3075804"/>
            <a:ext cx="0" cy="1879253"/>
          </a:xfrm>
          <a:custGeom>
            <a:rect b="b" l="l" r="r" t="t"/>
            <a:pathLst>
              <a:path extrusionOk="0" h="2672715" w="120000">
                <a:moveTo>
                  <a:pt x="0" y="0"/>
                </a:moveTo>
                <a:lnTo>
                  <a:pt x="0" y="2672617"/>
                </a:lnTo>
              </a:path>
            </a:pathLst>
          </a:custGeom>
          <a:noFill/>
          <a:ln cap="flat" cmpd="sng" w="46875">
            <a:solidFill>
              <a:srgbClr val="0433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8" name="Google Shape;218;p9"/>
          <p:cNvSpPr/>
          <p:nvPr/>
        </p:nvSpPr>
        <p:spPr>
          <a:xfrm>
            <a:off x="7161734" y="4889048"/>
            <a:ext cx="99120" cy="99120"/>
          </a:xfrm>
          <a:custGeom>
            <a:rect b="b" l="l" r="r" t="t"/>
            <a:pathLst>
              <a:path extrusionOk="0" h="140970" w="140970">
                <a:moveTo>
                  <a:pt x="140665" y="0"/>
                </a:moveTo>
                <a:lnTo>
                  <a:pt x="0" y="0"/>
                </a:lnTo>
                <a:lnTo>
                  <a:pt x="70332" y="140665"/>
                </a:lnTo>
                <a:lnTo>
                  <a:pt x="140665" y="0"/>
                </a:lnTo>
                <a:close/>
              </a:path>
            </a:pathLst>
          </a:custGeom>
          <a:solidFill>
            <a:srgbClr val="0433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9" name="Google Shape;219;p9"/>
          <p:cNvSpPr/>
          <p:nvPr/>
        </p:nvSpPr>
        <p:spPr>
          <a:xfrm>
            <a:off x="7079313" y="4987953"/>
            <a:ext cx="263872" cy="0"/>
          </a:xfrm>
          <a:custGeom>
            <a:rect b="b" l="l" r="r" t="t"/>
            <a:pathLst>
              <a:path extrusionOk="0" h="120000" w="375284">
                <a:moveTo>
                  <a:pt x="0" y="0"/>
                </a:moveTo>
                <a:lnTo>
                  <a:pt x="375104" y="0"/>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0" name="Google Shape;220;p9"/>
          <p:cNvSpPr/>
          <p:nvPr/>
        </p:nvSpPr>
        <p:spPr>
          <a:xfrm>
            <a:off x="7211187" y="2152697"/>
            <a:ext cx="0" cy="923330"/>
          </a:xfrm>
          <a:custGeom>
            <a:rect b="b" l="l" r="r" t="t"/>
            <a:pathLst>
              <a:path extrusionOk="0" h="1313179" w="120000">
                <a:moveTo>
                  <a:pt x="0" y="0"/>
                </a:moveTo>
                <a:lnTo>
                  <a:pt x="0" y="1312864"/>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1" name="Google Shape;221;p9"/>
          <p:cNvSpPr/>
          <p:nvPr/>
        </p:nvSpPr>
        <p:spPr>
          <a:xfrm>
            <a:off x="7211187" y="4987953"/>
            <a:ext cx="0" cy="923330"/>
          </a:xfrm>
          <a:custGeom>
            <a:rect b="b" l="l" r="r" t="t"/>
            <a:pathLst>
              <a:path extrusionOk="0" h="1313179" w="120000">
                <a:moveTo>
                  <a:pt x="0" y="0"/>
                </a:moveTo>
                <a:lnTo>
                  <a:pt x="0" y="1312864"/>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2" name="Google Shape;222;p9"/>
          <p:cNvSpPr/>
          <p:nvPr/>
        </p:nvSpPr>
        <p:spPr>
          <a:xfrm>
            <a:off x="4705606" y="3084899"/>
            <a:ext cx="2287786" cy="321022"/>
          </a:xfrm>
          <a:custGeom>
            <a:rect b="b" l="l" r="r" t="t"/>
            <a:pathLst>
              <a:path extrusionOk="0" h="456564" w="3253740">
                <a:moveTo>
                  <a:pt x="0" y="174617"/>
                </a:moveTo>
                <a:lnTo>
                  <a:pt x="0" y="455945"/>
                </a:lnTo>
                <a:lnTo>
                  <a:pt x="2250624" y="455945"/>
                </a:lnTo>
                <a:lnTo>
                  <a:pt x="3253708" y="0"/>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3" name="Google Shape;223;p9"/>
          <p:cNvSpPr/>
          <p:nvPr/>
        </p:nvSpPr>
        <p:spPr>
          <a:xfrm>
            <a:off x="6939707" y="3073072"/>
            <a:ext cx="73670" cy="60275"/>
          </a:xfrm>
          <a:custGeom>
            <a:rect b="b" l="l" r="r" t="t"/>
            <a:pathLst>
              <a:path extrusionOk="0" h="85725" w="104775">
                <a:moveTo>
                  <a:pt x="0" y="0"/>
                </a:moveTo>
                <a:lnTo>
                  <a:pt x="38811" y="85369"/>
                </a:lnTo>
                <a:lnTo>
                  <a:pt x="104775" y="3886"/>
                </a:lnTo>
                <a:lnTo>
                  <a:pt x="0"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4" name="Google Shape;224;p9"/>
          <p:cNvSpPr/>
          <p:nvPr/>
        </p:nvSpPr>
        <p:spPr>
          <a:xfrm>
            <a:off x="4705606" y="4196721"/>
            <a:ext cx="2307878" cy="791617"/>
          </a:xfrm>
          <a:custGeom>
            <a:rect b="b" l="l" r="r" t="t"/>
            <a:pathLst>
              <a:path extrusionOk="0" h="1125854" w="3282315">
                <a:moveTo>
                  <a:pt x="3282161" y="1125312"/>
                </a:moveTo>
                <a:lnTo>
                  <a:pt x="2156848" y="0"/>
                </a:lnTo>
                <a:lnTo>
                  <a:pt x="0" y="0"/>
                </a:lnTo>
                <a:lnTo>
                  <a:pt x="0" y="250069"/>
                </a:lnTo>
              </a:path>
            </a:pathLst>
          </a:custGeom>
          <a:noFill/>
          <a:ln cap="flat" cmpd="sng" w="156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5" name="Google Shape;225;p9"/>
          <p:cNvSpPr/>
          <p:nvPr/>
        </p:nvSpPr>
        <p:spPr>
          <a:xfrm>
            <a:off x="4672637" y="4328594"/>
            <a:ext cx="66080" cy="66080"/>
          </a:xfrm>
          <a:custGeom>
            <a:rect b="b" l="l" r="r" t="t"/>
            <a:pathLst>
              <a:path extrusionOk="0" h="93979" w="93979">
                <a:moveTo>
                  <a:pt x="93776" y="0"/>
                </a:moveTo>
                <a:lnTo>
                  <a:pt x="0" y="0"/>
                </a:lnTo>
                <a:lnTo>
                  <a:pt x="46888" y="93764"/>
                </a:lnTo>
                <a:lnTo>
                  <a:pt x="93776"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26" name="Google Shape;226;p9"/>
          <p:cNvSpPr txBox="1"/>
          <p:nvPr/>
        </p:nvSpPr>
        <p:spPr>
          <a:xfrm>
            <a:off x="3720821" y="3633927"/>
            <a:ext cx="1892201" cy="241201"/>
          </a:xfrm>
          <a:prstGeom prst="rect">
            <a:avLst/>
          </a:prstGeom>
          <a:noFill/>
          <a:ln>
            <a:noFill/>
          </a:ln>
        </p:spPr>
        <p:txBody>
          <a:bodyPr anchorCtr="0" anchor="t" bIns="0" lIns="0" spcFirstLastPara="1" rIns="0" wrap="square" tIns="10250">
            <a:spAutoFit/>
          </a:bodyPr>
          <a:lstStyle/>
          <a:p>
            <a:pPr indent="0" lvl="0" marL="8929" marR="0" rtl="0" algn="l">
              <a:spcBef>
                <a:spcPts val="0"/>
              </a:spcBef>
              <a:spcAft>
                <a:spcPts val="0"/>
              </a:spcAft>
              <a:buNone/>
            </a:pPr>
            <a:r>
              <a:rPr lang="en-US" sz="1500">
                <a:solidFill>
                  <a:schemeClr val="dk1"/>
                </a:solidFill>
                <a:latin typeface="Calibri"/>
                <a:ea typeface="Calibri"/>
                <a:cs typeface="Calibri"/>
                <a:sym typeface="Calibri"/>
              </a:rPr>
              <a:t>Interrupt or system call</a:t>
            </a:r>
            <a:endParaRPr sz="1500">
              <a:solidFill>
                <a:schemeClr val="dk1"/>
              </a:solidFill>
              <a:latin typeface="Calibri"/>
              <a:ea typeface="Calibri"/>
              <a:cs typeface="Calibri"/>
              <a:sym typeface="Calibri"/>
            </a:endParaRPr>
          </a:p>
        </p:txBody>
      </p:sp>
      <p:sp>
        <p:nvSpPr>
          <p:cNvPr id="227" name="Google Shape;227;p9"/>
          <p:cNvSpPr txBox="1"/>
          <p:nvPr/>
        </p:nvSpPr>
        <p:spPr>
          <a:xfrm>
            <a:off x="7611059" y="2381137"/>
            <a:ext cx="691604" cy="486221"/>
          </a:xfrm>
          <a:prstGeom prst="rect">
            <a:avLst/>
          </a:prstGeom>
          <a:noFill/>
          <a:ln>
            <a:noFill/>
          </a:ln>
        </p:spPr>
        <p:txBody>
          <a:bodyPr anchorCtr="0" anchor="t" bIns="0" lIns="0" spcFirstLastPara="1" rIns="0" wrap="square" tIns="22300">
            <a:spAutoFit/>
          </a:bodyPr>
          <a:lstStyle/>
          <a:p>
            <a:pPr indent="-44200" lvl="0" marL="52683" marR="3572" rtl="0" algn="l">
              <a:lnSpc>
                <a:spcPct val="120933"/>
              </a:lnSpc>
              <a:spcBef>
                <a:spcPts val="0"/>
              </a:spcBef>
              <a:spcAft>
                <a:spcPts val="0"/>
              </a:spcAft>
              <a:buNone/>
            </a:pPr>
            <a:r>
              <a:rPr lang="en-US" sz="1500">
                <a:solidFill>
                  <a:schemeClr val="dk1"/>
                </a:solidFill>
                <a:latin typeface="Calibri"/>
                <a:ea typeface="Calibri"/>
                <a:cs typeface="Calibri"/>
                <a:sym typeface="Calibri"/>
              </a:rPr>
              <a:t>ready or  waiting</a:t>
            </a:r>
            <a:endParaRPr sz="1500">
              <a:solidFill>
                <a:schemeClr val="dk1"/>
              </a:solidFill>
              <a:latin typeface="Calibri"/>
              <a:ea typeface="Calibri"/>
              <a:cs typeface="Calibri"/>
              <a:sym typeface="Calibri"/>
            </a:endParaRPr>
          </a:p>
        </p:txBody>
      </p:sp>
      <p:sp>
        <p:nvSpPr>
          <p:cNvPr id="228" name="Google Shape;228;p9"/>
          <p:cNvSpPr txBox="1"/>
          <p:nvPr/>
        </p:nvSpPr>
        <p:spPr>
          <a:xfrm>
            <a:off x="7611059" y="5282330"/>
            <a:ext cx="691604" cy="486221"/>
          </a:xfrm>
          <a:prstGeom prst="rect">
            <a:avLst/>
          </a:prstGeom>
          <a:noFill/>
          <a:ln>
            <a:noFill/>
          </a:ln>
        </p:spPr>
        <p:txBody>
          <a:bodyPr anchorCtr="0" anchor="t" bIns="0" lIns="0" spcFirstLastPara="1" rIns="0" wrap="square" tIns="22300">
            <a:spAutoFit/>
          </a:bodyPr>
          <a:lstStyle/>
          <a:p>
            <a:pPr indent="-44200" lvl="0" marL="52683" marR="3572" rtl="0" algn="l">
              <a:lnSpc>
                <a:spcPct val="120933"/>
              </a:lnSpc>
              <a:spcBef>
                <a:spcPts val="0"/>
              </a:spcBef>
              <a:spcAft>
                <a:spcPts val="0"/>
              </a:spcAft>
              <a:buNone/>
            </a:pPr>
            <a:r>
              <a:rPr lang="en-US" sz="1500">
                <a:solidFill>
                  <a:schemeClr val="dk1"/>
                </a:solidFill>
                <a:latin typeface="Calibri"/>
                <a:ea typeface="Calibri"/>
                <a:cs typeface="Calibri"/>
                <a:sym typeface="Calibri"/>
              </a:rPr>
              <a:t>ready or  waiting</a:t>
            </a:r>
            <a:endParaRPr sz="1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2013-01-18T23:34:39Z</dcterms:created>
  <dc:creator>doman</dc:creator>
</cp:coreProperties>
</file>