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zhRDxSlmIqOL70BqKvBgLM6Gw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general approaches exist for dealing with deadlock.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prevent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adopt a policy that eliminates one of the conditions (conditions 1 through 4).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avoid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by making the appropriate dynamic choices based on the current state of resource allocation.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detect the presence of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(conditions 1 through 4 hold) and take action to recover.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discuss each of these approaches in turn.</a:t>
            </a:r>
            <a:endParaRPr/>
          </a:p>
        </p:txBody>
      </p:sp>
      <p:sp>
        <p:nvSpPr>
          <p:cNvPr id="173" name="Google Shape;17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is strategy simply to design a system in such a way that the possibility of deadlock is excluded.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can view deadlock prevention methods as falling into two classes. 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 </a:t>
            </a:r>
            <a:r>
              <a:rPr b="1" i="1" lang="en-US"/>
              <a:t>indirect </a:t>
            </a:r>
            <a:r>
              <a:rPr lang="en-US"/>
              <a:t>method of deadlock prevention is to prevent the occurrence of one of the three necessary conditions listed previously (items 1 through 3). </a:t>
            </a:r>
            <a:endParaRPr/>
          </a:p>
          <a:p>
            <a:pPr indent="-7620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b="1" i="1" lang="en-US"/>
              <a:t>direct </a:t>
            </a:r>
            <a:r>
              <a:rPr lang="en-US"/>
              <a:t>method of deadlock prevention is to prevent the occurrence of a circular wait (item 4).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now examine techniques related to each of the four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conditions.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"/>
              <a:t>Mutual Exclusion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The first of the four listed conditions cannot be disallowed (in general).</a:t>
            </a:r>
            <a:endParaRPr/>
          </a:p>
          <a:p>
            <a:pPr indent="-6477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•"/>
            </a:pPr>
            <a:r>
              <a:rPr lang="en-US" sz="1020"/>
              <a:t> If access to a resource requires mutual exclusion, then mutual exclusion must be supported by the OS.</a:t>
            </a:r>
            <a:endParaRPr/>
          </a:p>
          <a:p>
            <a:pPr indent="-6477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•"/>
            </a:pPr>
            <a:r>
              <a:rPr lang="en-US" sz="1020"/>
              <a:t> Some resources, such as files, may allow multiple accesses for reads but only exclusive access for writes. </a:t>
            </a:r>
            <a:endParaRPr/>
          </a:p>
          <a:p>
            <a:pPr indent="-6477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•"/>
            </a:pPr>
            <a:r>
              <a:rPr lang="en-US" sz="1020"/>
              <a:t>Even in this case, deadlock can occur if more than one process requires write permission.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b="1"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1" lang="en-US" sz="1020"/>
              <a:t>Hold an Wait</a:t>
            </a:r>
            <a:endParaRPr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Can be prevented by requiring that a process request all of its required resources at one time and blocking the process until all requests can be granted simultaneously.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This approach is inefficient in two ways.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1) a process may be held up for a long time waiting for all of its resource requests to be filled, when in fact it could have proceeded with only some of the resources.</a:t>
            </a:r>
            <a:endParaRPr/>
          </a:p>
          <a:p>
            <a:pPr indent="-6477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AutoNum type="arabicParenR" startAt="2"/>
            </a:pPr>
            <a:r>
              <a:rPr lang="en-US" sz="1020"/>
              <a:t>resources allocated to a process may remain unused for a considerable period, during which time they are denied to other processes.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Another problem is that a process may not know in advance all of the resources that it will require.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There is also the practical problem created by the use of modular programming or a multithreaded structure for an application.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/>
              <a:t>An application would need to be aware of all resources that will be requested at all levels or in all modules to make the simultaneous request.</a:t>
            </a:r>
            <a:endParaRPr sz="1020"/>
          </a:p>
        </p:txBody>
      </p:sp>
      <p:sp>
        <p:nvSpPr>
          <p:cNvPr id="187" name="Google Shape;18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avoidance allows the three necessary conditions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but makes judicious choices to assure that the deadlock point is never reached.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Avoidance allows more concurrency than prevention.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With deadlock avoidance, a decision is made dynamically whether the current resource allocation request will, if granted, potentially lead to a deadlock.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Deadlock avoidance requires knowledge of future process resource requests.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set of processes is deadlocked when each process in the set is blocked awaiting an event that can only be triggered by another blocked process in the set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/>
              <a:t>typically processes are waiting the freeing up of some requested resource.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Deadlock is permanent because none of the events is ever triggered.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Unlike other problems in concurrent process management, there is no efficient solution in the general case.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process is only started if the maximum claim of all current processes plus those of the new process can be met.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strategy is hardly optimal, because it assumes the worst: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that all processes will make their maximum claims together.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 button goes to http://gaia.ecs.csus.edu/~zhangd/oscal/Banker/Banker.html</a:t>
            </a:r>
            <a:endParaRPr/>
          </a:p>
        </p:txBody>
      </p:sp>
      <p:sp>
        <p:nvSpPr>
          <p:cNvPr id="243" name="Google Shape;24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Animated Slide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Click 1</a:t>
            </a:r>
            <a:r>
              <a:rPr lang="en-US"/>
              <a:t> Cars approach intersection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i="1" lang="en-US"/>
              <a:t>Then </a:t>
            </a:r>
            <a:r>
              <a:rPr lang="en-US"/>
              <a:t>Cars announce their resource needs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All deadlocks involve conflicting needs for resources by two or more processes.   A common example is the traffic deadlock.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typical rule of the road in the United States is that a car at a four-way stop should defer to a car immediately to its right.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rule works if there are only two or three cars at the intersection.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If all four cars arrive at about the same time, each will refrain from entering the intersection, this causes a  </a:t>
            </a:r>
            <a:r>
              <a:rPr b="1" lang="en-US"/>
              <a:t>potential deadlock.</a:t>
            </a:r>
            <a:endParaRPr/>
          </a:p>
          <a:p>
            <a:pPr indent="-76200" lvl="1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The deadlock is only potential, not actual, because the necessary resources are available for any of the cars to proceed. </a:t>
            </a:r>
            <a:endParaRPr/>
          </a:p>
          <a:p>
            <a:pPr indent="-76200" lvl="1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If one car eventually does proceed, it can do so.</a:t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Animated Slide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Click 1</a:t>
            </a:r>
            <a:r>
              <a:rPr lang="en-US"/>
              <a:t> Cars move to deadlock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Then  </a:t>
            </a:r>
            <a:r>
              <a:rPr lang="en-US"/>
              <a:t>Cars announce their resource need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1" lang="en-US"/>
              <a:t>But </a:t>
            </a:r>
            <a:r>
              <a:rPr lang="en-US"/>
              <a:t>if all four cars ignore the rules and proceed (cautiously) into the intersection at the same time, then </a:t>
            </a:r>
            <a:r>
              <a:rPr b="1" lang="en-US"/>
              <a:t>each car seizes one resource </a:t>
            </a:r>
            <a:r>
              <a:rPr lang="en-US"/>
              <a:t>(one quadrant) but cannot proceed because the required second resource has already been seized by another car.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is an actual deadlock.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Three general approaches exist for dealing with deadlock.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prevent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adopt a policy that eliminates one of the conditions (conditions 1 through 4).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avoid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by making the appropriate dynamic choices based on the current state of resource allocation.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detect the presence of deadlock 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(conditions 1 through 4 hold) and take action to recover.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We discuss each of these approaches in turn.</a:t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gaia.ecs.csus.edu/~zhangd/oscal/Banker/Banker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2000" lIns="64000" spcFirstLastPara="1" rIns="64000" wrap="square" tIns="3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Deadlock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91425" spcFirstLastPara="1" rIns="91425" wrap="square" tIns="3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solidFill>
                  <a:schemeClr val="dk1"/>
                </a:solidFill>
              </a:rPr>
              <a:t>Course Instructor: Safia Baloch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74" y="2286000"/>
            <a:ext cx="3428999" cy="385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/>
          <p:nvPr/>
        </p:nvSpPr>
        <p:spPr>
          <a:xfrm>
            <a:off x="179292" y="178475"/>
            <a:ext cx="8964708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instance of each resource= cycle graph, Deadlock?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instance of resources= cycle graph, deadlock?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		T1-&gt; R1-&gt; T2-&gt; R3-&gt; T3-&gt; R2-&gt;T1</a:t>
            </a:r>
            <a:endParaRPr/>
          </a:p>
          <a:p>
            <a:pPr indent="0" lvl="8" marL="3657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	P2-&gt; R3-&gt; P3-&gt; R2-&gt; P2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T1-&gt; R1-&gt; T3-&gt; R2-&gt;T1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635" y="2299447"/>
            <a:ext cx="3182471" cy="434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0"/>
          <p:cNvCxnSpPr/>
          <p:nvPr/>
        </p:nvCxnSpPr>
        <p:spPr>
          <a:xfrm flipH="1">
            <a:off x="6553200" y="4215653"/>
            <a:ext cx="1281954" cy="82300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Deadlock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simple way: (ignore, use protocol, allow) deadlock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Three general approaches exist for dealing with deadlock.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Prevent deadlock(M/E, H/W, N/P, C/W)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Avoid deadlock(Prior Information for resource)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Detect Deadlock(if no prevention or avoidance done)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Determine and recover from deadlock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Strategy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Design a system in such a way that the possibility of deadlock is excluded.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Two main methods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Indirect – prevent one of the three necessary conditions from occurring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Direct – prevent circular waits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sp>
        <p:nvSpPr>
          <p:cNvPr id="190" name="Google Shape;19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Mutual Exclusion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Hold and Wait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Preemption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Circular Wait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courses.cs.washington.edu/courses/cse410/99au/lectures/Lecture-11-12/img007.GIF"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71600"/>
            <a:ext cx="8534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courses.cs.washington.edu/courses/cse410/99au/lectures/Lecture-11-12/img008.GIF"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8229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courses.cs.washington.edu/courses/cse410/99au/lectures/Lecture-11-12/img010.GIF" id="211" name="Google Shape;2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8458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Prevention </a:t>
            </a:r>
            <a:br>
              <a:rPr lang="en-US"/>
            </a:br>
            <a:r>
              <a:rPr lang="en-US"/>
              <a:t>Conditions</a:t>
            </a:r>
            <a:endParaRPr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courses.cs.washington.edu/courses/cse410/99au/lectures/Lecture-11-12/img012.GIF" id="218" name="Google Shape;2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382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 Avoidance</a:t>
            </a:r>
            <a:endParaRPr/>
          </a:p>
        </p:txBody>
      </p:sp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0" y="1600200"/>
            <a:ext cx="9032100" cy="51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decision is made dynamically whether the current resource allocation request will, if granted, potentially lead to a deadlock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Requires knowledge of future process requests</a:t>
            </a:r>
            <a:endParaRPr sz="2400"/>
          </a:p>
          <a:p>
            <a:pPr indent="-381000" lvl="0" marL="3429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Avoidance allows more concurrency than prevention.</a:t>
            </a:r>
            <a:endParaRPr sz="24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Deadlock avoidance algorithm dynamically examines the resource-allocation state to ensure that a circular  wait condition can never exist.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Approaches to </a:t>
            </a:r>
            <a:br>
              <a:rPr lang="en-US"/>
            </a:br>
            <a:r>
              <a:rPr lang="en-US"/>
              <a:t>Deadlock Avoidance</a:t>
            </a:r>
            <a:endParaRPr/>
          </a:p>
        </p:txBody>
      </p:sp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resource allocation </a:t>
            </a:r>
            <a:r>
              <a:rPr b="1" i="1" lang="en-US"/>
              <a:t>State</a:t>
            </a:r>
            <a:r>
              <a:rPr lang="en-US"/>
              <a:t> is defined by the number of available and allocated resources and the maximum demands of the threads.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Process Initiation Denial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 Allocation Denial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Deadlock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set of processes is deadlocked when each process in the set is blocked awaiting an event that can only be triggered by another blocked process in the set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Typically involves processes competing for the same set of resources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efficient solution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Limited resources, with different type or class(i/o, files cpu cycles etc.) having identical more than one instances.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synchronization/sequence of resource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Request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Release 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</a:t>
            </a:r>
            <a:br>
              <a:rPr lang="en-US"/>
            </a:br>
            <a:r>
              <a:rPr lang="en-US"/>
              <a:t>Initiation Denial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process is only started if the maximum claim of all current processes plus those of the new process can be met.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optimal,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Assumes the worst: that all processes will make their maximum claims together.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</a:t>
            </a:r>
            <a:br>
              <a:rPr lang="en-US"/>
            </a:br>
            <a:r>
              <a:rPr lang="en-US"/>
              <a:t>	Allocation Denial</a:t>
            </a:r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Referred to as the banker’s algorithm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strategy of resource allocation denial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Consider a system with fixed number of resources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en-US"/>
              <a:t>State</a:t>
            </a:r>
            <a:r>
              <a:rPr lang="en-US"/>
              <a:t> of the system is the current allocation of resources to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en-US"/>
              <a:t>Safe state </a:t>
            </a:r>
            <a:r>
              <a:rPr lang="en-US"/>
              <a:t>is where there is at least one sequence that does not result in deadlock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i="1" lang="en-US"/>
              <a:t>Unsafe state </a:t>
            </a:r>
            <a:r>
              <a:rPr lang="en-US"/>
              <a:t>is a state that is not safe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7" name="Google Shape;247;p21">
            <a:hlinkClick r:id="rId3"/>
          </p:cNvPr>
          <p:cNvSpPr/>
          <p:nvPr/>
        </p:nvSpPr>
        <p:spPr>
          <a:xfrm>
            <a:off x="8101013" y="0"/>
            <a:ext cx="1042987" cy="1042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37000"/>
                </a:moveTo>
                <a:lnTo>
                  <a:pt x="15000" y="54813"/>
                </a:lnTo>
                <a:lnTo>
                  <a:pt x="21063" y="54813"/>
                </a:lnTo>
                <a:lnTo>
                  <a:pt x="22938" y="52779"/>
                </a:lnTo>
                <a:lnTo>
                  <a:pt x="24688" y="52779"/>
                </a:lnTo>
                <a:lnTo>
                  <a:pt x="24688" y="79967"/>
                </a:lnTo>
                <a:lnTo>
                  <a:pt x="85875" y="79967"/>
                </a:lnTo>
                <a:lnTo>
                  <a:pt x="85875" y="70592"/>
                </a:lnTo>
                <a:lnTo>
                  <a:pt x="95563" y="70592"/>
                </a:lnTo>
                <a:lnTo>
                  <a:pt x="100813" y="75750"/>
                </a:lnTo>
                <a:lnTo>
                  <a:pt x="105000" y="75750"/>
                </a:lnTo>
                <a:lnTo>
                  <a:pt x="105000" y="42625"/>
                </a:lnTo>
                <a:lnTo>
                  <a:pt x="100813" y="42625"/>
                </a:lnTo>
                <a:lnTo>
                  <a:pt x="97188" y="46217"/>
                </a:lnTo>
                <a:lnTo>
                  <a:pt x="85875" y="46217"/>
                </a:lnTo>
                <a:lnTo>
                  <a:pt x="85875" y="42625"/>
                </a:lnTo>
                <a:lnTo>
                  <a:pt x="82313" y="38875"/>
                </a:lnTo>
                <a:lnTo>
                  <a:pt x="22938" y="38875"/>
                </a:lnTo>
                <a:lnTo>
                  <a:pt x="21063" y="37000"/>
                </a:lnTo>
                <a:close/>
              </a:path>
              <a:path extrusionOk="0" fill="darken" h="120000" w="120000">
                <a:moveTo>
                  <a:pt x="15000" y="37000"/>
                </a:moveTo>
                <a:lnTo>
                  <a:pt x="15000" y="54813"/>
                </a:lnTo>
                <a:lnTo>
                  <a:pt x="21063" y="54813"/>
                </a:lnTo>
                <a:lnTo>
                  <a:pt x="22938" y="52779"/>
                </a:lnTo>
                <a:lnTo>
                  <a:pt x="24688" y="52779"/>
                </a:lnTo>
                <a:lnTo>
                  <a:pt x="24688" y="79967"/>
                </a:lnTo>
                <a:lnTo>
                  <a:pt x="85875" y="79967"/>
                </a:lnTo>
                <a:lnTo>
                  <a:pt x="85875" y="70592"/>
                </a:lnTo>
                <a:lnTo>
                  <a:pt x="95563" y="70592"/>
                </a:lnTo>
                <a:lnTo>
                  <a:pt x="100813" y="75750"/>
                </a:lnTo>
                <a:lnTo>
                  <a:pt x="105000" y="75750"/>
                </a:lnTo>
                <a:lnTo>
                  <a:pt x="105000" y="42625"/>
                </a:lnTo>
                <a:lnTo>
                  <a:pt x="100813" y="42625"/>
                </a:lnTo>
                <a:lnTo>
                  <a:pt x="97188" y="46217"/>
                </a:lnTo>
                <a:lnTo>
                  <a:pt x="85875" y="46217"/>
                </a:lnTo>
                <a:lnTo>
                  <a:pt x="85875" y="42625"/>
                </a:lnTo>
                <a:lnTo>
                  <a:pt x="82313" y="38875"/>
                </a:lnTo>
                <a:lnTo>
                  <a:pt x="22938" y="38875"/>
                </a:lnTo>
                <a:lnTo>
                  <a:pt x="21063" y="37000"/>
                </a:lnTo>
                <a:close/>
              </a:path>
              <a:path extrusionOk="0" fill="none" h="120000" w="120000">
                <a:moveTo>
                  <a:pt x="15000" y="37000"/>
                </a:moveTo>
                <a:lnTo>
                  <a:pt x="21063" y="37000"/>
                </a:lnTo>
                <a:lnTo>
                  <a:pt x="22938" y="38875"/>
                </a:lnTo>
                <a:lnTo>
                  <a:pt x="82313" y="38875"/>
                </a:lnTo>
                <a:lnTo>
                  <a:pt x="85875" y="42625"/>
                </a:lnTo>
                <a:lnTo>
                  <a:pt x="85875" y="46217"/>
                </a:lnTo>
                <a:lnTo>
                  <a:pt x="97188" y="46217"/>
                </a:lnTo>
                <a:lnTo>
                  <a:pt x="100813" y="42625"/>
                </a:lnTo>
                <a:lnTo>
                  <a:pt x="105000" y="42625"/>
                </a:lnTo>
                <a:lnTo>
                  <a:pt x="105000" y="75750"/>
                </a:lnTo>
                <a:lnTo>
                  <a:pt x="100813" y="75750"/>
                </a:lnTo>
                <a:lnTo>
                  <a:pt x="95563" y="70592"/>
                </a:lnTo>
                <a:lnTo>
                  <a:pt x="85875" y="70592"/>
                </a:lnTo>
                <a:lnTo>
                  <a:pt x="85875" y="79967"/>
                </a:lnTo>
                <a:lnTo>
                  <a:pt x="24688" y="79967"/>
                </a:lnTo>
                <a:lnTo>
                  <a:pt x="24688" y="52779"/>
                </a:lnTo>
                <a:lnTo>
                  <a:pt x="22938" y="52779"/>
                </a:lnTo>
                <a:lnTo>
                  <a:pt x="21063" y="54813"/>
                </a:lnTo>
                <a:lnTo>
                  <a:pt x="15000" y="54813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457200" y="1524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Facts for deadlock avoidance</a:t>
            </a:r>
            <a:endParaRPr/>
          </a:p>
        </p:txBody>
      </p:sp>
      <p:sp>
        <p:nvSpPr>
          <p:cNvPr id="254" name="Google Shape;254;p22"/>
          <p:cNvSpPr txBox="1"/>
          <p:nvPr>
            <p:ph idx="1" type="body"/>
          </p:nvPr>
        </p:nvSpPr>
        <p:spPr>
          <a:xfrm>
            <a:off x="922338" y="1190625"/>
            <a:ext cx="6597650" cy="4414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 system is in safe state ⇒ no deadlocks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 system is in unsafe state ⇒ possibility of deadlock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Avoidance ⇒ ensure that a system will never enter an unsafe state.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914400" y="182563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Banker’s Algorithm</a:t>
            </a:r>
            <a:endParaRPr/>
          </a:p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858838" y="1128713"/>
            <a:ext cx="698976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Multiple instances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process must a priori claim maximum use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process requests a resource it may have to wait  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process gets all its resources it must return them in a finite amount of time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1474788" y="327025"/>
            <a:ext cx="7586662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Data Structures for the Banker’s Algorithm </a:t>
            </a:r>
            <a:endParaRPr sz="2800"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1192213" y="1524000"/>
            <a:ext cx="7370762" cy="438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Available</a:t>
            </a:r>
            <a:r>
              <a:rPr i="1" lang="en-US"/>
              <a:t>:</a:t>
            </a:r>
            <a:r>
              <a:rPr lang="en-US"/>
              <a:t>  Vector of length </a:t>
            </a:r>
            <a:r>
              <a:rPr i="1" lang="en-US"/>
              <a:t>m, available resources</a:t>
            </a:r>
            <a:r>
              <a:rPr lang="en-US"/>
              <a:t>. If </a:t>
            </a:r>
            <a:r>
              <a:rPr b="1" lang="en-US"/>
              <a:t>available[</a:t>
            </a:r>
            <a:r>
              <a:rPr b="1" i="1" lang="en-US"/>
              <a:t>j</a:t>
            </a:r>
            <a:r>
              <a:rPr b="1" lang="en-US"/>
              <a:t>]</a:t>
            </a:r>
            <a:r>
              <a:rPr lang="en-US"/>
              <a:t> = </a:t>
            </a:r>
            <a:r>
              <a:rPr i="1" lang="en-US"/>
              <a:t>k</a:t>
            </a:r>
            <a:r>
              <a:rPr lang="en-US"/>
              <a:t>, there are</a:t>
            </a:r>
            <a:r>
              <a:rPr i="1" lang="en-US"/>
              <a:t> k</a:t>
            </a:r>
            <a:r>
              <a:rPr lang="en-US"/>
              <a:t> instances of resource type </a:t>
            </a:r>
            <a:r>
              <a:rPr i="1" lang="en-US"/>
              <a:t>R</a:t>
            </a:r>
            <a:r>
              <a:rPr baseline="-25000" i="1" lang="en-US"/>
              <a:t>j</a:t>
            </a:r>
            <a:r>
              <a:rPr baseline="-25000" lang="en-US"/>
              <a:t>  </a:t>
            </a:r>
            <a:r>
              <a:rPr lang="en-US"/>
              <a:t>available</a:t>
            </a:r>
            <a:endParaRPr/>
          </a:p>
          <a:p>
            <a:pPr indent="-303530" lvl="0" marL="342900" rtl="0" algn="l">
              <a:spcBef>
                <a:spcPts val="1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>
                <a:solidFill>
                  <a:srgbClr val="000000"/>
                </a:solidFill>
              </a:rPr>
              <a:t>Max</a:t>
            </a:r>
            <a:r>
              <a:rPr i="1" lang="en-US"/>
              <a:t>: n x m</a:t>
            </a:r>
            <a:r>
              <a:rPr lang="en-US"/>
              <a:t> matrix (demand of process).  If </a:t>
            </a:r>
            <a:r>
              <a:rPr b="1" i="1" lang="en-US"/>
              <a:t>Max</a:t>
            </a:r>
            <a:r>
              <a:rPr b="1" lang="en-US"/>
              <a:t>[</a:t>
            </a:r>
            <a:r>
              <a:rPr b="1" i="1" lang="en-US"/>
              <a:t>i,j</a:t>
            </a:r>
            <a:r>
              <a:rPr b="1" lang="en-US"/>
              <a:t>]</a:t>
            </a:r>
            <a:r>
              <a:rPr lang="en-US"/>
              <a:t> = </a:t>
            </a:r>
            <a:r>
              <a:rPr i="1" lang="en-US"/>
              <a:t>k</a:t>
            </a:r>
            <a:r>
              <a:rPr lang="en-US"/>
              <a:t>, then process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may request at most</a:t>
            </a:r>
            <a:r>
              <a:rPr i="1" lang="en-US"/>
              <a:t> k </a:t>
            </a:r>
            <a:r>
              <a:rPr lang="en-US"/>
              <a:t>instances of resource type </a:t>
            </a:r>
            <a:r>
              <a:rPr i="1" lang="en-US"/>
              <a:t>R</a:t>
            </a:r>
            <a:r>
              <a:rPr baseline="-25000" i="1" lang="en-US"/>
              <a:t>j</a:t>
            </a:r>
            <a:endParaRPr baseline="-25000" i="1"/>
          </a:p>
          <a:p>
            <a:pPr indent="-303530" lvl="0" marL="342900" rtl="0" algn="l">
              <a:spcBef>
                <a:spcPts val="1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aseline="-25000" i="1"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>
                <a:solidFill>
                  <a:srgbClr val="000000"/>
                </a:solidFill>
              </a:rPr>
              <a:t>Allocation</a:t>
            </a:r>
            <a:r>
              <a:rPr i="1" lang="en-US"/>
              <a:t>:  n </a:t>
            </a:r>
            <a:r>
              <a:rPr lang="en-US"/>
              <a:t>x</a:t>
            </a:r>
            <a:r>
              <a:rPr i="1" lang="en-US"/>
              <a:t> m</a:t>
            </a:r>
            <a:r>
              <a:rPr lang="en-US"/>
              <a:t> matrix.  If Allocation[</a:t>
            </a:r>
            <a:r>
              <a:rPr i="1" lang="en-US"/>
              <a:t>i,j</a:t>
            </a:r>
            <a:r>
              <a:rPr lang="en-US"/>
              <a:t>] = </a:t>
            </a:r>
            <a:r>
              <a:rPr i="1" lang="en-US"/>
              <a:t>k</a:t>
            </a:r>
            <a:r>
              <a:rPr lang="en-US"/>
              <a:t> then</a:t>
            </a:r>
            <a:r>
              <a:rPr i="1" lang="en-US"/>
              <a:t> P</a:t>
            </a:r>
            <a:r>
              <a:rPr baseline="-25000" i="1" lang="en-US"/>
              <a:t>i</a:t>
            </a:r>
            <a:r>
              <a:rPr lang="en-US"/>
              <a:t> is currently allocated </a:t>
            </a:r>
            <a:r>
              <a:rPr i="1" lang="en-US"/>
              <a:t>k</a:t>
            </a:r>
            <a:r>
              <a:rPr lang="en-US"/>
              <a:t> instances of </a:t>
            </a:r>
            <a:r>
              <a:rPr i="1" lang="en-US"/>
              <a:t>R</a:t>
            </a:r>
            <a:r>
              <a:rPr baseline="-25000" i="1" lang="en-US"/>
              <a:t>j</a:t>
            </a:r>
            <a:endParaRPr baseline="-25000" i="1"/>
          </a:p>
          <a:p>
            <a:pPr indent="-303530" lvl="0" marL="342900" rtl="0" algn="l">
              <a:spcBef>
                <a:spcPts val="1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aseline="-25000" i="1"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>
                <a:solidFill>
                  <a:srgbClr val="000000"/>
                </a:solidFill>
              </a:rPr>
              <a:t>Need</a:t>
            </a:r>
            <a:r>
              <a:rPr i="1" lang="en-US"/>
              <a:t>:  n </a:t>
            </a:r>
            <a:r>
              <a:rPr lang="en-US"/>
              <a:t>x</a:t>
            </a:r>
            <a:r>
              <a:rPr i="1" lang="en-US"/>
              <a:t> m</a:t>
            </a:r>
            <a:r>
              <a:rPr lang="en-US"/>
              <a:t> matrix. If </a:t>
            </a:r>
            <a:r>
              <a:rPr i="1" lang="en-US"/>
              <a:t>Need</a:t>
            </a:r>
            <a:r>
              <a:rPr lang="en-US"/>
              <a:t>[</a:t>
            </a:r>
            <a:r>
              <a:rPr i="1" lang="en-US"/>
              <a:t>i,j</a:t>
            </a:r>
            <a:r>
              <a:rPr lang="en-US"/>
              <a:t>] =</a:t>
            </a:r>
            <a:r>
              <a:rPr i="1" lang="en-US"/>
              <a:t> k</a:t>
            </a:r>
            <a:r>
              <a:rPr lang="en-US"/>
              <a:t>, then</a:t>
            </a:r>
            <a:r>
              <a:rPr i="1" lang="en-US"/>
              <a:t> P</a:t>
            </a:r>
            <a:r>
              <a:rPr baseline="-25000" i="1" lang="en-US"/>
              <a:t>i</a:t>
            </a:r>
            <a:r>
              <a:rPr lang="en-US"/>
              <a:t> may need </a:t>
            </a:r>
            <a:r>
              <a:rPr i="1" lang="en-US"/>
              <a:t>k</a:t>
            </a:r>
            <a:r>
              <a:rPr lang="en-US"/>
              <a:t> more instances of </a:t>
            </a:r>
            <a:r>
              <a:rPr i="1" lang="en-US"/>
              <a:t>R</a:t>
            </a:r>
            <a:r>
              <a:rPr baseline="-25000" i="1" lang="en-US"/>
              <a:t>j</a:t>
            </a:r>
            <a:r>
              <a:rPr baseline="-25000" lang="en-US"/>
              <a:t> </a:t>
            </a:r>
            <a:r>
              <a:rPr lang="en-US"/>
              <a:t>to complete its task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mo"/>
              <a:buNone/>
            </a:pPr>
            <a:br>
              <a:rPr lang="en-US"/>
            </a:br>
            <a:r>
              <a:rPr b="1" i="1" lang="en-US"/>
              <a:t>Need</a:t>
            </a:r>
            <a:r>
              <a:rPr b="1" lang="en-US"/>
              <a:t> [</a:t>
            </a:r>
            <a:r>
              <a:rPr b="1" i="1" lang="en-US"/>
              <a:t>i,j]</a:t>
            </a:r>
            <a:r>
              <a:rPr b="1" lang="en-US"/>
              <a:t> = </a:t>
            </a:r>
            <a:r>
              <a:rPr b="1" i="1" lang="en-US"/>
              <a:t>Max</a:t>
            </a:r>
            <a:r>
              <a:rPr b="1" lang="en-US"/>
              <a:t>[</a:t>
            </a:r>
            <a:r>
              <a:rPr b="1" i="1" lang="en-US"/>
              <a:t>i,j</a:t>
            </a:r>
            <a:r>
              <a:rPr b="1" lang="en-US"/>
              <a:t>] – </a:t>
            </a:r>
            <a:r>
              <a:rPr b="1" i="1" lang="en-US"/>
              <a:t>Allocation</a:t>
            </a:r>
            <a:r>
              <a:rPr b="1" lang="en-US"/>
              <a:t> [</a:t>
            </a:r>
            <a:r>
              <a:rPr b="1" i="1" lang="en-US"/>
              <a:t>i,j</a:t>
            </a:r>
            <a:r>
              <a:rPr b="1" lang="en-US"/>
              <a:t>]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number of processes, and </a:t>
            </a:r>
            <a:r>
              <a:rPr i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number of resources types. 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1022350" y="152400"/>
            <a:ext cx="76644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Banker’s Algorithm</a:t>
            </a:r>
            <a:endParaRPr/>
          </a:p>
        </p:txBody>
      </p:sp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Discussed in Class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>
            <p:ph type="title"/>
          </p:nvPr>
        </p:nvSpPr>
        <p:spPr>
          <a:xfrm>
            <a:off x="1185930" y="304800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Resource-Request Algorithm for Process </a:t>
            </a:r>
            <a:r>
              <a:rPr i="1" lang="en-US" sz="2800"/>
              <a:t>P</a:t>
            </a:r>
            <a:r>
              <a:rPr baseline="-25000" i="1" lang="en-US" sz="2800"/>
              <a:t>i</a:t>
            </a:r>
            <a:endParaRPr sz="2800"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822325" y="1114424"/>
            <a:ext cx="7642225" cy="5210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old resource-allocatio</a:t>
            </a:r>
            <a:r>
              <a:rPr i="1" lang="en-US"/>
              <a:t>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lang="en-US"/>
              <a:t> = request vector for process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.  If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baseline="-25000" lang="en-US"/>
              <a:t> </a:t>
            </a:r>
            <a:r>
              <a:rPr b="1" lang="en-US"/>
              <a:t>[</a:t>
            </a:r>
            <a:r>
              <a:rPr b="1" i="1" lang="en-US"/>
              <a:t>j</a:t>
            </a:r>
            <a:r>
              <a:rPr b="1" lang="en-US"/>
              <a:t>] = </a:t>
            </a:r>
            <a:r>
              <a:rPr b="1" i="1" lang="en-US"/>
              <a:t>k</a:t>
            </a:r>
            <a:r>
              <a:rPr b="1" lang="en-US"/>
              <a:t> </a:t>
            </a:r>
            <a:r>
              <a:rPr lang="en-US"/>
              <a:t>then process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wants </a:t>
            </a:r>
            <a:r>
              <a:rPr b="1" i="1" lang="en-US"/>
              <a:t>k</a:t>
            </a:r>
            <a:r>
              <a:rPr lang="en-US"/>
              <a:t> instances of resource type </a:t>
            </a:r>
            <a:r>
              <a:rPr b="1" i="1" lang="en-US"/>
              <a:t>R</a:t>
            </a:r>
            <a:r>
              <a:rPr b="1" baseline="-25000" i="1" lang="en-US"/>
              <a:t>j</a:t>
            </a:r>
            <a:endParaRPr b="1" baseline="-2500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1.	If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b="1" lang="en-US"/>
              <a:t>≤ </a:t>
            </a:r>
            <a:r>
              <a:rPr b="1" i="1" lang="en-US"/>
              <a:t>Need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lang="en-US"/>
              <a:t>go to step 2.  Otherwise, raise error condition, since process has exceeded its maximum claim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2.	If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lang="en-US"/>
              <a:t> ≤ </a:t>
            </a:r>
            <a:r>
              <a:rPr b="1" i="1" lang="en-US"/>
              <a:t>Available</a:t>
            </a:r>
            <a:r>
              <a:rPr lang="en-US"/>
              <a:t>, go to step 3.  Otherwise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 must wait, since resources are not available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3.	Pretend to allocate requested resources to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by modifying the state as follows: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		</a:t>
            </a:r>
            <a:r>
              <a:rPr b="1" i="1" lang="en-US"/>
              <a:t>Available</a:t>
            </a:r>
            <a:r>
              <a:rPr b="1" lang="en-US"/>
              <a:t> = </a:t>
            </a:r>
            <a:r>
              <a:rPr b="1" i="1" lang="en-US"/>
              <a:t>Available  </a:t>
            </a:r>
            <a:r>
              <a:rPr b="1" lang="en-US"/>
              <a:t>–</a:t>
            </a:r>
            <a:r>
              <a:rPr b="1" i="1" lang="en-US"/>
              <a:t> Request</a:t>
            </a:r>
            <a:r>
              <a:rPr b="1" baseline="-25000" i="1" lang="en-US"/>
              <a:t>i</a:t>
            </a:r>
            <a:r>
              <a:rPr b="1" i="1" lang="en-US"/>
              <a:t>;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		</a:t>
            </a:r>
            <a:r>
              <a:rPr b="1" i="1" lang="en-US"/>
              <a:t>Allocation</a:t>
            </a:r>
            <a:r>
              <a:rPr b="1" baseline="-25000" i="1" lang="en-US"/>
              <a:t>i</a:t>
            </a:r>
            <a:r>
              <a:rPr b="1" baseline="-25000" lang="en-US"/>
              <a:t> </a:t>
            </a:r>
            <a:r>
              <a:rPr b="1" lang="en-US"/>
              <a:t>= </a:t>
            </a:r>
            <a:r>
              <a:rPr b="1" i="1" lang="en-US"/>
              <a:t>Allocation</a:t>
            </a:r>
            <a:r>
              <a:rPr b="1" baseline="-25000" i="1" lang="en-US"/>
              <a:t>i</a:t>
            </a:r>
            <a:r>
              <a:rPr b="1" lang="en-US"/>
              <a:t> +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lang="en-US"/>
              <a:t>;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		</a:t>
            </a:r>
            <a:r>
              <a:rPr b="1" i="1" lang="en-US"/>
              <a:t>Need</a:t>
            </a:r>
            <a:r>
              <a:rPr b="1" baseline="-25000" i="1" lang="en-US"/>
              <a:t>i</a:t>
            </a:r>
            <a:r>
              <a:rPr b="1" i="1" lang="en-US"/>
              <a:t> </a:t>
            </a:r>
            <a:r>
              <a:rPr b="1" lang="en-US"/>
              <a:t>=</a:t>
            </a:r>
            <a:r>
              <a:rPr b="1" i="1" lang="en-US"/>
              <a:t> Need</a:t>
            </a:r>
            <a:r>
              <a:rPr b="1" baseline="-25000" i="1" lang="en-US"/>
              <a:t>i</a:t>
            </a:r>
            <a:r>
              <a:rPr b="1" lang="en-US"/>
              <a:t> – </a:t>
            </a:r>
            <a:r>
              <a:rPr b="1" i="1" lang="en-US"/>
              <a:t>Request</a:t>
            </a:r>
            <a:r>
              <a:rPr b="1" baseline="-25000" i="1" lang="en-US"/>
              <a:t>i</a:t>
            </a:r>
            <a:r>
              <a:rPr b="1" i="1" lang="en-US"/>
              <a:t>;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Arial"/>
              <a:buChar char="●"/>
            </a:pPr>
            <a:r>
              <a:rPr lang="en-US"/>
              <a:t>If safe ⇒ the resources are allocated to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CC6600"/>
              </a:buClr>
              <a:buSzPct val="80000"/>
              <a:buFont typeface="Arial"/>
              <a:buChar char="●"/>
            </a:pPr>
            <a:r>
              <a:rPr lang="en-US"/>
              <a:t>If unsafe ⇒ </a:t>
            </a:r>
            <a:r>
              <a:rPr b="1" i="1" lang="en-US"/>
              <a:t>P</a:t>
            </a:r>
            <a:r>
              <a:rPr b="1" baseline="-25000" i="1" lang="en-US"/>
              <a:t>i</a:t>
            </a:r>
            <a:r>
              <a:rPr lang="en-US"/>
              <a:t> must wait, and the n state is restored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1022350" y="533400"/>
            <a:ext cx="76644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Resource Request Algorithm</a:t>
            </a:r>
            <a:endParaRPr/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Discussed in Class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Deadlock, Dining philosopher  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775" y="-838200"/>
            <a:ext cx="3492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5338" y="7035800"/>
            <a:ext cx="379412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7988" y="3529013"/>
            <a:ext cx="760412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914400" y="4006850"/>
            <a:ext cx="700087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500" y="1870075"/>
            <a:ext cx="4189413" cy="4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fmla="val -100017" name="adj1"/>
              <a:gd fmla="val -21786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need quad A and B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fmla="val -91037" name="adj1"/>
              <a:gd fmla="val 66785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need quad B and C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fmla="val 91820" name="adj1"/>
              <a:gd fmla="val 56785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need quad C and B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fmla="val 60800" name="adj1"/>
              <a:gd fmla="val -73215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need quad D and A</a:t>
            </a:r>
            <a:endParaRPr/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Actual Deadlock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743200"/>
            <a:ext cx="34925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4495800"/>
            <a:ext cx="379413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3582988"/>
            <a:ext cx="760413" cy="37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0" y="3962400"/>
            <a:ext cx="700088" cy="36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38400" y="1828800"/>
            <a:ext cx="4240213" cy="41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fmla="val -100017" name="adj1"/>
              <a:gd fmla="val -21786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HALT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until B is free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fmla="val -91037" name="adj1"/>
              <a:gd fmla="val 66785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HALT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until C is free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fmla="val 91820" name="adj1"/>
              <a:gd fmla="val 56785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HALT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until D is free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fmla="val 75494" name="adj1"/>
              <a:gd fmla="val -56073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HALT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until A  is free</a:t>
            </a:r>
            <a:endParaRPr/>
          </a:p>
        </p:txBody>
      </p:sp>
    </p:spTree>
  </p:cSld>
  <p:clrMapOvr>
    <a:masterClrMapping/>
  </p:clrMapOvr>
  <p:transition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Characterization of Deadlock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670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524"/>
              <a:t>Deadlock will occur if following four conditions hold simultaneously in a system</a:t>
            </a:r>
            <a:endParaRPr sz="3524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9619"/>
              <a:buNone/>
            </a:pPr>
            <a:r>
              <a:t/>
            </a:r>
            <a:endParaRPr sz="3124"/>
          </a:p>
          <a:p>
            <a:pPr indent="-298132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 sz="1724" u="sng"/>
              <a:t>Mutual exclusion </a:t>
            </a:r>
            <a:r>
              <a:rPr lang="en-US" sz="1724"/>
              <a:t>(at least one resource in sharable mode)</a:t>
            </a:r>
            <a:endParaRPr sz="3124"/>
          </a:p>
          <a:p>
            <a:pPr indent="-298132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 sz="1724" u="sng"/>
              <a:t>Hold and wait</a:t>
            </a:r>
            <a:r>
              <a:rPr lang="en-US" sz="1724" u="sng"/>
              <a:t> </a:t>
            </a:r>
            <a:r>
              <a:rPr lang="en-US" sz="1724"/>
              <a:t>(holding a resource while along waiting for another hold by other)</a:t>
            </a:r>
            <a:endParaRPr sz="3124"/>
          </a:p>
          <a:p>
            <a:pPr indent="-298132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 sz="1724" u="sng"/>
              <a:t>No pre-emption </a:t>
            </a:r>
            <a:r>
              <a:rPr lang="en-US" sz="1724"/>
              <a:t>(resource released voluntarily )</a:t>
            </a:r>
            <a:endParaRPr sz="3124"/>
          </a:p>
          <a:p>
            <a:pPr indent="-298132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 sz="1724" u="sng"/>
              <a:t>Circular wait</a:t>
            </a:r>
            <a:r>
              <a:rPr lang="en-US" sz="1724" u="sng"/>
              <a:t> </a:t>
            </a:r>
            <a:r>
              <a:rPr lang="en-US" sz="1724"/>
              <a:t>{t0,t1…tn} t0 waiting for resource of t1, t1 waiting for t2…tn-1 waiting for tn and tn waiting for resource hold by t0.</a:t>
            </a:r>
            <a:endParaRPr sz="3124"/>
          </a:p>
          <a:p>
            <a:pPr indent="-1968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81191"/>
              <a:buNone/>
            </a:pPr>
            <a:r>
              <a:t/>
            </a:r>
            <a:endParaRPr sz="1724"/>
          </a:p>
          <a:p>
            <a:pPr indent="-298132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724"/>
              <a:t>Each condition is not significantly independent, hold and wait implies circular wait. </a:t>
            </a:r>
            <a:endParaRPr sz="1724"/>
          </a:p>
          <a:p>
            <a:pPr indent="0" lvl="0" marL="74295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en-US" sz="1724" u="sng">
                <a:solidFill>
                  <a:srgbClr val="FF9900"/>
                </a:solidFill>
              </a:rPr>
              <a:t>Dealing with Deadlock:</a:t>
            </a:r>
            <a:endParaRPr b="1" sz="1724" u="sng">
              <a:solidFill>
                <a:srgbClr val="FF9900"/>
              </a:solidFill>
            </a:endParaRPr>
          </a:p>
          <a:p>
            <a:pPr indent="-272732" lvl="1" marL="742950" rtl="0" algn="l">
              <a:spcBef>
                <a:spcPts val="360"/>
              </a:spcBef>
              <a:spcAft>
                <a:spcPts val="0"/>
              </a:spcAft>
              <a:buSzPct val="100000"/>
              <a:buChar char="–"/>
            </a:pPr>
            <a:r>
              <a:rPr b="1" lang="en-US" sz="1724" u="sng"/>
              <a:t>prevent deadlock </a:t>
            </a:r>
            <a:endParaRPr b="1" sz="1724" u="sng"/>
          </a:p>
          <a:p>
            <a:pPr indent="-272732" lvl="1" marL="742950" rtl="0" algn="l">
              <a:spcBef>
                <a:spcPts val="360"/>
              </a:spcBef>
              <a:spcAft>
                <a:spcPts val="0"/>
              </a:spcAft>
              <a:buSzPct val="113120"/>
              <a:buChar char="–"/>
            </a:pPr>
            <a:r>
              <a:rPr lang="en-US" sz="1524"/>
              <a:t>adopt a policy that eliminates one of the conditions (conditions 1 through 4). </a:t>
            </a:r>
            <a:endParaRPr sz="1524"/>
          </a:p>
          <a:p>
            <a:pPr indent="0" lvl="0" marL="74295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24"/>
          </a:p>
          <a:p>
            <a:pPr indent="-272732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Char char="–"/>
            </a:pPr>
            <a:r>
              <a:rPr b="1" lang="en-US" sz="1724" u="sng"/>
              <a:t>avoid deadlock </a:t>
            </a:r>
            <a:endParaRPr b="1" sz="1724" u="sng"/>
          </a:p>
          <a:p>
            <a:pPr indent="-272732" lvl="1" marL="742950" rtl="0" algn="l">
              <a:spcBef>
                <a:spcPts val="360"/>
              </a:spcBef>
              <a:spcAft>
                <a:spcPts val="0"/>
              </a:spcAft>
              <a:buSzPct val="113120"/>
              <a:buChar char="–"/>
            </a:pPr>
            <a:r>
              <a:rPr lang="en-US" sz="1524"/>
              <a:t>by making the appropriate dynamic choices based on the current state of resource allocation.</a:t>
            </a:r>
            <a:endParaRPr sz="1524"/>
          </a:p>
          <a:p>
            <a:pPr indent="0" lvl="0" marL="74295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724"/>
          </a:p>
        </p:txBody>
      </p:sp>
    </p:spTree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Allocation </a:t>
            </a:r>
            <a:br>
              <a:rPr lang="en-US"/>
            </a:br>
            <a:r>
              <a:rPr lang="en-US"/>
              <a:t>Graphs of deadlock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Deadlocks can be described more precisely in terms of a directed graph called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a </a:t>
            </a:r>
            <a:r>
              <a:rPr b="1" lang="en-US"/>
              <a:t>system resource-allocation graph</a:t>
            </a:r>
            <a:endParaRPr/>
          </a:p>
          <a:p>
            <a:pPr indent="0" lvl="0" marL="109728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Graph has set of vertices and set of edges.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Vertices are of two types of nodes (Active Threads T={T1,T2…Tn}, resource R={R1, R2…Rn})</a:t>
            </a:r>
            <a:r>
              <a:rPr lang="en-US"/>
              <a:t> </a:t>
            </a:r>
            <a:r>
              <a:rPr lang="en-US" sz="1600"/>
              <a:t>Edges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Request edge. Ti -&gt; Rj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Assignment edge. Rj -&gt; Ti</a:t>
            </a:r>
            <a:endParaRPr sz="16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Allocation </a:t>
            </a:r>
            <a:br>
              <a:rPr lang="en-US"/>
            </a:br>
            <a:r>
              <a:rPr lang="en-US"/>
              <a:t>Graphs of deadlock</a:t>
            </a:r>
            <a:endParaRPr/>
          </a:p>
        </p:txBody>
      </p:sp>
      <p:pic>
        <p:nvPicPr>
          <p:cNvPr descr="Fig06_05b.gif" id="148" name="Google Shape;14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1791494"/>
            <a:ext cx="76295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 Allocation </a:t>
            </a:r>
            <a:br>
              <a:rPr lang="en-US"/>
            </a:br>
            <a:r>
              <a:rPr lang="en-US"/>
              <a:t>Graphs of deadlock</a:t>
            </a:r>
            <a:endParaRPr/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479612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Resource instances: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◦ One instance of resource type </a:t>
            </a:r>
            <a:r>
              <a:rPr i="1" lang="en-US"/>
              <a:t>R</a:t>
            </a:r>
            <a:r>
              <a:rPr lang="en-US"/>
              <a:t>1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◦ Two instances of resource type </a:t>
            </a:r>
            <a:r>
              <a:rPr i="1" lang="en-US"/>
              <a:t>R</a:t>
            </a:r>
            <a:r>
              <a:rPr lang="en-US"/>
              <a:t>2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◦ One instance of resource type </a:t>
            </a:r>
            <a:r>
              <a:rPr i="1" lang="en-US"/>
              <a:t>R</a:t>
            </a:r>
            <a:r>
              <a:rPr lang="en-US"/>
              <a:t>3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◦ Three instances of resource type </a:t>
            </a:r>
            <a:r>
              <a:rPr i="1" lang="en-US"/>
              <a:t>R</a:t>
            </a:r>
            <a:r>
              <a:rPr lang="en-US"/>
              <a:t>4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Process states: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◦ Process </a:t>
            </a:r>
            <a:r>
              <a:rPr i="1" lang="en-US"/>
              <a:t>P</a:t>
            </a:r>
            <a:r>
              <a:rPr lang="en-US"/>
              <a:t>1 is holding an instance of resource    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type </a:t>
            </a:r>
            <a:r>
              <a:rPr i="1" lang="en-US"/>
              <a:t>R</a:t>
            </a:r>
            <a:r>
              <a:rPr lang="en-US"/>
              <a:t>2 and is waiting for an instance of 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  resource type </a:t>
            </a:r>
            <a:r>
              <a:rPr i="1" lang="en-US"/>
              <a:t>R</a:t>
            </a:r>
            <a:r>
              <a:rPr lang="en-US"/>
              <a:t>1.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◦ Process </a:t>
            </a:r>
            <a:r>
              <a:rPr i="1" lang="en-US"/>
              <a:t>P</a:t>
            </a:r>
            <a:r>
              <a:rPr lang="en-US"/>
              <a:t>2 is holding an instance of </a:t>
            </a:r>
            <a:r>
              <a:rPr i="1" lang="en-US"/>
              <a:t>R</a:t>
            </a:r>
            <a:r>
              <a:rPr lang="en-US"/>
              <a:t>1 and an 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  instance of </a:t>
            </a:r>
            <a:r>
              <a:rPr i="1" lang="en-US"/>
              <a:t>R</a:t>
            </a:r>
            <a:r>
              <a:rPr lang="en-US"/>
              <a:t>2 and is waiting for an instance of </a:t>
            </a:r>
            <a:r>
              <a:rPr i="1" lang="en-US"/>
              <a:t>R</a:t>
            </a:r>
            <a:r>
              <a:rPr lang="en-US"/>
              <a:t>3.</a:t>
            </a:r>
            <a:endParaRPr/>
          </a:p>
          <a:p>
            <a:pPr indent="0" lvl="0" marL="109728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◦ Process </a:t>
            </a:r>
            <a:r>
              <a:rPr i="1" lang="en-US"/>
              <a:t>P</a:t>
            </a:r>
            <a:r>
              <a:rPr lang="en-US"/>
              <a:t>3 is holding an instance of </a:t>
            </a:r>
            <a:r>
              <a:rPr i="1" lang="en-US"/>
              <a:t>R</a:t>
            </a:r>
            <a:r>
              <a:rPr lang="en-US"/>
              <a:t>3.</a:t>
            </a:r>
            <a:endParaRPr/>
          </a:p>
        </p:txBody>
      </p:sp>
    </p:spTree>
  </p:cSld>
  <p:clrMapOvr>
    <a:masterClrMapping/>
  </p:clrMapOvr>
  <p:transition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457200" y="274638"/>
            <a:ext cx="22098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RAG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228600" y="4572000"/>
            <a:ext cx="6590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sets P,R,E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P={P1,P2,P3}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R={R1,R2,R3,R4}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E={P1-&gt;R1, P2-&gt;R3, R2-&gt;P1, R1-&gt;P2, R2-&gt;P2,  R3-&gt;P3} 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52400"/>
            <a:ext cx="47244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2008-04-03T13:45:59Z</dcterms:created>
</cp:coreProperties>
</file>