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Book Antiqua"/>
      <p:regular r:id="rId51"/>
      <p:bold r:id="rId52"/>
      <p:italic r:id="rId53"/>
      <p:boldItalic r:id="rId54"/>
    </p:embeddedFont>
    <p:embeddedFont>
      <p:font typeface="Arial Black"/>
      <p:regular r:id="rId55"/>
    </p:embeddedFont>
    <p:embeddedFont>
      <p:font typeface="Khmer"/>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hbGMeMv86YR5YDzA+xy54S1DcW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7D7305-9B58-409D-9A33-DA97954AC6C3}">
  <a:tblStyle styleId="{EF7D7305-9B58-409D-9A33-DA97954AC6C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ookAntiqua-regular.fntdata"/><Relationship Id="rId50" Type="http://schemas.openxmlformats.org/officeDocument/2006/relationships/slide" Target="slides/slide45.xml"/><Relationship Id="rId53" Type="http://schemas.openxmlformats.org/officeDocument/2006/relationships/font" Target="fonts/BookAntiqua-italic.fntdata"/><Relationship Id="rId52" Type="http://schemas.openxmlformats.org/officeDocument/2006/relationships/font" Target="fonts/BookAntiqua-bold.fntdata"/><Relationship Id="rId11" Type="http://schemas.openxmlformats.org/officeDocument/2006/relationships/slide" Target="slides/slide6.xml"/><Relationship Id="rId55" Type="http://schemas.openxmlformats.org/officeDocument/2006/relationships/font" Target="fonts/ArialBlack-regular.fntdata"/><Relationship Id="rId10" Type="http://schemas.openxmlformats.org/officeDocument/2006/relationships/slide" Target="slides/slide5.xml"/><Relationship Id="rId54" Type="http://schemas.openxmlformats.org/officeDocument/2006/relationships/font" Target="fonts/BookAntiqua-boldItalic.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Khmer-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b="1"/>
          </a:p>
        </p:txBody>
      </p:sp>
      <p:sp>
        <p:nvSpPr>
          <p:cNvPr id="187" name="Google Shape;18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af1de0a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faf1de0ab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faf1de0ab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t>Minimum = 36, use first class (30 – 39), Maximum = 99, results in 7 classes. </a:t>
            </a:r>
            <a:endParaRPr/>
          </a:p>
          <a:p>
            <a:pPr indent="0" lvl="0" marL="0" rtl="0" algn="l">
              <a:lnSpc>
                <a:spcPct val="100000"/>
              </a:lnSpc>
              <a:spcBef>
                <a:spcPts val="0"/>
              </a:spcBef>
              <a:spcAft>
                <a:spcPts val="0"/>
              </a:spcAft>
              <a:buSzPts val="1400"/>
              <a:buNone/>
            </a:pPr>
            <a:r>
              <a:rPr lang="en-US" sz="1200"/>
              <a:t>h = (range/no. classes) &amp; No. of classes = 1 + 3.3Logn</a:t>
            </a:r>
            <a:endParaRPr sz="1200"/>
          </a:p>
        </p:txBody>
      </p:sp>
      <p:sp>
        <p:nvSpPr>
          <p:cNvPr id="258" name="Google Shape;25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n-US"/>
              <a:t>Frequency Polygon &amp; OGIVE </a:t>
            </a:r>
            <a:endParaRPr/>
          </a:p>
        </p:txBody>
      </p:sp>
      <p:sp>
        <p:nvSpPr>
          <p:cNvPr id="266" name="Google Shape;26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Neil A. Weiss </a:t>
            </a:r>
            <a:endParaRPr/>
          </a:p>
        </p:txBody>
      </p:sp>
      <p:sp>
        <p:nvSpPr>
          <p:cNvPr id="302" name="Google Shape;30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X=34.5, 44.5, 54.5..</a:t>
            </a:r>
            <a:endParaRPr/>
          </a:p>
        </p:txBody>
      </p:sp>
      <p:sp>
        <p:nvSpPr>
          <p:cNvPr id="336" name="Google Shape;336;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Mean = </a:t>
            </a:r>
            <a:r>
              <a:rPr lang="en-US"/>
              <a:t>75 inches (6.3)	</a:t>
            </a:r>
            <a:r>
              <a:rPr b="1" lang="en-US"/>
              <a:t>Median = </a:t>
            </a:r>
            <a:r>
              <a:rPr lang="en-US"/>
              <a:t>76 inches (6.4)	</a:t>
            </a:r>
            <a:r>
              <a:rPr b="1" lang="en-US"/>
              <a:t>Mode = </a:t>
            </a:r>
            <a:r>
              <a:rPr lang="en-US"/>
              <a:t>76 inches ( 6.4) </a:t>
            </a:r>
            <a:endParaRPr/>
          </a:p>
        </p:txBody>
      </p:sp>
      <p:sp>
        <p:nvSpPr>
          <p:cNvPr id="367" name="Google Shape;367;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d9c1aca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bd9c1aca0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gbd9c1aca0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7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5"/>
          <p:cNvSpPr/>
          <p:nvPr>
            <p:ph idx="2" type="pic"/>
          </p:nvPr>
        </p:nvSpPr>
        <p:spPr>
          <a:xfrm>
            <a:off x="5183188" y="987425"/>
            <a:ext cx="6172200" cy="4873625"/>
          </a:xfrm>
          <a:prstGeom prst="rect">
            <a:avLst/>
          </a:prstGeom>
          <a:noFill/>
          <a:ln>
            <a:noFill/>
          </a:ln>
        </p:spPr>
      </p:sp>
      <p:sp>
        <p:nvSpPr>
          <p:cNvPr id="68" name="Google Shape;68;p7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sama.ajaz@nu.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56447"/>
            <a:ext cx="9144000" cy="169461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6"/>
              </a:buClr>
              <a:buSzPts val="5000"/>
              <a:buFont typeface="Arial Black"/>
              <a:buNone/>
            </a:pPr>
            <a:r>
              <a:rPr lang="en-US" sz="5000">
                <a:solidFill>
                  <a:schemeClr val="accent6"/>
                </a:solidFill>
                <a:latin typeface="Arial Black"/>
                <a:ea typeface="Arial Black"/>
                <a:cs typeface="Arial Black"/>
                <a:sym typeface="Arial Black"/>
              </a:rPr>
              <a:t>Probability &amp; Statistics </a:t>
            </a:r>
            <a:br>
              <a:rPr lang="en-US" sz="5000"/>
            </a:br>
            <a:r>
              <a:rPr lang="en-US" sz="4000"/>
              <a:t>for Engineers &amp; Scientists</a:t>
            </a:r>
            <a:endParaRPr sz="4000"/>
          </a:p>
        </p:txBody>
      </p:sp>
      <p:sp>
        <p:nvSpPr>
          <p:cNvPr id="89" name="Google Shape;89;p1"/>
          <p:cNvSpPr txBox="1"/>
          <p:nvPr>
            <p:ph idx="1" type="subTitle"/>
          </p:nvPr>
        </p:nvSpPr>
        <p:spPr>
          <a:xfrm>
            <a:off x="1524000" y="3602038"/>
            <a:ext cx="9144000" cy="2718080"/>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2220"/>
              <a:buNone/>
            </a:pPr>
            <a:r>
              <a:rPr b="1" lang="en-US" sz="2220"/>
              <a:t>Authors: </a:t>
            </a:r>
            <a:r>
              <a:rPr lang="en-US" sz="2220"/>
              <a:t>Walpole, Myers, Myers, YE </a:t>
            </a:r>
            <a:endParaRPr/>
          </a:p>
          <a:p>
            <a:pPr indent="0" lvl="0" marL="0" rtl="0" algn="ctr">
              <a:lnSpc>
                <a:spcPct val="70000"/>
              </a:lnSpc>
              <a:spcBef>
                <a:spcPts val="1000"/>
              </a:spcBef>
              <a:spcAft>
                <a:spcPts val="0"/>
              </a:spcAft>
              <a:buClr>
                <a:schemeClr val="dk1"/>
              </a:buClr>
              <a:buSzPts val="2220"/>
              <a:buNone/>
            </a:pPr>
            <a:r>
              <a:t/>
            </a:r>
            <a:endParaRPr sz="2220"/>
          </a:p>
          <a:p>
            <a:pPr indent="0" lvl="0" marL="0" rtl="0" algn="ctr">
              <a:lnSpc>
                <a:spcPct val="80000"/>
              </a:lnSpc>
              <a:spcBef>
                <a:spcPts val="1000"/>
              </a:spcBef>
              <a:spcAft>
                <a:spcPts val="0"/>
              </a:spcAft>
              <a:buClr>
                <a:schemeClr val="accent5"/>
              </a:buClr>
              <a:buSzPts val="2220"/>
              <a:buNone/>
            </a:pPr>
            <a:r>
              <a:t/>
            </a:r>
            <a:endParaRPr/>
          </a:p>
          <a:p>
            <a:pPr indent="0" lvl="0" marL="0" rtl="0" algn="ctr">
              <a:lnSpc>
                <a:spcPct val="80000"/>
              </a:lnSpc>
              <a:spcBef>
                <a:spcPts val="1000"/>
              </a:spcBef>
              <a:spcAft>
                <a:spcPts val="0"/>
              </a:spcAft>
              <a:buClr>
                <a:schemeClr val="accent5"/>
              </a:buClr>
              <a:buSzPts val="2220"/>
              <a:buNone/>
            </a:pPr>
            <a:r>
              <a:rPr b="1" lang="en-US" sz="2220" u="sng">
                <a:solidFill>
                  <a:schemeClr val="accent5"/>
                </a:solidFill>
                <a:latin typeface="Book Antiqua"/>
                <a:ea typeface="Book Antiqua"/>
                <a:cs typeface="Book Antiqua"/>
                <a:sym typeface="Book Antiqua"/>
                <a:hlinkClick r:id="rId3">
                  <a:extLst>
                    <a:ext uri="{A12FA001-AC4F-418D-AE19-62706E023703}">
                      <ahyp:hlinkClr val="tx"/>
                    </a:ext>
                  </a:extLst>
                </a:hlinkClick>
              </a:rPr>
              <a:t>osama.ajaz@nu.edu.pk</a:t>
            </a:r>
            <a:r>
              <a:rPr b="1" lang="en-US" sz="2220">
                <a:solidFill>
                  <a:schemeClr val="accent5"/>
                </a:solidFill>
                <a:latin typeface="Book Antiqua"/>
                <a:ea typeface="Book Antiqua"/>
                <a:cs typeface="Book Antiqua"/>
                <a:sym typeface="Book Antiqua"/>
              </a:rPr>
              <a:t> </a:t>
            </a:r>
            <a:endParaRPr b="1" sz="2220">
              <a:solidFill>
                <a:schemeClr val="accent5"/>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b="1" lang="en-US" sz="3600">
                <a:solidFill>
                  <a:srgbClr val="00B050"/>
                </a:solidFill>
                <a:latin typeface="Arial Black"/>
                <a:ea typeface="Arial Black"/>
                <a:cs typeface="Arial Black"/>
                <a:sym typeface="Arial Black"/>
              </a:rPr>
              <a:t>Introduction to Statistics </a:t>
            </a:r>
            <a:endParaRPr b="1" sz="3600">
              <a:solidFill>
                <a:srgbClr val="00B050"/>
              </a:solidFill>
              <a:latin typeface="Arial Black"/>
              <a:ea typeface="Arial Black"/>
              <a:cs typeface="Arial Black"/>
              <a:sym typeface="Arial Black"/>
            </a:endParaRPr>
          </a:p>
        </p:txBody>
      </p:sp>
      <p:sp>
        <p:nvSpPr>
          <p:cNvPr id="145" name="Google Shape;145;p12"/>
          <p:cNvSpPr txBox="1"/>
          <p:nvPr>
            <p:ph idx="1" type="body"/>
          </p:nvPr>
        </p:nvSpPr>
        <p:spPr>
          <a:xfrm>
            <a:off x="551330" y="1825625"/>
            <a:ext cx="10636624" cy="4709646"/>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87"/>
              <a:buChar char="•"/>
            </a:pPr>
            <a:r>
              <a:rPr lang="en-US" sz="2187">
                <a:latin typeface="Khmer"/>
                <a:ea typeface="Khmer"/>
                <a:cs typeface="Khmer"/>
                <a:sym typeface="Khmer"/>
              </a:rPr>
              <a:t>What does the word </a:t>
            </a:r>
            <a:r>
              <a:rPr b="1" i="1" lang="en-US" sz="2187">
                <a:solidFill>
                  <a:srgbClr val="00B050"/>
                </a:solidFill>
                <a:latin typeface="Khmer"/>
                <a:ea typeface="Khmer"/>
                <a:cs typeface="Khmer"/>
                <a:sym typeface="Khmer"/>
              </a:rPr>
              <a:t>statistics</a:t>
            </a:r>
            <a:r>
              <a:rPr i="1" lang="en-US" sz="2187">
                <a:latin typeface="Khmer"/>
                <a:ea typeface="Khmer"/>
                <a:cs typeface="Khmer"/>
                <a:sym typeface="Khmer"/>
              </a:rPr>
              <a:t> </a:t>
            </a:r>
            <a:r>
              <a:rPr lang="en-US" sz="2187">
                <a:latin typeface="Khmer"/>
                <a:ea typeface="Khmer"/>
                <a:cs typeface="Khmer"/>
                <a:sym typeface="Khmer"/>
              </a:rPr>
              <a:t>bring to mind?</a:t>
            </a:r>
            <a:endParaRPr/>
          </a:p>
          <a:p>
            <a:pPr indent="-228600" lvl="0" marL="228600" rtl="0" algn="l">
              <a:lnSpc>
                <a:spcPct val="70000"/>
              </a:lnSpc>
              <a:spcBef>
                <a:spcPts val="1000"/>
              </a:spcBef>
              <a:spcAft>
                <a:spcPts val="0"/>
              </a:spcAft>
              <a:buClr>
                <a:schemeClr val="dk1"/>
              </a:buClr>
              <a:buSzPts val="2187"/>
              <a:buChar char="•"/>
            </a:pPr>
            <a:r>
              <a:rPr lang="en-US" sz="2187"/>
              <a:t>If you read newspapers, surf the Web, watch the news on television, or follow sports, you see and hear the following statements: </a:t>
            </a:r>
            <a:endParaRPr/>
          </a:p>
          <a:p>
            <a:pPr indent="-89725" lvl="0" marL="228600" rtl="0" algn="l">
              <a:lnSpc>
                <a:spcPct val="70000"/>
              </a:lnSpc>
              <a:spcBef>
                <a:spcPts val="1000"/>
              </a:spcBef>
              <a:spcAft>
                <a:spcPts val="0"/>
              </a:spcAft>
              <a:buClr>
                <a:schemeClr val="dk1"/>
              </a:buClr>
              <a:buSzPts val="2187"/>
              <a:buNone/>
            </a:pPr>
            <a:r>
              <a:t/>
            </a:r>
            <a:endParaRPr sz="2187"/>
          </a:p>
          <a:p>
            <a:pPr indent="-228600" lvl="2" marL="1143000" rtl="0" algn="l">
              <a:lnSpc>
                <a:spcPct val="70000"/>
              </a:lnSpc>
              <a:spcBef>
                <a:spcPts val="500"/>
              </a:spcBef>
              <a:spcAft>
                <a:spcPts val="0"/>
              </a:spcAft>
              <a:buClr>
                <a:schemeClr val="dk1"/>
              </a:buClr>
              <a:buSzPts val="2187"/>
              <a:buFont typeface="Noto Sans Symbols"/>
              <a:buChar char="⮚"/>
            </a:pPr>
            <a:r>
              <a:rPr lang="en-US" sz="2187"/>
              <a:t>	10 year inflation rates.</a:t>
            </a:r>
            <a:endParaRPr/>
          </a:p>
          <a:p>
            <a:pPr indent="-228600" lvl="2" marL="1143000" rtl="0" algn="l">
              <a:lnSpc>
                <a:spcPct val="70000"/>
              </a:lnSpc>
              <a:spcBef>
                <a:spcPts val="500"/>
              </a:spcBef>
              <a:spcAft>
                <a:spcPts val="0"/>
              </a:spcAft>
              <a:buClr>
                <a:schemeClr val="dk1"/>
              </a:buClr>
              <a:buSzPts val="2187"/>
              <a:buFont typeface="Noto Sans Symbols"/>
              <a:buChar char="⮚"/>
            </a:pPr>
            <a:r>
              <a:rPr lang="en-US" sz="2187"/>
              <a:t>	Population growth rate,  Birth and  Death rates etc. </a:t>
            </a:r>
            <a:endParaRPr/>
          </a:p>
          <a:p>
            <a:pPr indent="-228600" lvl="2" marL="1143000" rtl="0" algn="l">
              <a:lnSpc>
                <a:spcPct val="70000"/>
              </a:lnSpc>
              <a:spcBef>
                <a:spcPts val="500"/>
              </a:spcBef>
              <a:spcAft>
                <a:spcPts val="0"/>
              </a:spcAft>
              <a:buClr>
                <a:schemeClr val="dk1"/>
              </a:buClr>
              <a:buSzPts val="2187"/>
              <a:buFont typeface="Noto Sans Symbols"/>
              <a:buChar char="⮚"/>
            </a:pPr>
            <a:r>
              <a:rPr lang="en-US" sz="2187"/>
              <a:t>          Exchange rates, Stock prices etc. </a:t>
            </a:r>
            <a:endParaRPr/>
          </a:p>
          <a:p>
            <a:pPr indent="-228600" lvl="2" marL="1143000" rtl="0" algn="l">
              <a:lnSpc>
                <a:spcPct val="70000"/>
              </a:lnSpc>
              <a:spcBef>
                <a:spcPts val="500"/>
              </a:spcBef>
              <a:spcAft>
                <a:spcPts val="0"/>
              </a:spcAft>
              <a:buClr>
                <a:schemeClr val="dk1"/>
              </a:buClr>
              <a:buSzPts val="2187"/>
              <a:buFont typeface="Noto Sans Symbols"/>
              <a:buChar char="⮚"/>
            </a:pPr>
            <a:r>
              <a:rPr lang="en-US" sz="2187"/>
              <a:t>	Census &amp; Survey</a:t>
            </a:r>
            <a:endParaRPr/>
          </a:p>
          <a:p>
            <a:pPr indent="-228600" lvl="2" marL="1143000" rtl="0" algn="l">
              <a:lnSpc>
                <a:spcPct val="70000"/>
              </a:lnSpc>
              <a:spcBef>
                <a:spcPts val="500"/>
              </a:spcBef>
              <a:spcAft>
                <a:spcPts val="0"/>
              </a:spcAft>
              <a:buClr>
                <a:schemeClr val="dk1"/>
              </a:buClr>
              <a:buSzPts val="2187"/>
              <a:buFont typeface="Noto Sans Symbols"/>
              <a:buChar char="⮚"/>
            </a:pPr>
            <a:r>
              <a:rPr lang="en-US" sz="2187"/>
              <a:t>	Average Run rate of a player</a:t>
            </a:r>
            <a:endParaRPr/>
          </a:p>
          <a:p>
            <a:pPr indent="-228600" lvl="2" marL="1143000" rtl="0" algn="l">
              <a:lnSpc>
                <a:spcPct val="70000"/>
              </a:lnSpc>
              <a:spcBef>
                <a:spcPts val="500"/>
              </a:spcBef>
              <a:spcAft>
                <a:spcPts val="0"/>
              </a:spcAft>
              <a:buClr>
                <a:schemeClr val="dk1"/>
              </a:buClr>
              <a:buSzPts val="2187"/>
              <a:buFont typeface="Noto Sans Symbols"/>
              <a:buChar char="⮚"/>
            </a:pPr>
            <a:r>
              <a:rPr lang="en-US" sz="2187"/>
              <a:t>	Ranking of Cricket players. </a:t>
            </a:r>
            <a:endParaRPr/>
          </a:p>
          <a:p>
            <a:pPr indent="-228600" lvl="2" marL="1143000" rtl="0" algn="l">
              <a:lnSpc>
                <a:spcPct val="70000"/>
              </a:lnSpc>
              <a:spcBef>
                <a:spcPts val="500"/>
              </a:spcBef>
              <a:spcAft>
                <a:spcPts val="0"/>
              </a:spcAft>
              <a:buClr>
                <a:schemeClr val="dk1"/>
              </a:buClr>
              <a:buSzPts val="2187"/>
              <a:buFont typeface="Noto Sans Symbols"/>
              <a:buChar char="⮚"/>
            </a:pPr>
            <a:r>
              <a:rPr lang="en-US" sz="2187"/>
              <a:t>          Average salary of programmers. </a:t>
            </a:r>
            <a:endParaRPr/>
          </a:p>
          <a:p>
            <a:pPr indent="-228600" lvl="0" marL="228600" rtl="0" algn="l">
              <a:lnSpc>
                <a:spcPct val="70000"/>
              </a:lnSpc>
              <a:spcBef>
                <a:spcPts val="1000"/>
              </a:spcBef>
              <a:spcAft>
                <a:spcPts val="0"/>
              </a:spcAft>
              <a:buClr>
                <a:schemeClr val="dk1"/>
              </a:buClr>
              <a:buSzPts val="2187"/>
              <a:buChar char="•"/>
            </a:pPr>
            <a:r>
              <a:rPr lang="en-US" sz="2187">
                <a:latin typeface="Khmer"/>
                <a:ea typeface="Khmer"/>
                <a:cs typeface="Khmer"/>
                <a:sym typeface="Khmer"/>
              </a:rPr>
              <a:t> </a:t>
            </a:r>
            <a:endParaRPr/>
          </a:p>
          <a:p>
            <a:pPr indent="-89725" lvl="0" marL="228600" rtl="0" algn="l">
              <a:lnSpc>
                <a:spcPct val="70000"/>
              </a:lnSpc>
              <a:spcBef>
                <a:spcPts val="1000"/>
              </a:spcBef>
              <a:spcAft>
                <a:spcPts val="0"/>
              </a:spcAft>
              <a:buClr>
                <a:schemeClr val="dk1"/>
              </a:buClr>
              <a:buSzPts val="2187"/>
              <a:buNone/>
            </a:pPr>
            <a:r>
              <a:t/>
            </a:r>
            <a:endParaRPr sz="2187">
              <a:latin typeface="Khmer"/>
              <a:ea typeface="Khmer"/>
              <a:cs typeface="Khmer"/>
              <a:sym typeface="Khmer"/>
            </a:endParaRPr>
          </a:p>
          <a:p>
            <a:pPr indent="0" lvl="0" marL="0" rtl="0" algn="ctr">
              <a:lnSpc>
                <a:spcPct val="70000"/>
              </a:lnSpc>
              <a:spcBef>
                <a:spcPts val="1000"/>
              </a:spcBef>
              <a:spcAft>
                <a:spcPts val="0"/>
              </a:spcAft>
              <a:buClr>
                <a:schemeClr val="dk1"/>
              </a:buClr>
              <a:buSzPts val="2187"/>
              <a:buNone/>
            </a:pPr>
            <a:r>
              <a:rPr i="1" lang="en-US" sz="2187">
                <a:latin typeface="Khmer"/>
                <a:ea typeface="Khmer"/>
                <a:cs typeface="Khmer"/>
                <a:sym typeface="Khmer"/>
              </a:rPr>
              <a:t>	</a:t>
            </a:r>
            <a:br>
              <a:rPr lang="en-US" sz="1750"/>
            </a:br>
            <a:endParaRPr sz="17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Definition of Statistics </a:t>
            </a:r>
            <a:endParaRPr sz="3600">
              <a:solidFill>
                <a:srgbClr val="00B050"/>
              </a:solidFill>
              <a:latin typeface="Arial Black"/>
              <a:ea typeface="Arial Black"/>
              <a:cs typeface="Arial Black"/>
              <a:sym typeface="Arial Black"/>
            </a:endParaRPr>
          </a:p>
        </p:txBody>
      </p:sp>
      <p:sp>
        <p:nvSpPr>
          <p:cNvPr id="151" name="Google Shape;15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i="1">
              <a:latin typeface="Khmer"/>
              <a:ea typeface="Khmer"/>
              <a:cs typeface="Khmer"/>
              <a:sym typeface="Khmer"/>
            </a:endParaRPr>
          </a:p>
          <a:p>
            <a:pPr indent="0" lvl="0" marL="0" rtl="0" algn="ctr">
              <a:lnSpc>
                <a:spcPct val="90000"/>
              </a:lnSpc>
              <a:spcBef>
                <a:spcPts val="1000"/>
              </a:spcBef>
              <a:spcAft>
                <a:spcPts val="0"/>
              </a:spcAft>
              <a:buClr>
                <a:schemeClr val="dk1"/>
              </a:buClr>
              <a:buSzPts val="3400"/>
              <a:buNone/>
            </a:pPr>
            <a:r>
              <a:rPr i="1" lang="en-US" sz="3400">
                <a:latin typeface="Khmer"/>
                <a:ea typeface="Khmer"/>
                <a:cs typeface="Khmer"/>
                <a:sym typeface="Khmer"/>
              </a:rPr>
              <a:t>The Science of </a:t>
            </a:r>
            <a:r>
              <a:rPr i="1" lang="en-US" sz="3400">
                <a:solidFill>
                  <a:srgbClr val="0070C0"/>
                </a:solidFill>
                <a:latin typeface="Khmer"/>
                <a:ea typeface="Khmer"/>
                <a:cs typeface="Khmer"/>
                <a:sym typeface="Khmer"/>
              </a:rPr>
              <a:t>collection</a:t>
            </a:r>
            <a:r>
              <a:rPr i="1" lang="en-US" sz="3400">
                <a:latin typeface="Khmer"/>
                <a:ea typeface="Khmer"/>
                <a:cs typeface="Khmer"/>
                <a:sym typeface="Khmer"/>
              </a:rPr>
              <a:t>, </a:t>
            </a:r>
            <a:r>
              <a:rPr i="1" lang="en-US" sz="3400">
                <a:solidFill>
                  <a:srgbClr val="0070C0"/>
                </a:solidFill>
                <a:latin typeface="Khmer"/>
                <a:ea typeface="Khmer"/>
                <a:cs typeface="Khmer"/>
                <a:sym typeface="Khmer"/>
              </a:rPr>
              <a:t>presentation</a:t>
            </a:r>
            <a:r>
              <a:rPr i="1" lang="en-US" sz="3400">
                <a:latin typeface="Khmer"/>
                <a:ea typeface="Khmer"/>
                <a:cs typeface="Khmer"/>
                <a:sym typeface="Khmer"/>
              </a:rPr>
              <a:t>, </a:t>
            </a:r>
            <a:r>
              <a:rPr i="1" lang="en-US" sz="3400">
                <a:solidFill>
                  <a:srgbClr val="0070C0"/>
                </a:solidFill>
                <a:latin typeface="Khmer"/>
                <a:ea typeface="Khmer"/>
                <a:cs typeface="Khmer"/>
                <a:sym typeface="Khmer"/>
              </a:rPr>
              <a:t>analysis</a:t>
            </a:r>
            <a:r>
              <a:rPr i="1" lang="en-US" sz="3400">
                <a:latin typeface="Khmer"/>
                <a:ea typeface="Khmer"/>
                <a:cs typeface="Khmer"/>
                <a:sym typeface="Khmer"/>
              </a:rPr>
              <a:t> and</a:t>
            </a:r>
            <a:endParaRPr/>
          </a:p>
          <a:p>
            <a:pPr indent="0" lvl="0" marL="0" rtl="0" algn="ctr">
              <a:lnSpc>
                <a:spcPct val="90000"/>
              </a:lnSpc>
              <a:spcBef>
                <a:spcPts val="1000"/>
              </a:spcBef>
              <a:spcAft>
                <a:spcPts val="0"/>
              </a:spcAft>
              <a:buClr>
                <a:schemeClr val="dk1"/>
              </a:buClr>
              <a:buSzPts val="3400"/>
              <a:buNone/>
            </a:pPr>
            <a:r>
              <a:rPr i="1" lang="en-US" sz="3400">
                <a:latin typeface="Khmer"/>
                <a:ea typeface="Khmer"/>
                <a:cs typeface="Khmer"/>
                <a:sym typeface="Khmer"/>
              </a:rPr>
              <a:t>	I</a:t>
            </a:r>
            <a:r>
              <a:rPr i="1" lang="en-US" sz="3400">
                <a:solidFill>
                  <a:srgbClr val="0070C0"/>
                </a:solidFill>
                <a:latin typeface="Khmer"/>
                <a:ea typeface="Khmer"/>
                <a:cs typeface="Khmer"/>
                <a:sym typeface="Khmer"/>
              </a:rPr>
              <a:t>nterpretation </a:t>
            </a:r>
            <a:r>
              <a:rPr i="1" lang="en-US" sz="3400">
                <a:latin typeface="Khmer"/>
                <a:ea typeface="Khmer"/>
                <a:cs typeface="Khmer"/>
                <a:sym typeface="Khmer"/>
              </a:rPr>
              <a:t>of numerical (or non-numerical) </a:t>
            </a:r>
            <a:endParaRPr/>
          </a:p>
          <a:p>
            <a:pPr indent="0" lvl="0" marL="0" rtl="0" algn="ctr">
              <a:lnSpc>
                <a:spcPct val="90000"/>
              </a:lnSpc>
              <a:spcBef>
                <a:spcPts val="1000"/>
              </a:spcBef>
              <a:spcAft>
                <a:spcPts val="0"/>
              </a:spcAft>
              <a:buClr>
                <a:schemeClr val="dk1"/>
              </a:buClr>
              <a:buSzPts val="3400"/>
              <a:buNone/>
            </a:pPr>
            <a:r>
              <a:rPr i="1" lang="en-US" sz="3400">
                <a:latin typeface="Khmer"/>
                <a:ea typeface="Khmer"/>
                <a:cs typeface="Khmer"/>
                <a:sym typeface="Khmer"/>
              </a:rPr>
              <a:t>	facts &amp; </a:t>
            </a:r>
            <a:r>
              <a:rPr i="1" lang="en-US" sz="3400">
                <a:solidFill>
                  <a:srgbClr val="0070C0"/>
                </a:solidFill>
                <a:latin typeface="Khmer"/>
                <a:ea typeface="Khmer"/>
                <a:cs typeface="Khmer"/>
                <a:sym typeface="Khmer"/>
              </a:rPr>
              <a:t>data</a:t>
            </a:r>
            <a:r>
              <a:rPr i="1" lang="en-US" sz="3400">
                <a:latin typeface="Khmer"/>
                <a:ea typeface="Khmer"/>
                <a:cs typeface="Khmer"/>
                <a:sym typeface="Khmer"/>
              </a:rPr>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Descriptive &amp; Inferential Statistics </a:t>
            </a:r>
            <a:endParaRPr sz="3600">
              <a:solidFill>
                <a:srgbClr val="00B050"/>
              </a:solidFill>
              <a:latin typeface="Arial Black"/>
              <a:ea typeface="Arial Black"/>
              <a:cs typeface="Arial Black"/>
              <a:sym typeface="Arial Black"/>
            </a:endParaRPr>
          </a:p>
        </p:txBody>
      </p:sp>
      <p:sp>
        <p:nvSpPr>
          <p:cNvPr id="157" name="Google Shape;15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Descriptive statistics </a:t>
            </a:r>
            <a:r>
              <a:rPr lang="en-US"/>
              <a:t>consists of methods for organizing and summarizing information.</a:t>
            </a:r>
            <a:endParaRPr/>
          </a:p>
          <a:p>
            <a:pPr indent="-228600" lvl="1" marL="685800" rtl="0" algn="l">
              <a:lnSpc>
                <a:spcPct val="90000"/>
              </a:lnSpc>
              <a:spcBef>
                <a:spcPts val="500"/>
              </a:spcBef>
              <a:spcAft>
                <a:spcPts val="0"/>
              </a:spcAft>
              <a:buClr>
                <a:schemeClr val="dk1"/>
              </a:buClr>
              <a:buSzPts val="2200"/>
              <a:buChar char="•"/>
            </a:pPr>
            <a:r>
              <a:rPr i="1" lang="en-US" sz="2200"/>
              <a:t>It includes the construction of graphs, charts, tables, and computation of averages, variations, and percentiles. </a:t>
            </a:r>
            <a:endParaRPr/>
          </a:p>
          <a:p>
            <a:pPr indent="-88900" lvl="1" marL="685800" rtl="0" algn="l">
              <a:lnSpc>
                <a:spcPct val="90000"/>
              </a:lnSpc>
              <a:spcBef>
                <a:spcPts val="500"/>
              </a:spcBef>
              <a:spcAft>
                <a:spcPts val="0"/>
              </a:spcAft>
              <a:buClr>
                <a:schemeClr val="dk1"/>
              </a:buClr>
              <a:buSzPts val="2200"/>
              <a:buNone/>
            </a:pPr>
            <a:r>
              <a:t/>
            </a:r>
            <a:endParaRPr sz="2200"/>
          </a:p>
          <a:p>
            <a:pPr indent="-228600" lvl="0" marL="228600" rtl="0" algn="just">
              <a:lnSpc>
                <a:spcPct val="90000"/>
              </a:lnSpc>
              <a:spcBef>
                <a:spcPts val="1000"/>
              </a:spcBef>
              <a:spcAft>
                <a:spcPts val="0"/>
              </a:spcAft>
              <a:buClr>
                <a:schemeClr val="dk1"/>
              </a:buClr>
              <a:buSzPts val="2800"/>
              <a:buChar char="•"/>
            </a:pPr>
            <a:r>
              <a:rPr b="1" lang="en-US"/>
              <a:t>Inferential Statistics </a:t>
            </a:r>
            <a:r>
              <a:rPr lang="en-US"/>
              <a:t>consists of methods for drawing and measuring the reliability of conclusions about a population based on information obtained from a sample. </a:t>
            </a:r>
            <a:endParaRPr/>
          </a:p>
          <a:p>
            <a:pPr indent="-228600" lvl="1" marL="685800" rtl="0" algn="l">
              <a:lnSpc>
                <a:spcPct val="90000"/>
              </a:lnSpc>
              <a:spcBef>
                <a:spcPts val="500"/>
              </a:spcBef>
              <a:spcAft>
                <a:spcPts val="0"/>
              </a:spcAft>
              <a:buClr>
                <a:schemeClr val="dk1"/>
              </a:buClr>
              <a:buSzPts val="2200"/>
              <a:buChar char="•"/>
            </a:pPr>
            <a:r>
              <a:rPr i="1" lang="en-US" sz="2200"/>
              <a:t>When an inference is made about the population, then the study becomes inferential. </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Further Classifying Statistical Studies </a:t>
            </a:r>
            <a:endParaRPr sz="3200">
              <a:solidFill>
                <a:srgbClr val="00B050"/>
              </a:solidFill>
              <a:latin typeface="Arial Black"/>
              <a:ea typeface="Arial Black"/>
              <a:cs typeface="Arial Black"/>
              <a:sym typeface="Arial Black"/>
            </a:endParaRPr>
          </a:p>
        </p:txBody>
      </p:sp>
      <p:sp>
        <p:nvSpPr>
          <p:cNvPr id="163" name="Google Shape;16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b="1" lang="en-US"/>
              <a:t>Observational Study: </a:t>
            </a:r>
            <a:r>
              <a:rPr lang="en-US" sz="2600"/>
              <a:t>researchers simply observe characteristics and take measurements, as in a sample survey.</a:t>
            </a:r>
            <a:endParaRPr/>
          </a:p>
          <a:p>
            <a:pPr indent="-63500" lvl="0" marL="228600" rtl="0" algn="l">
              <a:lnSpc>
                <a:spcPct val="80000"/>
              </a:lnSpc>
              <a:spcBef>
                <a:spcPts val="1000"/>
              </a:spcBef>
              <a:spcAft>
                <a:spcPts val="0"/>
              </a:spcAft>
              <a:buClr>
                <a:schemeClr val="dk1"/>
              </a:buClr>
              <a:buSzPts val="2600"/>
              <a:buNone/>
            </a:pPr>
            <a:r>
              <a:t/>
            </a:r>
            <a:endParaRPr sz="2600"/>
          </a:p>
          <a:p>
            <a:pPr indent="-228600" lvl="0" marL="228600" rtl="0" algn="l">
              <a:lnSpc>
                <a:spcPct val="80000"/>
              </a:lnSpc>
              <a:spcBef>
                <a:spcPts val="1000"/>
              </a:spcBef>
              <a:spcAft>
                <a:spcPts val="0"/>
              </a:spcAft>
              <a:buClr>
                <a:schemeClr val="dk1"/>
              </a:buClr>
              <a:buSzPts val="2800"/>
              <a:buChar char="•"/>
            </a:pPr>
            <a:r>
              <a:rPr b="1" lang="en-US"/>
              <a:t>Designed experiment: </a:t>
            </a:r>
            <a:r>
              <a:rPr lang="en-US" sz="2600"/>
              <a:t>researchers impose treatments and controls and then observe characteristics and take measurements. </a:t>
            </a:r>
            <a:endParaRPr/>
          </a:p>
          <a:p>
            <a:pPr indent="-63500" lvl="0" marL="228600" rtl="0" algn="l">
              <a:lnSpc>
                <a:spcPct val="80000"/>
              </a:lnSpc>
              <a:spcBef>
                <a:spcPts val="1000"/>
              </a:spcBef>
              <a:spcAft>
                <a:spcPts val="0"/>
              </a:spcAft>
              <a:buClr>
                <a:schemeClr val="dk1"/>
              </a:buClr>
              <a:buSzPts val="2600"/>
              <a:buNone/>
            </a:pPr>
            <a:r>
              <a:t/>
            </a:r>
            <a:endParaRPr sz="2600"/>
          </a:p>
          <a:p>
            <a:pPr indent="0" lvl="0" marL="0" rtl="0" algn="ctr">
              <a:lnSpc>
                <a:spcPct val="80000"/>
              </a:lnSpc>
              <a:spcBef>
                <a:spcPts val="1000"/>
              </a:spcBef>
              <a:spcAft>
                <a:spcPts val="0"/>
              </a:spcAft>
              <a:buClr>
                <a:schemeClr val="dk1"/>
              </a:buClr>
              <a:buSzPts val="2600"/>
              <a:buNone/>
            </a:pPr>
            <a:r>
              <a:rPr i="1" lang="en-US" sz="2600"/>
              <a:t>Observational studies can reveal only association, whereas designed</a:t>
            </a:r>
            <a:br>
              <a:rPr i="1" lang="en-US" sz="2600"/>
            </a:br>
            <a:r>
              <a:rPr i="1" lang="en-US" sz="2600"/>
              <a:t>experiments can help establish causation. </a:t>
            </a:r>
            <a:br>
              <a:rPr lang="en-US"/>
            </a:br>
            <a:br>
              <a:rPr lang="en-US"/>
            </a:b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838200" y="365126"/>
            <a:ext cx="10515600" cy="10468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00"/>
              <a:buFont typeface="Arial Black"/>
              <a:buNone/>
            </a:pPr>
            <a:r>
              <a:rPr b="1" lang="en-US" sz="3400">
                <a:solidFill>
                  <a:srgbClr val="00B050"/>
                </a:solidFill>
                <a:latin typeface="Arial Black"/>
                <a:ea typeface="Arial Black"/>
                <a:cs typeface="Arial Black"/>
                <a:sym typeface="Arial Black"/>
              </a:rPr>
              <a:t>Statistical Terminologies</a:t>
            </a:r>
            <a:endParaRPr b="1" sz="3400">
              <a:solidFill>
                <a:srgbClr val="00B050"/>
              </a:solidFill>
              <a:latin typeface="Arial Black"/>
              <a:ea typeface="Arial Black"/>
              <a:cs typeface="Arial Black"/>
              <a:sym typeface="Arial Black"/>
            </a:endParaRPr>
          </a:p>
        </p:txBody>
      </p:sp>
      <p:sp>
        <p:nvSpPr>
          <p:cNvPr id="170" name="Google Shape;170;p16"/>
          <p:cNvSpPr txBox="1"/>
          <p:nvPr>
            <p:ph idx="1" type="body"/>
          </p:nvPr>
        </p:nvSpPr>
        <p:spPr>
          <a:xfrm>
            <a:off x="838200" y="1690688"/>
            <a:ext cx="10515600" cy="4817687"/>
          </a:xfrm>
          <a:prstGeom prst="rect">
            <a:avLst/>
          </a:prstGeom>
          <a:noFill/>
          <a:ln>
            <a:noFill/>
          </a:ln>
        </p:spPr>
        <p:txBody>
          <a:bodyPr anchorCtr="0" anchor="t" bIns="45700" lIns="91425" spcFirstLastPara="1" rIns="91425" wrap="square" tIns="45700">
            <a:normAutofit/>
          </a:bodyPr>
          <a:lstStyle/>
          <a:p>
            <a:pPr indent="-228600" lvl="0" marL="228600" rtl="0" algn="just">
              <a:lnSpc>
                <a:spcPct val="70000"/>
              </a:lnSpc>
              <a:spcBef>
                <a:spcPts val="0"/>
              </a:spcBef>
              <a:spcAft>
                <a:spcPts val="0"/>
              </a:spcAft>
              <a:buClr>
                <a:schemeClr val="dk1"/>
              </a:buClr>
              <a:buSzPts val="2635"/>
              <a:buChar char="•"/>
            </a:pPr>
            <a:r>
              <a:rPr b="1" lang="en-US" sz="2635"/>
              <a:t>Population: </a:t>
            </a:r>
            <a:r>
              <a:rPr lang="en-US" sz="2635"/>
              <a:t>The collection of all individuals or items under consideration in a statistical study.</a:t>
            </a:r>
            <a:endParaRPr/>
          </a:p>
          <a:p>
            <a:pPr indent="-61277" lvl="0" marL="228600" rtl="0" algn="just">
              <a:lnSpc>
                <a:spcPct val="70000"/>
              </a:lnSpc>
              <a:spcBef>
                <a:spcPts val="1000"/>
              </a:spcBef>
              <a:spcAft>
                <a:spcPts val="0"/>
              </a:spcAft>
              <a:buClr>
                <a:schemeClr val="dk1"/>
              </a:buClr>
              <a:buSzPts val="2635"/>
              <a:buNone/>
            </a:pPr>
            <a:r>
              <a:t/>
            </a:r>
            <a:endParaRPr sz="2635"/>
          </a:p>
          <a:p>
            <a:pPr indent="-228600" lvl="0" marL="228600" rtl="0" algn="just">
              <a:lnSpc>
                <a:spcPct val="70000"/>
              </a:lnSpc>
              <a:spcBef>
                <a:spcPts val="1000"/>
              </a:spcBef>
              <a:spcAft>
                <a:spcPts val="0"/>
              </a:spcAft>
              <a:buClr>
                <a:schemeClr val="dk1"/>
              </a:buClr>
              <a:buSzPts val="2635"/>
              <a:buChar char="•"/>
            </a:pPr>
            <a:r>
              <a:rPr b="1" lang="en-US" sz="2635"/>
              <a:t>Sample: </a:t>
            </a:r>
            <a:r>
              <a:rPr lang="en-US" sz="2635"/>
              <a:t>That part of the population from which information is obtained. </a:t>
            </a:r>
            <a:endParaRPr/>
          </a:p>
          <a:p>
            <a:pPr indent="-61277" lvl="0" marL="228600" rtl="0" algn="just">
              <a:lnSpc>
                <a:spcPct val="70000"/>
              </a:lnSpc>
              <a:spcBef>
                <a:spcPts val="1000"/>
              </a:spcBef>
              <a:spcAft>
                <a:spcPts val="0"/>
              </a:spcAft>
              <a:buClr>
                <a:schemeClr val="dk1"/>
              </a:buClr>
              <a:buSzPts val="2635"/>
              <a:buNone/>
            </a:pPr>
            <a:r>
              <a:t/>
            </a:r>
            <a:endParaRPr sz="2635"/>
          </a:p>
          <a:p>
            <a:pPr indent="-228600" lvl="0" marL="228600" rtl="0" algn="just">
              <a:lnSpc>
                <a:spcPct val="70000"/>
              </a:lnSpc>
              <a:spcBef>
                <a:spcPts val="1000"/>
              </a:spcBef>
              <a:spcAft>
                <a:spcPts val="0"/>
              </a:spcAft>
              <a:buClr>
                <a:schemeClr val="dk1"/>
              </a:buClr>
              <a:buSzPts val="2635"/>
              <a:buChar char="•"/>
            </a:pPr>
            <a:r>
              <a:rPr b="1" lang="en-US" sz="2635"/>
              <a:t>Random Sample: </a:t>
            </a:r>
            <a:r>
              <a:rPr lang="en-US" sz="2635"/>
              <a:t>it is a sample selected in such a way that every member of the population has an equal chance of being selected. </a:t>
            </a:r>
            <a:endParaRPr/>
          </a:p>
          <a:p>
            <a:pPr indent="-61277" lvl="0" marL="228600" rtl="0" algn="just">
              <a:lnSpc>
                <a:spcPct val="70000"/>
              </a:lnSpc>
              <a:spcBef>
                <a:spcPts val="1000"/>
              </a:spcBef>
              <a:spcAft>
                <a:spcPts val="0"/>
              </a:spcAft>
              <a:buClr>
                <a:schemeClr val="dk1"/>
              </a:buClr>
              <a:buSzPts val="2635"/>
              <a:buNone/>
            </a:pPr>
            <a:r>
              <a:t/>
            </a:r>
            <a:endParaRPr sz="2635"/>
          </a:p>
          <a:p>
            <a:pPr indent="-228600" lvl="0" marL="228600" rtl="0" algn="just">
              <a:lnSpc>
                <a:spcPct val="70000"/>
              </a:lnSpc>
              <a:spcBef>
                <a:spcPts val="1000"/>
              </a:spcBef>
              <a:spcAft>
                <a:spcPts val="0"/>
              </a:spcAft>
              <a:buClr>
                <a:schemeClr val="dk1"/>
              </a:buClr>
              <a:buSzPts val="2635"/>
              <a:buChar char="•"/>
            </a:pPr>
            <a:r>
              <a:rPr b="1" lang="en-US" sz="2635"/>
              <a:t>Parameter: </a:t>
            </a:r>
            <a:r>
              <a:rPr lang="en-US" sz="2635"/>
              <a:t>it describes characteristics of a population. </a:t>
            </a:r>
            <a:endParaRPr/>
          </a:p>
          <a:p>
            <a:pPr indent="-61277" lvl="0" marL="228600" rtl="0" algn="just">
              <a:lnSpc>
                <a:spcPct val="70000"/>
              </a:lnSpc>
              <a:spcBef>
                <a:spcPts val="1000"/>
              </a:spcBef>
              <a:spcAft>
                <a:spcPts val="0"/>
              </a:spcAft>
              <a:buClr>
                <a:schemeClr val="dk1"/>
              </a:buClr>
              <a:buSzPts val="2635"/>
              <a:buNone/>
            </a:pPr>
            <a:r>
              <a:t/>
            </a:r>
            <a:endParaRPr sz="2635"/>
          </a:p>
          <a:p>
            <a:pPr indent="-228600" lvl="0" marL="228600" rtl="0" algn="just">
              <a:lnSpc>
                <a:spcPct val="70000"/>
              </a:lnSpc>
              <a:spcBef>
                <a:spcPts val="1000"/>
              </a:spcBef>
              <a:spcAft>
                <a:spcPts val="0"/>
              </a:spcAft>
              <a:buClr>
                <a:schemeClr val="dk1"/>
              </a:buClr>
              <a:buSzPts val="2635"/>
              <a:buChar char="•"/>
            </a:pPr>
            <a:r>
              <a:rPr b="1" lang="en-US" sz="2635"/>
              <a:t>Statistic: </a:t>
            </a:r>
            <a:r>
              <a:rPr lang="en-US" sz="2635"/>
              <a:t>it describe characteristics of a sample.</a:t>
            </a:r>
            <a:endParaRPr/>
          </a:p>
          <a:p>
            <a:pPr indent="0" lvl="0" marL="0" rtl="0" algn="l">
              <a:lnSpc>
                <a:spcPct val="70000"/>
              </a:lnSpc>
              <a:spcBef>
                <a:spcPts val="1000"/>
              </a:spcBef>
              <a:spcAft>
                <a:spcPts val="0"/>
              </a:spcAft>
              <a:buClr>
                <a:schemeClr val="dk1"/>
              </a:buClr>
              <a:buSzPts val="2380"/>
              <a:buNone/>
            </a:pPr>
            <a:r>
              <a:rPr lang="en-US" sz="2380"/>
              <a:t> </a:t>
            </a:r>
            <a:br>
              <a:rPr lang="en-US" sz="2380"/>
            </a:br>
            <a:endParaRPr sz="238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5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5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5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5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5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5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5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Effect filter="fade" transition="in">
                                      <p:cBhvr>
                                        <p:cTn dur="500"/>
                                        <p:tgtEl>
                                          <p:spTgt spid="1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8" st="8"/>
                                            </p:txEl>
                                          </p:spTgt>
                                        </p:tgtEl>
                                        <p:attrNameLst>
                                          <p:attrName>style.visibility</p:attrName>
                                        </p:attrNameLst>
                                      </p:cBhvr>
                                      <p:to>
                                        <p:strVal val="visible"/>
                                      </p:to>
                                    </p:set>
                                    <p:animEffect filter="fade" transition="in">
                                      <p:cBhvr>
                                        <p:cTn dur="500"/>
                                        <p:tgtEl>
                                          <p:spTgt spid="1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9" st="9"/>
                                            </p:txEl>
                                          </p:spTgt>
                                        </p:tgtEl>
                                        <p:attrNameLst>
                                          <p:attrName>style.visibility</p:attrName>
                                        </p:attrNameLst>
                                      </p:cBhvr>
                                      <p:to>
                                        <p:strVal val="visible"/>
                                      </p:to>
                                    </p:set>
                                    <p:animEffect filter="fade" transition="in">
                                      <p:cBhvr>
                                        <p:cTn dur="500"/>
                                        <p:tgtEl>
                                          <p:spTgt spid="17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b="1" lang="en-US" sz="3600">
                <a:solidFill>
                  <a:srgbClr val="00B050"/>
                </a:solidFill>
                <a:latin typeface="Arial Black"/>
                <a:ea typeface="Arial Black"/>
                <a:cs typeface="Arial Black"/>
                <a:sym typeface="Arial Black"/>
              </a:rPr>
              <a:t>Statistical Terminologies</a:t>
            </a:r>
            <a:endParaRPr sz="3600"/>
          </a:p>
        </p:txBody>
      </p:sp>
      <p:sp>
        <p:nvSpPr>
          <p:cNvPr id="176" name="Google Shape;17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7" name="Google Shape;177;p17"/>
          <p:cNvPicPr preferRelativeResize="0"/>
          <p:nvPr/>
        </p:nvPicPr>
        <p:blipFill rotWithShape="1">
          <a:blip r:embed="rId3">
            <a:alphaModFix/>
          </a:blip>
          <a:srcRect b="0" l="0" r="0" t="0"/>
          <a:stretch/>
        </p:blipFill>
        <p:spPr>
          <a:xfrm>
            <a:off x="2026920" y="1825625"/>
            <a:ext cx="8244840"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00"/>
              <a:buFont typeface="Arial Black"/>
              <a:buNone/>
            </a:pPr>
            <a:r>
              <a:rPr lang="en-US" sz="3400">
                <a:solidFill>
                  <a:srgbClr val="00B050"/>
                </a:solidFill>
                <a:latin typeface="Arial Black"/>
                <a:ea typeface="Arial Black"/>
                <a:cs typeface="Arial Black"/>
                <a:sym typeface="Arial Black"/>
              </a:rPr>
              <a:t>Types of Data</a:t>
            </a:r>
            <a:endParaRPr sz="3400">
              <a:solidFill>
                <a:srgbClr val="00B050"/>
              </a:solidFill>
              <a:latin typeface="Arial Black"/>
              <a:ea typeface="Arial Black"/>
              <a:cs typeface="Arial Black"/>
              <a:sym typeface="Arial Black"/>
            </a:endParaRPr>
          </a:p>
        </p:txBody>
      </p:sp>
      <p:sp>
        <p:nvSpPr>
          <p:cNvPr id="183" name="Google Shape;18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Primary Data: </a:t>
            </a:r>
            <a:r>
              <a:rPr lang="en-US"/>
              <a:t>it is also called Raw Data or First hand information such as  Census &amp; Survey questionnaires etc.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Secondary Data</a:t>
            </a:r>
            <a:r>
              <a:rPr lang="en-US"/>
              <a:t>: that is already collected by someone else such as published reports of research organizations.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838200" y="365125"/>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Measurement Scales </a:t>
            </a:r>
            <a:endParaRPr sz="3600">
              <a:solidFill>
                <a:srgbClr val="00B050"/>
              </a:solidFill>
              <a:latin typeface="Arial Black"/>
              <a:ea typeface="Arial Black"/>
              <a:cs typeface="Arial Black"/>
              <a:sym typeface="Arial Black"/>
            </a:endParaRPr>
          </a:p>
        </p:txBody>
      </p:sp>
      <p:sp>
        <p:nvSpPr>
          <p:cNvPr id="190" name="Google Shape;190;p19"/>
          <p:cNvSpPr txBox="1"/>
          <p:nvPr>
            <p:ph idx="1" type="body"/>
          </p:nvPr>
        </p:nvSpPr>
        <p:spPr>
          <a:xfrm>
            <a:off x="838200" y="1490344"/>
            <a:ext cx="10515600" cy="4879975"/>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400"/>
              <a:buChar char="•"/>
            </a:pPr>
            <a:r>
              <a:rPr b="1" lang="en-US" sz="2400"/>
              <a:t>Nominal Scale:</a:t>
            </a:r>
            <a:r>
              <a:rPr b="1" lang="en-US" sz="2400">
                <a:solidFill>
                  <a:srgbClr val="00B050"/>
                </a:solidFill>
              </a:rPr>
              <a:t> Classification</a:t>
            </a:r>
            <a:r>
              <a:rPr lang="en-US" sz="2400">
                <a:solidFill>
                  <a:srgbClr val="00B050"/>
                </a:solidFill>
              </a:rPr>
              <a:t> </a:t>
            </a:r>
            <a:r>
              <a:rPr lang="en-US" sz="2400"/>
              <a:t>into mutually exclusive qualitative categories such as Male &amp; Female, Muslims &amp; Non-Muslims, Profession, Blood group etc. </a:t>
            </a:r>
            <a:endParaRPr/>
          </a:p>
          <a:p>
            <a:pPr indent="-76200" lvl="0" marL="228600" rtl="0" algn="just">
              <a:lnSpc>
                <a:spcPct val="80000"/>
              </a:lnSpc>
              <a:spcBef>
                <a:spcPts val="1000"/>
              </a:spcBef>
              <a:spcAft>
                <a:spcPts val="0"/>
              </a:spcAft>
              <a:buClr>
                <a:schemeClr val="dk1"/>
              </a:buClr>
              <a:buSzPts val="2400"/>
              <a:buNone/>
            </a:pPr>
            <a:r>
              <a:t/>
            </a:r>
            <a:endParaRPr sz="2400"/>
          </a:p>
          <a:p>
            <a:pPr indent="-228600" lvl="0" marL="228600" rtl="0" algn="just">
              <a:lnSpc>
                <a:spcPct val="80000"/>
              </a:lnSpc>
              <a:spcBef>
                <a:spcPts val="1000"/>
              </a:spcBef>
              <a:spcAft>
                <a:spcPts val="0"/>
              </a:spcAft>
              <a:buClr>
                <a:schemeClr val="dk1"/>
              </a:buClr>
              <a:buSzPts val="2400"/>
              <a:buChar char="•"/>
            </a:pPr>
            <a:r>
              <a:rPr b="1" lang="en-US" sz="2400"/>
              <a:t>Ordinal Scale: </a:t>
            </a:r>
            <a:r>
              <a:rPr lang="en-US" sz="2400"/>
              <a:t>It includes the characteristic of a nominal scale and in addition has the property of </a:t>
            </a:r>
            <a:r>
              <a:rPr b="1" lang="en-US" sz="2400">
                <a:solidFill>
                  <a:srgbClr val="00B050"/>
                </a:solidFill>
              </a:rPr>
              <a:t>ordering or ranking </a:t>
            </a:r>
            <a:r>
              <a:rPr lang="en-US" sz="2400"/>
              <a:t>of measurements. For example: Performance of students, Customer ratings (strongly agree, agree, neutral, disagree, strongly disagree) etc. </a:t>
            </a:r>
            <a:endParaRPr/>
          </a:p>
          <a:p>
            <a:pPr indent="-76200" lvl="0" marL="228600" rtl="0" algn="just">
              <a:lnSpc>
                <a:spcPct val="80000"/>
              </a:lnSpc>
              <a:spcBef>
                <a:spcPts val="1000"/>
              </a:spcBef>
              <a:spcAft>
                <a:spcPts val="0"/>
              </a:spcAft>
              <a:buClr>
                <a:schemeClr val="dk1"/>
              </a:buClr>
              <a:buSzPts val="2400"/>
              <a:buNone/>
            </a:pPr>
            <a:r>
              <a:t/>
            </a:r>
            <a:endParaRPr sz="2400"/>
          </a:p>
          <a:p>
            <a:pPr indent="-228600" lvl="0" marL="228600" rtl="0" algn="just">
              <a:lnSpc>
                <a:spcPct val="80000"/>
              </a:lnSpc>
              <a:spcBef>
                <a:spcPts val="1000"/>
              </a:spcBef>
              <a:spcAft>
                <a:spcPts val="0"/>
              </a:spcAft>
              <a:buClr>
                <a:schemeClr val="dk1"/>
              </a:buClr>
              <a:buSzPts val="2400"/>
              <a:buChar char="•"/>
            </a:pPr>
            <a:r>
              <a:rPr b="1" lang="en-US" sz="2400"/>
              <a:t>Interval Scale: </a:t>
            </a:r>
            <a:r>
              <a:rPr lang="en-US" sz="2400"/>
              <a:t>it includes those quantitative variables for which zero is not meaningful. For example: Temperature, IQ score etc. </a:t>
            </a:r>
            <a:endParaRPr/>
          </a:p>
          <a:p>
            <a:pPr indent="-76200" lvl="0" marL="228600" rtl="0" algn="just">
              <a:lnSpc>
                <a:spcPct val="80000"/>
              </a:lnSpc>
              <a:spcBef>
                <a:spcPts val="1000"/>
              </a:spcBef>
              <a:spcAft>
                <a:spcPts val="0"/>
              </a:spcAft>
              <a:buClr>
                <a:schemeClr val="dk1"/>
              </a:buClr>
              <a:buSzPts val="2400"/>
              <a:buNone/>
            </a:pPr>
            <a:r>
              <a:t/>
            </a:r>
            <a:endParaRPr sz="2400"/>
          </a:p>
          <a:p>
            <a:pPr indent="-228600" lvl="0" marL="228600" rtl="0" algn="just">
              <a:lnSpc>
                <a:spcPct val="80000"/>
              </a:lnSpc>
              <a:spcBef>
                <a:spcPts val="1000"/>
              </a:spcBef>
              <a:spcAft>
                <a:spcPts val="0"/>
              </a:spcAft>
              <a:buClr>
                <a:schemeClr val="dk1"/>
              </a:buClr>
              <a:buSzPts val="2400"/>
              <a:buChar char="•"/>
            </a:pPr>
            <a:r>
              <a:rPr b="1" lang="en-US" sz="2400"/>
              <a:t>Ratio Scale: </a:t>
            </a:r>
            <a:r>
              <a:rPr lang="en-US" sz="2400"/>
              <a:t>It is the strongest scale and possess </a:t>
            </a:r>
            <a:r>
              <a:rPr b="1" lang="en-US" sz="2400">
                <a:solidFill>
                  <a:srgbClr val="00B050"/>
                </a:solidFill>
              </a:rPr>
              <a:t>absolute zero</a:t>
            </a:r>
            <a:r>
              <a:rPr lang="en-US" sz="2400"/>
              <a:t>. For example: Area, Volume, length, distance, weight, money etc.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5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5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5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5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5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500"/>
                                        <p:tgtEl>
                                          <p:spTgt spid="1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animEffect filter="fade" transition="in">
                                      <p:cBhvr>
                                        <p:cTn dur="500"/>
                                        <p:tgtEl>
                                          <p:spTgt spid="19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000"/>
              <a:buFont typeface="Arial Black"/>
              <a:buNone/>
            </a:pPr>
            <a:r>
              <a:rPr b="1" lang="en-US" sz="3000">
                <a:solidFill>
                  <a:srgbClr val="00B050"/>
                </a:solidFill>
                <a:latin typeface="Arial Black"/>
                <a:ea typeface="Arial Black"/>
                <a:cs typeface="Arial Black"/>
                <a:sym typeface="Arial Black"/>
              </a:rPr>
              <a:t>Classify following variables as discrete or continuous</a:t>
            </a:r>
            <a:endParaRPr b="1" sz="3000">
              <a:solidFill>
                <a:srgbClr val="00B050"/>
              </a:solidFill>
              <a:latin typeface="Arial Black"/>
              <a:ea typeface="Arial Black"/>
              <a:cs typeface="Arial Black"/>
              <a:sym typeface="Arial Black"/>
            </a:endParaRPr>
          </a:p>
        </p:txBody>
      </p:sp>
      <p:sp>
        <p:nvSpPr>
          <p:cNvPr id="196" name="Google Shape;19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The Life time of a laptop component.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number of heads in toss of 4 coins.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amount of milk produced by a cow.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number of enrollment in statistics class.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age of a programmer.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Processing speed of a software.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number software crashes in 3 hours.</a:t>
            </a:r>
            <a:endParaRPr/>
          </a:p>
        </p:txBody>
      </p:sp>
      <p:sp>
        <p:nvSpPr>
          <p:cNvPr id="197" name="Google Shape;197;p20"/>
          <p:cNvSpPr txBox="1"/>
          <p:nvPr/>
        </p:nvSpPr>
        <p:spPr>
          <a:xfrm>
            <a:off x="8077200" y="1825625"/>
            <a:ext cx="2179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Continuous</a:t>
            </a:r>
            <a:endParaRPr b="0" i="0" sz="1400" u="none" cap="none" strike="noStrike">
              <a:solidFill>
                <a:srgbClr val="000000"/>
              </a:solidFill>
              <a:latin typeface="Arial"/>
              <a:ea typeface="Arial"/>
              <a:cs typeface="Arial"/>
              <a:sym typeface="Arial"/>
            </a:endParaRPr>
          </a:p>
        </p:txBody>
      </p:sp>
      <p:sp>
        <p:nvSpPr>
          <p:cNvPr id="198" name="Google Shape;198;p20"/>
          <p:cNvSpPr txBox="1"/>
          <p:nvPr/>
        </p:nvSpPr>
        <p:spPr>
          <a:xfrm>
            <a:off x="8077200" y="2329894"/>
            <a:ext cx="2179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discrete</a:t>
            </a:r>
            <a:endParaRPr b="1" i="0" sz="1800" u="none" cap="none" strike="noStrike">
              <a:solidFill>
                <a:srgbClr val="00B050"/>
              </a:solidFill>
              <a:latin typeface="Calibri"/>
              <a:ea typeface="Calibri"/>
              <a:cs typeface="Calibri"/>
              <a:sym typeface="Calibri"/>
            </a:endParaRPr>
          </a:p>
        </p:txBody>
      </p:sp>
      <p:sp>
        <p:nvSpPr>
          <p:cNvPr id="199" name="Google Shape;199;p20"/>
          <p:cNvSpPr txBox="1"/>
          <p:nvPr/>
        </p:nvSpPr>
        <p:spPr>
          <a:xfrm>
            <a:off x="8077200" y="2832337"/>
            <a:ext cx="2179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Continuous</a:t>
            </a:r>
            <a:endParaRPr b="0" i="0" sz="1400" u="none" cap="none" strike="noStrike">
              <a:solidFill>
                <a:srgbClr val="000000"/>
              </a:solidFill>
              <a:latin typeface="Arial"/>
              <a:ea typeface="Arial"/>
              <a:cs typeface="Arial"/>
              <a:sym typeface="Arial"/>
            </a:endParaRPr>
          </a:p>
        </p:txBody>
      </p:sp>
      <p:sp>
        <p:nvSpPr>
          <p:cNvPr id="200" name="Google Shape;200;p20"/>
          <p:cNvSpPr txBox="1"/>
          <p:nvPr/>
        </p:nvSpPr>
        <p:spPr>
          <a:xfrm>
            <a:off x="8077200" y="3497938"/>
            <a:ext cx="2179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discrete</a:t>
            </a:r>
            <a:endParaRPr b="1" i="0" sz="1800" u="none" cap="none" strike="noStrike">
              <a:solidFill>
                <a:srgbClr val="00B050"/>
              </a:solidFill>
              <a:latin typeface="Calibri"/>
              <a:ea typeface="Calibri"/>
              <a:cs typeface="Calibri"/>
              <a:sym typeface="Calibri"/>
            </a:endParaRPr>
          </a:p>
        </p:txBody>
      </p:sp>
      <p:sp>
        <p:nvSpPr>
          <p:cNvPr id="201" name="Google Shape;201;p20"/>
          <p:cNvSpPr txBox="1"/>
          <p:nvPr/>
        </p:nvSpPr>
        <p:spPr>
          <a:xfrm>
            <a:off x="8077200" y="4012882"/>
            <a:ext cx="2179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Continuous</a:t>
            </a:r>
            <a:endParaRPr b="0" i="0" sz="1400" u="none" cap="none" strike="noStrike">
              <a:solidFill>
                <a:srgbClr val="000000"/>
              </a:solidFill>
              <a:latin typeface="Arial"/>
              <a:ea typeface="Arial"/>
              <a:cs typeface="Arial"/>
              <a:sym typeface="Arial"/>
            </a:endParaRPr>
          </a:p>
        </p:txBody>
      </p:sp>
      <p:sp>
        <p:nvSpPr>
          <p:cNvPr id="202" name="Google Shape;202;p20"/>
          <p:cNvSpPr txBox="1"/>
          <p:nvPr/>
        </p:nvSpPr>
        <p:spPr>
          <a:xfrm>
            <a:off x="8077200" y="4395312"/>
            <a:ext cx="2179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Continuous</a:t>
            </a:r>
            <a:endParaRPr b="0" i="0" sz="1400" u="none" cap="none" strike="noStrike">
              <a:solidFill>
                <a:srgbClr val="000000"/>
              </a:solidFill>
              <a:latin typeface="Arial"/>
              <a:ea typeface="Arial"/>
              <a:cs typeface="Arial"/>
              <a:sym typeface="Arial"/>
            </a:endParaRPr>
          </a:p>
        </p:txBody>
      </p:sp>
      <p:sp>
        <p:nvSpPr>
          <p:cNvPr id="203" name="Google Shape;203;p20"/>
          <p:cNvSpPr txBox="1"/>
          <p:nvPr/>
        </p:nvSpPr>
        <p:spPr>
          <a:xfrm>
            <a:off x="8077200" y="4916805"/>
            <a:ext cx="2179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discrete</a:t>
            </a:r>
            <a:endParaRPr b="1" i="0" sz="1800" u="none" cap="none" strike="noStrike">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5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5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00"/>
              <a:buFont typeface="Arial Black"/>
              <a:buNone/>
            </a:pPr>
            <a:r>
              <a:rPr lang="en-US" sz="3400">
                <a:solidFill>
                  <a:srgbClr val="00B050"/>
                </a:solidFill>
                <a:latin typeface="Arial Black"/>
                <a:ea typeface="Arial Black"/>
                <a:cs typeface="Arial Black"/>
                <a:sym typeface="Arial Black"/>
              </a:rPr>
              <a:t>Classify as Qualitative or Quantitative </a:t>
            </a:r>
            <a:endParaRPr sz="3400">
              <a:solidFill>
                <a:srgbClr val="00B050"/>
              </a:solidFill>
              <a:latin typeface="Arial Black"/>
              <a:ea typeface="Arial Black"/>
              <a:cs typeface="Arial Black"/>
              <a:sym typeface="Arial Black"/>
            </a:endParaRPr>
          </a:p>
        </p:txBody>
      </p:sp>
      <p:sp>
        <p:nvSpPr>
          <p:cNvPr id="209" name="Google Shape;20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Average Salary of Software Engineers in East Asia.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Marks of 40 students of a statistics class.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Program preferences of a talk show.</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Religion of peoples in a country.</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0" name="Google Shape;210;p21"/>
          <p:cNvSpPr txBox="1"/>
          <p:nvPr/>
        </p:nvSpPr>
        <p:spPr>
          <a:xfrm>
            <a:off x="9083040" y="1842493"/>
            <a:ext cx="167640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B050"/>
                </a:solidFill>
                <a:latin typeface="Calibri"/>
                <a:ea typeface="Calibri"/>
                <a:cs typeface="Calibri"/>
                <a:sym typeface="Calibri"/>
              </a:rPr>
              <a:t>Quantitative</a:t>
            </a:r>
            <a:endParaRPr b="1" i="0" sz="2200" u="none" cap="none" strike="noStrike">
              <a:solidFill>
                <a:srgbClr val="00B050"/>
              </a:solidFill>
              <a:latin typeface="Calibri"/>
              <a:ea typeface="Calibri"/>
              <a:cs typeface="Calibri"/>
              <a:sym typeface="Calibri"/>
            </a:endParaRPr>
          </a:p>
        </p:txBody>
      </p:sp>
      <p:sp>
        <p:nvSpPr>
          <p:cNvPr id="211" name="Google Shape;211;p21"/>
          <p:cNvSpPr txBox="1"/>
          <p:nvPr/>
        </p:nvSpPr>
        <p:spPr>
          <a:xfrm>
            <a:off x="9083040" y="2307214"/>
            <a:ext cx="167640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B050"/>
                </a:solidFill>
                <a:latin typeface="Calibri"/>
                <a:ea typeface="Calibri"/>
                <a:cs typeface="Calibri"/>
                <a:sym typeface="Calibri"/>
              </a:rPr>
              <a:t>Quantitative</a:t>
            </a:r>
            <a:endParaRPr b="1" i="0" sz="2200" u="none" cap="none" strike="noStrike">
              <a:solidFill>
                <a:srgbClr val="00B050"/>
              </a:solidFill>
              <a:latin typeface="Calibri"/>
              <a:ea typeface="Calibri"/>
              <a:cs typeface="Calibri"/>
              <a:sym typeface="Calibri"/>
            </a:endParaRPr>
          </a:p>
        </p:txBody>
      </p:sp>
      <p:sp>
        <p:nvSpPr>
          <p:cNvPr id="212" name="Google Shape;212;p21"/>
          <p:cNvSpPr txBox="1"/>
          <p:nvPr/>
        </p:nvSpPr>
        <p:spPr>
          <a:xfrm>
            <a:off x="9083040" y="2873038"/>
            <a:ext cx="167640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0000"/>
                </a:solidFill>
                <a:latin typeface="Calibri"/>
                <a:ea typeface="Calibri"/>
                <a:cs typeface="Calibri"/>
                <a:sym typeface="Calibri"/>
              </a:rPr>
              <a:t>Qualitative</a:t>
            </a:r>
            <a:endParaRPr b="1" i="0" sz="2200" u="none" cap="none" strike="noStrike">
              <a:solidFill>
                <a:srgbClr val="FF0000"/>
              </a:solidFill>
              <a:latin typeface="Calibri"/>
              <a:ea typeface="Calibri"/>
              <a:cs typeface="Calibri"/>
              <a:sym typeface="Calibri"/>
            </a:endParaRPr>
          </a:p>
        </p:txBody>
      </p:sp>
      <p:sp>
        <p:nvSpPr>
          <p:cNvPr id="213" name="Google Shape;213;p21"/>
          <p:cNvSpPr txBox="1"/>
          <p:nvPr/>
        </p:nvSpPr>
        <p:spPr>
          <a:xfrm>
            <a:off x="9083040" y="3435638"/>
            <a:ext cx="167640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0000"/>
                </a:solidFill>
                <a:latin typeface="Calibri"/>
                <a:ea typeface="Calibri"/>
                <a:cs typeface="Calibri"/>
                <a:sym typeface="Calibri"/>
              </a:rPr>
              <a:t>Qualitative</a:t>
            </a:r>
            <a:endParaRPr b="1" i="0" sz="22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500"/>
                                        <p:tgtEl>
                                          <p:spTgt spid="21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faf1de0abd_0_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t/>
            </a:r>
            <a:endParaRPr/>
          </a:p>
        </p:txBody>
      </p:sp>
      <p:sp>
        <p:nvSpPr>
          <p:cNvPr id="96" name="Google Shape;96;gfaf1de0abd_0_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400"/>
              <a:buNone/>
            </a:pPr>
            <a:r>
              <a:t/>
            </a:r>
            <a:endParaRPr/>
          </a:p>
        </p:txBody>
      </p:sp>
      <p:pic>
        <p:nvPicPr>
          <p:cNvPr id="97" name="Google Shape;97;gfaf1de0abd_0_0"/>
          <p:cNvPicPr preferRelativeResize="0"/>
          <p:nvPr/>
        </p:nvPicPr>
        <p:blipFill rotWithShape="1">
          <a:blip r:embed="rId3">
            <a:alphaModFix/>
          </a:blip>
          <a:srcRect b="0" l="0" r="0" t="0"/>
          <a:stretch/>
        </p:blipFill>
        <p:spPr>
          <a:xfrm>
            <a:off x="2554671" y="0"/>
            <a:ext cx="6180826" cy="6858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838200" y="365125"/>
            <a:ext cx="10515600" cy="1094965"/>
          </a:xfrm>
          <a:prstGeom prst="rect">
            <a:avLst/>
          </a:prstGeom>
          <a:no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00B050"/>
              </a:buClr>
              <a:buSzPts val="3600"/>
              <a:buFont typeface="Arial Black"/>
              <a:buNone/>
            </a:pPr>
            <a:br>
              <a:rPr b="1" lang="en-US" sz="3600">
                <a:solidFill>
                  <a:srgbClr val="00B050"/>
                </a:solidFill>
                <a:latin typeface="Arial Black"/>
                <a:ea typeface="Arial Black"/>
                <a:cs typeface="Arial Black"/>
                <a:sym typeface="Arial Black"/>
              </a:rPr>
            </a:br>
            <a:r>
              <a:rPr b="1" lang="en-US" sz="3600">
                <a:solidFill>
                  <a:srgbClr val="00B050"/>
                </a:solidFill>
                <a:latin typeface="Arial Black"/>
                <a:ea typeface="Arial Black"/>
                <a:cs typeface="Arial Black"/>
                <a:sym typeface="Arial Black"/>
              </a:rPr>
              <a:t>Classify scales of measurements</a:t>
            </a:r>
            <a:br>
              <a:rPr b="1" lang="en-US" sz="3600">
                <a:solidFill>
                  <a:srgbClr val="00B050"/>
                </a:solidFill>
                <a:latin typeface="Arial Black"/>
                <a:ea typeface="Arial Black"/>
                <a:cs typeface="Arial Black"/>
                <a:sym typeface="Arial Black"/>
              </a:rPr>
            </a:br>
            <a:endParaRPr sz="3600">
              <a:latin typeface="Arial Black"/>
              <a:ea typeface="Arial Black"/>
              <a:cs typeface="Arial Black"/>
              <a:sym typeface="Arial Black"/>
            </a:endParaRPr>
          </a:p>
        </p:txBody>
      </p:sp>
      <p:sp>
        <p:nvSpPr>
          <p:cNvPr id="219" name="Google Shape;2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50800" lvl="0" marL="228600" rtl="0" algn="l">
              <a:lnSpc>
                <a:spcPct val="90000"/>
              </a:lnSpc>
              <a:spcBef>
                <a:spcPts val="1000"/>
              </a:spcBef>
              <a:spcAft>
                <a:spcPts val="0"/>
              </a:spcAft>
              <a:buClr>
                <a:schemeClr val="dk1"/>
              </a:buClr>
              <a:buSzPts val="2800"/>
              <a:buNone/>
            </a:pPr>
            <a:r>
              <a:t/>
            </a:r>
            <a:endParaRPr/>
          </a:p>
        </p:txBody>
      </p:sp>
      <p:sp>
        <p:nvSpPr>
          <p:cNvPr id="220" name="Google Shape;220;p22"/>
          <p:cNvSpPr/>
          <p:nvPr/>
        </p:nvSpPr>
        <p:spPr>
          <a:xfrm>
            <a:off x="838200" y="1630816"/>
            <a:ext cx="10359189" cy="496764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chemeClr val="dk1"/>
              </a:buClr>
              <a:buSzPts val="3000"/>
              <a:buFont typeface="Calibri"/>
              <a:buAutoNum type="romanLcParenBoth"/>
            </a:pPr>
            <a:r>
              <a:rPr b="0" i="0" lang="en-US" sz="3000" u="none" cap="none" strike="noStrike">
                <a:solidFill>
                  <a:schemeClr val="dk1"/>
                </a:solidFill>
                <a:latin typeface="Times New Roman"/>
                <a:ea typeface="Times New Roman"/>
                <a:cs typeface="Times New Roman"/>
                <a:sym typeface="Times New Roman"/>
              </a:rPr>
              <a:t>Rankings of golfers in a tournament</a:t>
            </a:r>
            <a:endParaRPr b="0" i="0" sz="3000" u="none" cap="none" strike="noStrike">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3000"/>
              <a:buFont typeface="Calibri"/>
              <a:buAutoNum type="romanLcParenBoth"/>
            </a:pPr>
            <a:r>
              <a:rPr b="0" i="0" lang="en-US" sz="3000" u="none" cap="none" strike="noStrike">
                <a:solidFill>
                  <a:schemeClr val="dk1"/>
                </a:solidFill>
                <a:latin typeface="Times New Roman"/>
                <a:ea typeface="Times New Roman"/>
                <a:cs typeface="Times New Roman"/>
                <a:sym typeface="Times New Roman"/>
              </a:rPr>
              <a:t>Temperatures inside 10 pizza ovens.</a:t>
            </a:r>
            <a:endParaRPr b="0" i="0" sz="3000" u="none" cap="none" strike="noStrike">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3000"/>
              <a:buFont typeface="Calibri"/>
              <a:buAutoNum type="romanLcParenBoth"/>
            </a:pPr>
            <a:r>
              <a:rPr b="0" i="0" lang="en-US" sz="3000" u="none" cap="none" strike="noStrike">
                <a:solidFill>
                  <a:schemeClr val="dk1"/>
                </a:solidFill>
                <a:latin typeface="Times New Roman"/>
                <a:ea typeface="Times New Roman"/>
                <a:cs typeface="Times New Roman"/>
                <a:sym typeface="Times New Roman"/>
              </a:rPr>
              <a:t>Weights of selected cell phones    </a:t>
            </a:r>
            <a:endParaRPr b="0" i="0" sz="3000" u="none" cap="none" strike="noStrike">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3000"/>
              <a:buFont typeface="Calibri"/>
              <a:buAutoNum type="romanLcParenBoth"/>
            </a:pPr>
            <a:r>
              <a:rPr b="0" i="0" lang="en-US" sz="3000" u="none" cap="none" strike="noStrike">
                <a:solidFill>
                  <a:schemeClr val="dk1"/>
                </a:solidFill>
                <a:latin typeface="Times New Roman"/>
                <a:ea typeface="Times New Roman"/>
                <a:cs typeface="Times New Roman"/>
                <a:sym typeface="Times New Roman"/>
              </a:rPr>
              <a:t>Salaries of the coaches in the NFL.</a:t>
            </a:r>
            <a:endParaRPr b="0" i="0" sz="3000" u="none" cap="none" strike="noStrike">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3000"/>
              <a:buFont typeface="Calibri"/>
              <a:buAutoNum type="romanLcParenBoth"/>
            </a:pPr>
            <a:r>
              <a:rPr b="0" i="0" lang="en-US" sz="3000" u="none" cap="none" strike="noStrike">
                <a:solidFill>
                  <a:schemeClr val="dk1"/>
                </a:solidFill>
                <a:latin typeface="Times New Roman"/>
                <a:ea typeface="Times New Roman"/>
                <a:cs typeface="Times New Roman"/>
                <a:sym typeface="Times New Roman"/>
              </a:rPr>
              <a:t>Ratings of textbooks (poor, fair, good, excellent).</a:t>
            </a:r>
            <a:endParaRPr b="0" i="0" sz="3000" u="none" cap="none" strike="noStrike">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3000"/>
              <a:buFont typeface="Calibri"/>
              <a:buAutoNum type="romanLcParenBoth"/>
            </a:pPr>
            <a:r>
              <a:rPr b="0" i="0" lang="en-US" sz="3000" u="none" cap="none" strike="noStrike">
                <a:solidFill>
                  <a:schemeClr val="dk1"/>
                </a:solidFill>
                <a:latin typeface="Times New Roman"/>
                <a:ea typeface="Times New Roman"/>
                <a:cs typeface="Times New Roman"/>
                <a:sym typeface="Times New Roman"/>
              </a:rPr>
              <a:t>Age of children in a day care center­­­­</a:t>
            </a:r>
            <a:endParaRPr b="0" i="0" sz="3000" u="none" cap="none" strike="noStrike">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3000"/>
              <a:buFont typeface="Calibri"/>
              <a:buAutoNum type="romanLcParenBoth"/>
            </a:pPr>
            <a:r>
              <a:rPr b="0" i="0" lang="en-US" sz="3000" u="none" cap="none" strike="noStrike">
                <a:solidFill>
                  <a:schemeClr val="dk1"/>
                </a:solidFill>
                <a:latin typeface="Times New Roman"/>
                <a:ea typeface="Times New Roman"/>
                <a:cs typeface="Times New Roman"/>
                <a:sym typeface="Times New Roman"/>
              </a:rPr>
              <a:t>Categories of magazines in a physician’s office (sports, women’s, health, men’s, news) </a:t>
            </a:r>
            <a:endParaRPr b="0" i="0" sz="3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b="1" lang="en-US" sz="3600">
                <a:solidFill>
                  <a:srgbClr val="00B050"/>
                </a:solidFill>
                <a:latin typeface="Arial Black"/>
                <a:ea typeface="Arial Black"/>
                <a:cs typeface="Arial Black"/>
                <a:sym typeface="Arial Black"/>
              </a:rPr>
              <a:t>Frequency Distribution </a:t>
            </a:r>
            <a:endParaRPr b="1" sz="3600">
              <a:solidFill>
                <a:srgbClr val="00B050"/>
              </a:solidFill>
              <a:latin typeface="Arial Black"/>
              <a:ea typeface="Arial Black"/>
              <a:cs typeface="Arial Black"/>
              <a:sym typeface="Arial Black"/>
            </a:endParaRPr>
          </a:p>
        </p:txBody>
      </p:sp>
      <p:sp>
        <p:nvSpPr>
          <p:cNvPr id="226" name="Google Shape;22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frequency distribution of qualitative data</a:t>
            </a:r>
            <a:r>
              <a:rPr lang="en-US"/>
              <a:t> is a listing of the distinct values and their frequencies. </a:t>
            </a:r>
            <a:endParaRPr/>
          </a:p>
        </p:txBody>
      </p:sp>
      <p:pic>
        <p:nvPicPr>
          <p:cNvPr id="227" name="Google Shape;227;p23"/>
          <p:cNvPicPr preferRelativeResize="0"/>
          <p:nvPr/>
        </p:nvPicPr>
        <p:blipFill rotWithShape="1">
          <a:blip r:embed="rId3">
            <a:alphaModFix/>
          </a:blip>
          <a:srcRect b="0" l="0" r="0" t="0"/>
          <a:stretch/>
        </p:blipFill>
        <p:spPr>
          <a:xfrm>
            <a:off x="838200" y="3027998"/>
            <a:ext cx="10515600" cy="32839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Example # 01: Qualitative Freq. distribution</a:t>
            </a:r>
            <a:endParaRPr sz="3200">
              <a:solidFill>
                <a:srgbClr val="00B050"/>
              </a:solidFill>
              <a:latin typeface="Arial Black"/>
              <a:ea typeface="Arial Black"/>
              <a:cs typeface="Arial Black"/>
              <a:sym typeface="Arial Black"/>
            </a:endParaRPr>
          </a:p>
        </p:txBody>
      </p:sp>
      <p:sp>
        <p:nvSpPr>
          <p:cNvPr id="233" name="Google Shape;23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following data represents the political party affiliation of the students in introductory statistics course of a particular college in the USA. Organize these data into a frequency distribution.  </a:t>
            </a:r>
            <a:endParaRPr sz="2400"/>
          </a:p>
        </p:txBody>
      </p:sp>
      <p:pic>
        <p:nvPicPr>
          <p:cNvPr id="234" name="Google Shape;234;p24"/>
          <p:cNvPicPr preferRelativeResize="0"/>
          <p:nvPr/>
        </p:nvPicPr>
        <p:blipFill rotWithShape="1">
          <a:blip r:embed="rId3">
            <a:alphaModFix/>
          </a:blip>
          <a:srcRect b="0" l="0" r="0" t="0"/>
          <a:stretch/>
        </p:blipFill>
        <p:spPr>
          <a:xfrm>
            <a:off x="838200" y="2948940"/>
            <a:ext cx="5196840" cy="30556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Example # 02: Bar Chart for Qualitative </a:t>
            </a:r>
            <a:br>
              <a:rPr lang="en-US" sz="3200">
                <a:solidFill>
                  <a:srgbClr val="00B050"/>
                </a:solidFill>
                <a:latin typeface="Arial Black"/>
                <a:ea typeface="Arial Black"/>
                <a:cs typeface="Arial Black"/>
                <a:sym typeface="Arial Black"/>
              </a:rPr>
            </a:br>
            <a:r>
              <a:rPr lang="en-US" sz="3200">
                <a:solidFill>
                  <a:srgbClr val="00B050"/>
                </a:solidFill>
                <a:latin typeface="Arial Black"/>
                <a:ea typeface="Arial Black"/>
                <a:cs typeface="Arial Black"/>
                <a:sym typeface="Arial Black"/>
              </a:rPr>
              <a:t>Freq. distribution </a:t>
            </a:r>
            <a:endParaRPr sz="3200">
              <a:solidFill>
                <a:srgbClr val="00B050"/>
              </a:solidFill>
              <a:latin typeface="Arial Black"/>
              <a:ea typeface="Arial Black"/>
              <a:cs typeface="Arial Black"/>
              <a:sym typeface="Arial Black"/>
            </a:endParaRPr>
          </a:p>
        </p:txBody>
      </p:sp>
      <p:sp>
        <p:nvSpPr>
          <p:cNvPr id="240" name="Google Shape;24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000"/>
              <a:buFont typeface="Arial Black"/>
              <a:buNone/>
            </a:pPr>
            <a:r>
              <a:rPr lang="en-US" sz="3000">
                <a:solidFill>
                  <a:srgbClr val="00B050"/>
                </a:solidFill>
                <a:latin typeface="Arial Black"/>
                <a:ea typeface="Arial Black"/>
                <a:cs typeface="Arial Black"/>
                <a:sym typeface="Arial Black"/>
              </a:rPr>
              <a:t>Example # 03: Qualitative Freq. distribution (Contd.) </a:t>
            </a:r>
            <a:endParaRPr sz="3000">
              <a:solidFill>
                <a:srgbClr val="00B050"/>
              </a:solidFill>
              <a:latin typeface="Arial Black"/>
              <a:ea typeface="Arial Black"/>
              <a:cs typeface="Arial Black"/>
              <a:sym typeface="Arial Black"/>
            </a:endParaRPr>
          </a:p>
        </p:txBody>
      </p:sp>
      <p:sp>
        <p:nvSpPr>
          <p:cNvPr id="246" name="Google Shape;24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lang="en-US" sz="2200"/>
              <a:t>The following table provides data on college for the students in one section of the course Introduction to Computer Science during one semester at Arizona State University. In the table, we use the abbreviations BUS for Business, ENG for Engineering and Applied Sciences, and LIB for Liberal Arts and Sciences.</a:t>
            </a:r>
            <a:endParaRPr/>
          </a:p>
          <a:p>
            <a:pPr indent="-228600" lvl="0" marL="228600" rtl="0" algn="just">
              <a:lnSpc>
                <a:spcPct val="90000"/>
              </a:lnSpc>
              <a:spcBef>
                <a:spcPts val="1000"/>
              </a:spcBef>
              <a:spcAft>
                <a:spcPts val="0"/>
              </a:spcAft>
              <a:buClr>
                <a:schemeClr val="dk1"/>
              </a:buClr>
              <a:buSzPts val="2200"/>
              <a:buChar char="•"/>
            </a:pPr>
            <a:r>
              <a:rPr lang="en-US" sz="2200"/>
              <a:t>Construct Frequency distribution and simple Bar chart.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247" name="Google Shape;247;p26"/>
          <p:cNvPicPr preferRelativeResize="0"/>
          <p:nvPr/>
        </p:nvPicPr>
        <p:blipFill rotWithShape="1">
          <a:blip r:embed="rId3">
            <a:alphaModFix/>
          </a:blip>
          <a:srcRect b="0" l="0" r="0" t="0"/>
          <a:stretch/>
        </p:blipFill>
        <p:spPr>
          <a:xfrm>
            <a:off x="838200" y="3612833"/>
            <a:ext cx="5393802" cy="24117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Example # 04: Quantitative Freq. distribution</a:t>
            </a:r>
            <a:endParaRPr sz="3200">
              <a:solidFill>
                <a:srgbClr val="00B050"/>
              </a:solidFill>
              <a:latin typeface="Arial Black"/>
              <a:ea typeface="Arial Black"/>
              <a:cs typeface="Arial Black"/>
              <a:sym typeface="Arial Black"/>
            </a:endParaRPr>
          </a:p>
        </p:txBody>
      </p:sp>
      <p:sp>
        <p:nvSpPr>
          <p:cNvPr id="253" name="Google Shape;25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 single-value grouping to organize the following data into frequency and distribution. </a:t>
            </a:r>
            <a:br>
              <a:rPr lang="en-US"/>
            </a:br>
            <a:endParaRPr/>
          </a:p>
        </p:txBody>
      </p:sp>
      <p:pic>
        <p:nvPicPr>
          <p:cNvPr id="254" name="Google Shape;254;p27"/>
          <p:cNvPicPr preferRelativeResize="0"/>
          <p:nvPr/>
        </p:nvPicPr>
        <p:blipFill rotWithShape="1">
          <a:blip r:embed="rId3">
            <a:alphaModFix/>
          </a:blip>
          <a:srcRect b="0" l="0" r="0" t="0"/>
          <a:stretch/>
        </p:blipFill>
        <p:spPr>
          <a:xfrm>
            <a:off x="687704" y="2663190"/>
            <a:ext cx="5150151" cy="35137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Example # 05: Group Frequency Distribution</a:t>
            </a:r>
            <a:endParaRPr sz="3200">
              <a:solidFill>
                <a:srgbClr val="00B050"/>
              </a:solidFill>
              <a:latin typeface="Arial Black"/>
              <a:ea typeface="Arial Black"/>
              <a:cs typeface="Arial Black"/>
              <a:sym typeface="Arial Black"/>
            </a:endParaRPr>
          </a:p>
        </p:txBody>
      </p:sp>
      <p:sp>
        <p:nvSpPr>
          <p:cNvPr id="261" name="Google Shape;26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following data displays the number of days to maturity for 40 short-term investments. The data are from </a:t>
            </a:r>
            <a:r>
              <a:rPr i="1" lang="en-US" sz="2400"/>
              <a:t>BARRON’S </a:t>
            </a:r>
            <a:r>
              <a:rPr lang="en-US" sz="2400"/>
              <a:t>magazine. Use limit grouping, with grouping by 10s, to organize these data into frequency distribution.</a:t>
            </a:r>
            <a:endParaRPr/>
          </a:p>
          <a:p>
            <a:pPr indent="0" lvl="0" marL="0" rtl="0" algn="l">
              <a:lnSpc>
                <a:spcPct val="90000"/>
              </a:lnSpc>
              <a:spcBef>
                <a:spcPts val="1000"/>
              </a:spcBef>
              <a:spcAft>
                <a:spcPts val="0"/>
              </a:spcAft>
              <a:buClr>
                <a:schemeClr val="dk1"/>
              </a:buClr>
              <a:buSzPts val="2400"/>
              <a:buNone/>
            </a:pPr>
            <a:r>
              <a:rPr lang="en-US" sz="2400"/>
              <a:t> </a:t>
            </a:r>
            <a:br>
              <a:rPr lang="en-US"/>
            </a:br>
            <a:endParaRPr/>
          </a:p>
        </p:txBody>
      </p:sp>
      <p:pic>
        <p:nvPicPr>
          <p:cNvPr id="262" name="Google Shape;262;p28"/>
          <p:cNvPicPr preferRelativeResize="0"/>
          <p:nvPr/>
        </p:nvPicPr>
        <p:blipFill rotWithShape="1">
          <a:blip r:embed="rId3">
            <a:alphaModFix/>
          </a:blip>
          <a:srcRect b="0" l="0" r="0" t="0"/>
          <a:stretch/>
        </p:blipFill>
        <p:spPr>
          <a:xfrm>
            <a:off x="838200" y="3106102"/>
            <a:ext cx="5372100" cy="2809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Example # 06: Histogram</a:t>
            </a:r>
            <a:endParaRPr sz="3600">
              <a:solidFill>
                <a:srgbClr val="00B050"/>
              </a:solidFill>
              <a:latin typeface="Arial Black"/>
              <a:ea typeface="Arial Black"/>
              <a:cs typeface="Arial Black"/>
              <a:sym typeface="Arial Black"/>
            </a:endParaRPr>
          </a:p>
        </p:txBody>
      </p:sp>
      <p:sp>
        <p:nvSpPr>
          <p:cNvPr id="269" name="Google Shape;26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70" name="Google Shape;270;p29"/>
          <p:cNvPicPr preferRelativeResize="0"/>
          <p:nvPr/>
        </p:nvPicPr>
        <p:blipFill rotWithShape="1">
          <a:blip r:embed="rId3">
            <a:alphaModFix/>
          </a:blip>
          <a:srcRect b="0" l="0" r="0" t="0"/>
          <a:stretch/>
        </p:blipFill>
        <p:spPr>
          <a:xfrm>
            <a:off x="838200" y="1825625"/>
            <a:ext cx="4470346" cy="37835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Example # 07: Stem &amp; Leaf Plot</a:t>
            </a:r>
            <a:endParaRPr sz="3200">
              <a:solidFill>
                <a:srgbClr val="00B050"/>
              </a:solidFill>
              <a:latin typeface="Arial Black"/>
              <a:ea typeface="Arial Black"/>
              <a:cs typeface="Arial Black"/>
              <a:sym typeface="Arial Black"/>
            </a:endParaRPr>
          </a:p>
        </p:txBody>
      </p:sp>
      <p:sp>
        <p:nvSpPr>
          <p:cNvPr id="276" name="Google Shape;27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Reconsider example # 05 and construct Stem &amp; Leaf Plot.</a:t>
            </a:r>
            <a:endParaRPr/>
          </a:p>
          <a:p>
            <a:pPr indent="0" lvl="0" marL="0" rtl="0" algn="l">
              <a:lnSpc>
                <a:spcPct val="90000"/>
              </a:lnSpc>
              <a:spcBef>
                <a:spcPts val="1000"/>
              </a:spcBef>
              <a:spcAft>
                <a:spcPts val="0"/>
              </a:spcAft>
              <a:buClr>
                <a:schemeClr val="dk1"/>
              </a:buClr>
              <a:buSzPts val="2800"/>
              <a:buNone/>
            </a:pPr>
            <a:r>
              <a:rPr lang="en-US"/>
              <a:t> </a:t>
            </a:r>
            <a:endParaRPr/>
          </a:p>
        </p:txBody>
      </p:sp>
      <p:pic>
        <p:nvPicPr>
          <p:cNvPr id="277" name="Google Shape;277;p30"/>
          <p:cNvPicPr preferRelativeResize="0"/>
          <p:nvPr/>
        </p:nvPicPr>
        <p:blipFill rotWithShape="1">
          <a:blip r:embed="rId3">
            <a:alphaModFix/>
          </a:blip>
          <a:srcRect b="0" l="0" r="0" t="0"/>
          <a:stretch/>
        </p:blipFill>
        <p:spPr>
          <a:xfrm>
            <a:off x="3409950" y="2596356"/>
            <a:ext cx="5372100" cy="2809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000"/>
              <a:buFont typeface="Arial Black"/>
              <a:buNone/>
            </a:pPr>
            <a:r>
              <a:rPr lang="en-US" sz="3000">
                <a:solidFill>
                  <a:srgbClr val="00B050"/>
                </a:solidFill>
                <a:latin typeface="Arial Black"/>
                <a:ea typeface="Arial Black"/>
                <a:cs typeface="Arial Black"/>
                <a:sym typeface="Arial Black"/>
              </a:rPr>
              <a:t>Example # 07: Stem &amp; Leaf Plot (Contd.) </a:t>
            </a:r>
            <a:endParaRPr sz="3000"/>
          </a:p>
        </p:txBody>
      </p:sp>
      <p:sp>
        <p:nvSpPr>
          <p:cNvPr id="283" name="Google Shape;28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Stem &amp; Leaf Plot is similar to Histogram: </a:t>
            </a:r>
            <a:endParaRPr/>
          </a:p>
        </p:txBody>
      </p:sp>
      <p:pic>
        <p:nvPicPr>
          <p:cNvPr id="284" name="Google Shape;284;p31"/>
          <p:cNvPicPr preferRelativeResize="0"/>
          <p:nvPr/>
        </p:nvPicPr>
        <p:blipFill rotWithShape="1">
          <a:blip r:embed="rId3">
            <a:alphaModFix/>
          </a:blip>
          <a:srcRect b="0" l="0" r="0" t="0"/>
          <a:stretch/>
        </p:blipFill>
        <p:spPr>
          <a:xfrm>
            <a:off x="1234440" y="2407920"/>
            <a:ext cx="9753600" cy="41757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936812" y="2025836"/>
            <a:ext cx="4164106" cy="31714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Arial Black"/>
              <a:buNone/>
            </a:pPr>
            <a:r>
              <a:rPr lang="en-US">
                <a:solidFill>
                  <a:schemeClr val="accent5"/>
                </a:solidFill>
                <a:latin typeface="Arial Black"/>
                <a:ea typeface="Arial Black"/>
                <a:cs typeface="Arial Black"/>
                <a:sym typeface="Arial Black"/>
              </a:rPr>
              <a:t>Text Book 🡪 </a:t>
            </a:r>
            <a:endParaRPr>
              <a:solidFill>
                <a:schemeClr val="accent5"/>
              </a:solidFill>
              <a:latin typeface="Arial Black"/>
              <a:ea typeface="Arial Black"/>
              <a:cs typeface="Arial Black"/>
              <a:sym typeface="Arial Black"/>
            </a:endParaRPr>
          </a:p>
        </p:txBody>
      </p:sp>
      <p:pic>
        <p:nvPicPr>
          <p:cNvPr id="103" name="Google Shape;103;p2"/>
          <p:cNvPicPr preferRelativeResize="0"/>
          <p:nvPr>
            <p:ph idx="1" type="body"/>
          </p:nvPr>
        </p:nvPicPr>
        <p:blipFill rotWithShape="1">
          <a:blip r:embed="rId3">
            <a:alphaModFix/>
          </a:blip>
          <a:srcRect b="0" l="0" r="0" t="0"/>
          <a:stretch/>
        </p:blipFill>
        <p:spPr>
          <a:xfrm>
            <a:off x="5100918" y="365125"/>
            <a:ext cx="6252882" cy="6492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b="1" lang="en-US" sz="3200">
                <a:solidFill>
                  <a:srgbClr val="00B050"/>
                </a:solidFill>
                <a:latin typeface="Arial Black"/>
                <a:ea typeface="Arial Black"/>
                <a:cs typeface="Arial Black"/>
                <a:sym typeface="Arial Black"/>
              </a:rPr>
              <a:t>Example # 08: Dotplot</a:t>
            </a:r>
            <a:endParaRPr b="1" sz="3200">
              <a:solidFill>
                <a:srgbClr val="00B050"/>
              </a:solidFill>
              <a:latin typeface="Arial Black"/>
              <a:ea typeface="Arial Black"/>
              <a:cs typeface="Arial Black"/>
              <a:sym typeface="Arial Black"/>
            </a:endParaRPr>
          </a:p>
        </p:txBody>
      </p:sp>
      <p:sp>
        <p:nvSpPr>
          <p:cNvPr id="290" name="Google Shape;29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Dot Plots are useful for showing the relative positions of the data in a data set or for comparing two or more data sets. </a:t>
            </a:r>
            <a:endParaRPr/>
          </a:p>
          <a:p>
            <a:pPr indent="-228600" lvl="0" marL="228600" rtl="0" algn="l">
              <a:lnSpc>
                <a:spcPct val="90000"/>
              </a:lnSpc>
              <a:spcBef>
                <a:spcPts val="1000"/>
              </a:spcBef>
              <a:spcAft>
                <a:spcPts val="0"/>
              </a:spcAft>
              <a:buClr>
                <a:schemeClr val="dk1"/>
              </a:buClr>
              <a:buSzPts val="2800"/>
              <a:buChar char="•"/>
            </a:pPr>
            <a:r>
              <a:rPr b="1" lang="en-US"/>
              <a:t>Construct a dotplot for the following exam scores of the students in an introductory statistics class.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291" name="Google Shape;291;p32"/>
          <p:cNvPicPr preferRelativeResize="0"/>
          <p:nvPr/>
        </p:nvPicPr>
        <p:blipFill rotWithShape="1">
          <a:blip r:embed="rId3">
            <a:alphaModFix/>
          </a:blip>
          <a:srcRect b="0" l="0" r="0" t="0"/>
          <a:stretch/>
        </p:blipFill>
        <p:spPr>
          <a:xfrm>
            <a:off x="3935284" y="4001294"/>
            <a:ext cx="4321432" cy="229266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7" name="Google Shape;297;p33"/>
          <p:cNvSpPr txBox="1"/>
          <p:nvPr>
            <p:ph idx="1" type="body"/>
          </p:nvPr>
        </p:nvSpPr>
        <p:spPr>
          <a:xfrm>
            <a:off x="838200" y="188658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298" name="Google Shape;298;p33"/>
          <p:cNvPicPr preferRelativeResize="0"/>
          <p:nvPr/>
        </p:nvPicPr>
        <p:blipFill rotWithShape="1">
          <a:blip r:embed="rId3">
            <a:alphaModFix/>
          </a:blip>
          <a:srcRect b="0" l="0" r="0" t="0"/>
          <a:stretch/>
        </p:blipFill>
        <p:spPr>
          <a:xfrm>
            <a:off x="1927708" y="365125"/>
            <a:ext cx="8336584" cy="58727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838200" y="365125"/>
            <a:ext cx="10515600" cy="8235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2800"/>
              <a:buFont typeface="Arial Black"/>
              <a:buNone/>
            </a:pPr>
            <a:r>
              <a:rPr lang="en-US" sz="2800">
                <a:solidFill>
                  <a:srgbClr val="00B050"/>
                </a:solidFill>
                <a:latin typeface="Arial Black"/>
                <a:ea typeface="Arial Black"/>
                <a:cs typeface="Arial Black"/>
                <a:sym typeface="Arial Black"/>
              </a:rPr>
              <a:t>Stressed-Out Bus Drivers (Contd.) </a:t>
            </a:r>
            <a:endParaRPr sz="2800">
              <a:solidFill>
                <a:srgbClr val="00B050"/>
              </a:solidFill>
              <a:latin typeface="Arial Black"/>
              <a:ea typeface="Arial Black"/>
              <a:cs typeface="Arial Black"/>
              <a:sym typeface="Arial Black"/>
            </a:endParaRPr>
          </a:p>
        </p:txBody>
      </p:sp>
      <p:sp>
        <p:nvSpPr>
          <p:cNvPr id="305" name="Google Shape;305;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06" name="Google Shape;306;p34"/>
          <p:cNvPicPr preferRelativeResize="0"/>
          <p:nvPr/>
        </p:nvPicPr>
        <p:blipFill rotWithShape="1">
          <a:blip r:embed="rId3">
            <a:alphaModFix/>
          </a:blip>
          <a:srcRect b="0" l="0" r="0" t="0"/>
          <a:stretch/>
        </p:blipFill>
        <p:spPr>
          <a:xfrm>
            <a:off x="2427816" y="1401128"/>
            <a:ext cx="7336367" cy="41767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838200" y="258445"/>
            <a:ext cx="10515600" cy="5492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000"/>
              <a:buFont typeface="Arial Black"/>
              <a:buNone/>
            </a:pPr>
            <a:r>
              <a:rPr lang="en-US" sz="3000">
                <a:solidFill>
                  <a:srgbClr val="00B050"/>
                </a:solidFill>
                <a:latin typeface="Arial Black"/>
                <a:ea typeface="Arial Black"/>
                <a:cs typeface="Arial Black"/>
                <a:sym typeface="Arial Black"/>
              </a:rPr>
              <a:t>Stressed-Out Bus Drivers (Contd.) </a:t>
            </a:r>
            <a:endParaRPr sz="3000"/>
          </a:p>
        </p:txBody>
      </p:sp>
      <p:sp>
        <p:nvSpPr>
          <p:cNvPr id="312" name="Google Shape;31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3" name="Google Shape;313;p35"/>
          <p:cNvPicPr preferRelativeResize="0"/>
          <p:nvPr/>
        </p:nvPicPr>
        <p:blipFill rotWithShape="1">
          <a:blip r:embed="rId3">
            <a:alphaModFix/>
          </a:blip>
          <a:srcRect b="0" l="0" r="0" t="0"/>
          <a:stretch/>
        </p:blipFill>
        <p:spPr>
          <a:xfrm>
            <a:off x="838200" y="976998"/>
            <a:ext cx="10515599" cy="51999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Convert the following into Freq. Distribution </a:t>
            </a:r>
            <a:endParaRPr sz="3200">
              <a:solidFill>
                <a:srgbClr val="00B050"/>
              </a:solidFill>
              <a:latin typeface="Arial Black"/>
              <a:ea typeface="Arial Black"/>
              <a:cs typeface="Arial Black"/>
              <a:sym typeface="Arial Black"/>
            </a:endParaRPr>
          </a:p>
        </p:txBody>
      </p:sp>
      <p:sp>
        <p:nvSpPr>
          <p:cNvPr id="319" name="Google Shape;319;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20" name="Google Shape;320;p36"/>
          <p:cNvPicPr preferRelativeResize="0"/>
          <p:nvPr/>
        </p:nvPicPr>
        <p:blipFill rotWithShape="1">
          <a:blip r:embed="rId3">
            <a:alphaModFix/>
          </a:blip>
          <a:srcRect b="0" l="0" r="0" t="0"/>
          <a:stretch/>
        </p:blipFill>
        <p:spPr>
          <a:xfrm>
            <a:off x="1698563" y="1097279"/>
            <a:ext cx="8794874" cy="53838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Example # 09: Frequency Polygon &amp; OGIVE </a:t>
            </a:r>
            <a:endParaRPr sz="3200">
              <a:solidFill>
                <a:srgbClr val="00B050"/>
              </a:solidFill>
              <a:latin typeface="Arial Black"/>
              <a:ea typeface="Arial Black"/>
              <a:cs typeface="Arial Black"/>
              <a:sym typeface="Arial Black"/>
            </a:endParaRPr>
          </a:p>
        </p:txBody>
      </p:sp>
      <p:sp>
        <p:nvSpPr>
          <p:cNvPr id="326" name="Google Shape;326;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Reconsider example # 06 and construct frequency polygon &amp; OGIVE:  </a:t>
            </a:r>
            <a:endParaRPr/>
          </a:p>
        </p:txBody>
      </p:sp>
      <p:pic>
        <p:nvPicPr>
          <p:cNvPr id="327" name="Google Shape;327;p37"/>
          <p:cNvPicPr preferRelativeResize="0"/>
          <p:nvPr/>
        </p:nvPicPr>
        <p:blipFill rotWithShape="1">
          <a:blip r:embed="rId3">
            <a:alphaModFix/>
          </a:blip>
          <a:srcRect b="0" l="0" r="0" t="0"/>
          <a:stretch/>
        </p:blipFill>
        <p:spPr>
          <a:xfrm>
            <a:off x="838200" y="2315845"/>
            <a:ext cx="4721367" cy="399605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960120" y="25749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Measures of Central Tendency</a:t>
            </a:r>
            <a:br>
              <a:rPr lang="en-US">
                <a:solidFill>
                  <a:srgbClr val="00B050"/>
                </a:solidFill>
                <a:latin typeface="Arial Black"/>
                <a:ea typeface="Arial Black"/>
                <a:cs typeface="Arial Black"/>
                <a:sym typeface="Arial Black"/>
              </a:rPr>
            </a:br>
            <a:r>
              <a:rPr lang="en-US" sz="4000">
                <a:solidFill>
                  <a:schemeClr val="accent4"/>
                </a:solidFill>
                <a:latin typeface="Arial Black"/>
                <a:ea typeface="Arial Black"/>
                <a:cs typeface="Arial Black"/>
                <a:sym typeface="Arial Black"/>
              </a:rPr>
              <a:t>(Mean, Median, Mode)   </a:t>
            </a:r>
            <a:endParaRPr sz="4000">
              <a:solidFill>
                <a:schemeClr val="accent4"/>
              </a:solidFill>
              <a:latin typeface="Arial Black"/>
              <a:ea typeface="Arial Black"/>
              <a:cs typeface="Arial Black"/>
              <a:sym typeface="Arial Black"/>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 10: The Mean </a:t>
            </a:r>
            <a:endParaRPr>
              <a:solidFill>
                <a:srgbClr val="00B050"/>
              </a:solidFill>
              <a:latin typeface="Arial Black"/>
              <a:ea typeface="Arial Black"/>
              <a:cs typeface="Arial Black"/>
              <a:sym typeface="Arial Black"/>
            </a:endParaRPr>
          </a:p>
        </p:txBody>
      </p:sp>
      <p:sp>
        <p:nvSpPr>
          <p:cNvPr id="339" name="Google Shape;339;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Reconsider Example # 09: </a:t>
            </a:r>
            <a:endParaRPr/>
          </a:p>
        </p:txBody>
      </p:sp>
      <p:pic>
        <p:nvPicPr>
          <p:cNvPr id="340" name="Google Shape;340;p39"/>
          <p:cNvPicPr preferRelativeResize="0"/>
          <p:nvPr/>
        </p:nvPicPr>
        <p:blipFill rotWithShape="1">
          <a:blip r:embed="rId3">
            <a:alphaModFix/>
          </a:blip>
          <a:srcRect b="0" l="0" r="0" t="0"/>
          <a:stretch/>
        </p:blipFill>
        <p:spPr>
          <a:xfrm>
            <a:off x="838200" y="2315845"/>
            <a:ext cx="4721367" cy="39960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500"/>
                                        <p:tgtEl>
                                          <p:spTgt spid="33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 11: The Median</a:t>
            </a:r>
            <a:endParaRPr>
              <a:solidFill>
                <a:srgbClr val="00B050"/>
              </a:solidFill>
              <a:latin typeface="Arial Black"/>
              <a:ea typeface="Arial Black"/>
              <a:cs typeface="Arial Black"/>
              <a:sym typeface="Arial Black"/>
            </a:endParaRPr>
          </a:p>
        </p:txBody>
      </p:sp>
      <p:sp>
        <p:nvSpPr>
          <p:cNvPr id="346" name="Google Shape;346;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Reconsider Example # 10 and calculate Median. </a:t>
            </a:r>
            <a:endParaRPr/>
          </a:p>
        </p:txBody>
      </p:sp>
      <p:pic>
        <p:nvPicPr>
          <p:cNvPr id="347" name="Google Shape;347;p40"/>
          <p:cNvPicPr preferRelativeResize="0"/>
          <p:nvPr/>
        </p:nvPicPr>
        <p:blipFill rotWithShape="1">
          <a:blip r:embed="rId3">
            <a:alphaModFix/>
          </a:blip>
          <a:srcRect b="0" l="0" r="0" t="0"/>
          <a:stretch/>
        </p:blipFill>
        <p:spPr>
          <a:xfrm>
            <a:off x="838200" y="2315845"/>
            <a:ext cx="4721367" cy="39960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500"/>
                                        <p:tgtEl>
                                          <p:spTgt spid="34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 12: The Mode </a:t>
            </a:r>
            <a:endParaRPr>
              <a:solidFill>
                <a:srgbClr val="00B050"/>
              </a:solidFill>
              <a:latin typeface="Arial Black"/>
              <a:ea typeface="Arial Black"/>
              <a:cs typeface="Arial Black"/>
              <a:sym typeface="Arial Black"/>
            </a:endParaRPr>
          </a:p>
        </p:txBody>
      </p:sp>
      <p:sp>
        <p:nvSpPr>
          <p:cNvPr id="354" name="Google Shape;354;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55" name="Google Shape;355;p41"/>
          <p:cNvPicPr preferRelativeResize="0"/>
          <p:nvPr/>
        </p:nvPicPr>
        <p:blipFill rotWithShape="1">
          <a:blip r:embed="rId3">
            <a:alphaModFix/>
          </a:blip>
          <a:srcRect b="0" l="0" r="0" t="0"/>
          <a:stretch/>
        </p:blipFill>
        <p:spPr>
          <a:xfrm>
            <a:off x="838200" y="1825625"/>
            <a:ext cx="4721367" cy="39960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246529" y="2948779"/>
            <a:ext cx="584947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Arial Black"/>
              <a:buNone/>
            </a:pPr>
            <a:r>
              <a:rPr lang="en-US">
                <a:solidFill>
                  <a:schemeClr val="accent5"/>
                </a:solidFill>
                <a:latin typeface="Arial Black"/>
                <a:ea typeface="Arial Black"/>
                <a:cs typeface="Arial Black"/>
                <a:sym typeface="Arial Black"/>
              </a:rPr>
              <a:t>Reference Book 🡪 </a:t>
            </a:r>
            <a:endParaRPr>
              <a:solidFill>
                <a:schemeClr val="accent5"/>
              </a:solidFill>
              <a:latin typeface="Arial Black"/>
              <a:ea typeface="Arial Black"/>
              <a:cs typeface="Arial Black"/>
              <a:sym typeface="Arial Black"/>
            </a:endParaRPr>
          </a:p>
        </p:txBody>
      </p:sp>
      <p:pic>
        <p:nvPicPr>
          <p:cNvPr id="109" name="Google Shape;109;p3"/>
          <p:cNvPicPr preferRelativeResize="0"/>
          <p:nvPr>
            <p:ph idx="1" type="body"/>
          </p:nvPr>
        </p:nvPicPr>
        <p:blipFill rotWithShape="1">
          <a:blip r:embed="rId3">
            <a:alphaModFix/>
          </a:blip>
          <a:srcRect b="0" l="0" r="0" t="0"/>
          <a:stretch/>
        </p:blipFill>
        <p:spPr>
          <a:xfrm>
            <a:off x="6096000" y="365124"/>
            <a:ext cx="5257800" cy="6492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838200" y="365125"/>
            <a:ext cx="10515600" cy="876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solidFill>
                  <a:srgbClr val="93C47D"/>
                </a:solidFill>
              </a:rPr>
              <a:t>Class Activity </a:t>
            </a:r>
            <a:endParaRPr b="1">
              <a:solidFill>
                <a:srgbClr val="93C47D"/>
              </a:solidFill>
            </a:endParaRPr>
          </a:p>
        </p:txBody>
      </p:sp>
      <p:sp>
        <p:nvSpPr>
          <p:cNvPr id="362" name="Google Shape;362;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63" name="Google Shape;363;p42"/>
          <p:cNvPicPr preferRelativeResize="0"/>
          <p:nvPr/>
        </p:nvPicPr>
        <p:blipFill rotWithShape="1">
          <a:blip r:embed="rId3">
            <a:alphaModFix/>
          </a:blip>
          <a:srcRect b="0" l="0" r="0" t="0"/>
          <a:stretch/>
        </p:blipFill>
        <p:spPr>
          <a:xfrm>
            <a:off x="672100" y="1177900"/>
            <a:ext cx="10847800" cy="5646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838200" y="227965"/>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800"/>
              <a:buFont typeface="Arial Black"/>
              <a:buNone/>
            </a:pPr>
            <a:r>
              <a:rPr lang="en-US" sz="3800">
                <a:solidFill>
                  <a:srgbClr val="00B050"/>
                </a:solidFill>
                <a:latin typeface="Arial Black"/>
                <a:ea typeface="Arial Black"/>
                <a:cs typeface="Arial Black"/>
                <a:sym typeface="Arial Black"/>
              </a:rPr>
              <a:t>Measures of Variation</a:t>
            </a:r>
            <a:endParaRPr sz="3800">
              <a:solidFill>
                <a:srgbClr val="00B050"/>
              </a:solidFill>
              <a:latin typeface="Arial Black"/>
              <a:ea typeface="Arial Black"/>
              <a:cs typeface="Arial Black"/>
              <a:sym typeface="Arial Black"/>
            </a:endParaRPr>
          </a:p>
        </p:txBody>
      </p:sp>
      <p:sp>
        <p:nvSpPr>
          <p:cNvPr id="370" name="Google Shape;370;p43"/>
          <p:cNvSpPr txBox="1"/>
          <p:nvPr>
            <p:ph idx="1" type="body"/>
          </p:nvPr>
        </p:nvSpPr>
        <p:spPr>
          <a:xfrm>
            <a:off x="838200" y="1432560"/>
            <a:ext cx="10515600" cy="47444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Two or more data sets can have same mean, median or mode, but those datasets may differ in other aspects. </a:t>
            </a:r>
            <a:endParaRPr sz="2600"/>
          </a:p>
        </p:txBody>
      </p:sp>
      <p:pic>
        <p:nvPicPr>
          <p:cNvPr id="371" name="Google Shape;371;p43"/>
          <p:cNvPicPr preferRelativeResize="0"/>
          <p:nvPr/>
        </p:nvPicPr>
        <p:blipFill rotWithShape="1">
          <a:blip r:embed="rId3">
            <a:alphaModFix/>
          </a:blip>
          <a:srcRect b="0" l="0" r="0" t="0"/>
          <a:stretch/>
        </p:blipFill>
        <p:spPr>
          <a:xfrm>
            <a:off x="1813560" y="2205990"/>
            <a:ext cx="8564880" cy="43976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bd9c1aca0a_0_0"/>
          <p:cNvSpPr txBox="1"/>
          <p:nvPr>
            <p:ph type="title"/>
          </p:nvPr>
        </p:nvSpPr>
        <p:spPr>
          <a:xfrm>
            <a:off x="838200" y="227965"/>
            <a:ext cx="10515600" cy="777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800"/>
              <a:buFont typeface="Arial Black"/>
              <a:buNone/>
            </a:pPr>
            <a:r>
              <a:rPr lang="en-US" sz="3800">
                <a:solidFill>
                  <a:srgbClr val="00B050"/>
                </a:solidFill>
                <a:latin typeface="Arial Black"/>
                <a:ea typeface="Arial Black"/>
                <a:cs typeface="Arial Black"/>
                <a:sym typeface="Arial Black"/>
              </a:rPr>
              <a:t>Measures of Variation</a:t>
            </a:r>
            <a:endParaRPr sz="3800">
              <a:solidFill>
                <a:srgbClr val="00B050"/>
              </a:solidFill>
              <a:latin typeface="Arial Black"/>
              <a:ea typeface="Arial Black"/>
              <a:cs typeface="Arial Black"/>
              <a:sym typeface="Arial Black"/>
            </a:endParaRPr>
          </a:p>
        </p:txBody>
      </p:sp>
      <p:sp>
        <p:nvSpPr>
          <p:cNvPr id="378" name="Google Shape;378;gbd9c1aca0a_0_0"/>
          <p:cNvSpPr txBox="1"/>
          <p:nvPr>
            <p:ph idx="1" type="body"/>
          </p:nvPr>
        </p:nvSpPr>
        <p:spPr>
          <a:xfrm>
            <a:off x="838200" y="1432560"/>
            <a:ext cx="10515600" cy="4744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lang="en-US" sz="2600"/>
              <a:t>Two or more data sets can have same mean, median or mode, but those datasets may differ in other aspects. </a:t>
            </a:r>
            <a:endParaRPr sz="2600"/>
          </a:p>
        </p:txBody>
      </p:sp>
      <p:pic>
        <p:nvPicPr>
          <p:cNvPr id="379" name="Google Shape;379;gbd9c1aca0a_0_0"/>
          <p:cNvPicPr preferRelativeResize="0"/>
          <p:nvPr/>
        </p:nvPicPr>
        <p:blipFill rotWithShape="1">
          <a:blip r:embed="rId3">
            <a:alphaModFix/>
          </a:blip>
          <a:srcRect b="0" l="0" r="0" t="0"/>
          <a:stretch/>
        </p:blipFill>
        <p:spPr>
          <a:xfrm>
            <a:off x="1813560" y="2205990"/>
            <a:ext cx="8564880" cy="43976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ph type="title"/>
          </p:nvPr>
        </p:nvSpPr>
        <p:spPr>
          <a:xfrm>
            <a:off x="838200" y="365125"/>
            <a:ext cx="10515600" cy="9455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Arial Black"/>
              <a:buNone/>
            </a:pPr>
            <a:r>
              <a:rPr lang="en-US" sz="3200">
                <a:solidFill>
                  <a:srgbClr val="00B050"/>
                </a:solidFill>
                <a:latin typeface="Arial Black"/>
                <a:ea typeface="Arial Black"/>
                <a:cs typeface="Arial Black"/>
                <a:sym typeface="Arial Black"/>
              </a:rPr>
              <a:t>Measures of Variation: RANGE </a:t>
            </a:r>
            <a:endParaRPr sz="3200">
              <a:solidFill>
                <a:srgbClr val="00B050"/>
              </a:solidFill>
              <a:latin typeface="Arial Black"/>
              <a:ea typeface="Arial Black"/>
              <a:cs typeface="Arial Black"/>
              <a:sym typeface="Arial Black"/>
            </a:endParaRPr>
          </a:p>
        </p:txBody>
      </p:sp>
      <p:sp>
        <p:nvSpPr>
          <p:cNvPr id="385" name="Google Shape;385;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86" name="Google Shape;386;p44"/>
          <p:cNvPicPr preferRelativeResize="0"/>
          <p:nvPr/>
        </p:nvPicPr>
        <p:blipFill rotWithShape="1">
          <a:blip r:embed="rId3">
            <a:alphaModFix/>
          </a:blip>
          <a:srcRect b="0" l="0" r="0" t="0"/>
          <a:stretch/>
        </p:blipFill>
        <p:spPr>
          <a:xfrm>
            <a:off x="3135202" y="1825625"/>
            <a:ext cx="5863658" cy="4238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000"/>
              <a:buFont typeface="Arial Black"/>
              <a:buNone/>
            </a:pPr>
            <a:r>
              <a:rPr lang="en-US" sz="3000">
                <a:solidFill>
                  <a:srgbClr val="00B050"/>
                </a:solidFill>
                <a:latin typeface="Arial Black"/>
                <a:ea typeface="Arial Black"/>
                <a:cs typeface="Arial Black"/>
                <a:sym typeface="Arial Black"/>
              </a:rPr>
              <a:t>Measures of Variation: </a:t>
            </a:r>
            <a:r>
              <a:rPr lang="en-US" sz="3200">
                <a:solidFill>
                  <a:srgbClr val="00B050"/>
                </a:solidFill>
                <a:latin typeface="Arial Black"/>
                <a:ea typeface="Arial Black"/>
                <a:cs typeface="Arial Black"/>
                <a:sym typeface="Arial Black"/>
              </a:rPr>
              <a:t>The Standard Deviation</a:t>
            </a:r>
            <a:endParaRPr sz="3200"/>
          </a:p>
        </p:txBody>
      </p:sp>
      <p:sp>
        <p:nvSpPr>
          <p:cNvPr id="392" name="Google Shape;392;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3" name="Google Shape;393;p45"/>
          <p:cNvPicPr preferRelativeResize="0"/>
          <p:nvPr/>
        </p:nvPicPr>
        <p:blipFill rotWithShape="1">
          <a:blip r:embed="rId3">
            <a:alphaModFix/>
          </a:blip>
          <a:srcRect b="0" l="0" r="0" t="0"/>
          <a:stretch/>
        </p:blipFill>
        <p:spPr>
          <a:xfrm>
            <a:off x="1813560" y="1825625"/>
            <a:ext cx="8564880" cy="43513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Example 14: </a:t>
            </a:r>
            <a:endParaRPr sz="3600">
              <a:solidFill>
                <a:srgbClr val="00B050"/>
              </a:solidFill>
              <a:latin typeface="Arial Black"/>
              <a:ea typeface="Arial Black"/>
              <a:cs typeface="Arial Black"/>
              <a:sym typeface="Arial Black"/>
            </a:endParaRPr>
          </a:p>
        </p:txBody>
      </p:sp>
      <p:sp>
        <p:nvSpPr>
          <p:cNvPr id="400" name="Google Shape;400;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Use the following data set: 10, 20, 30, 40,  50 to find:</a:t>
            </a:r>
            <a:endParaRPr/>
          </a:p>
          <a:p>
            <a:pPr indent="0" lvl="0" marL="0" rtl="0" algn="l">
              <a:lnSpc>
                <a:spcPct val="90000"/>
              </a:lnSpc>
              <a:spcBef>
                <a:spcPts val="1000"/>
              </a:spcBef>
              <a:spcAft>
                <a:spcPts val="0"/>
              </a:spcAft>
              <a:buClr>
                <a:schemeClr val="dk1"/>
              </a:buClr>
              <a:buSzPts val="2800"/>
              <a:buNone/>
            </a:pPr>
            <a:r>
              <a:t/>
            </a:r>
            <a:endParaRPr b="1"/>
          </a:p>
          <a:p>
            <a:pPr indent="-514350" lvl="0" marL="514350" rtl="0" algn="l">
              <a:lnSpc>
                <a:spcPct val="90000"/>
              </a:lnSpc>
              <a:spcBef>
                <a:spcPts val="1000"/>
              </a:spcBef>
              <a:spcAft>
                <a:spcPts val="0"/>
              </a:spcAft>
              <a:buClr>
                <a:schemeClr val="dk1"/>
              </a:buClr>
              <a:buSzPts val="2800"/>
              <a:buAutoNum type="alphaLcParenBoth"/>
            </a:pPr>
            <a:r>
              <a:rPr lang="en-US"/>
              <a:t>Variance 	</a:t>
            </a:r>
            <a:endParaRPr/>
          </a:p>
          <a:p>
            <a:pPr indent="-514350" lvl="0" marL="514350" rtl="0" algn="l">
              <a:lnSpc>
                <a:spcPct val="90000"/>
              </a:lnSpc>
              <a:spcBef>
                <a:spcPts val="1000"/>
              </a:spcBef>
              <a:spcAft>
                <a:spcPts val="0"/>
              </a:spcAft>
              <a:buClr>
                <a:schemeClr val="dk1"/>
              </a:buClr>
              <a:buSzPts val="2800"/>
              <a:buAutoNum type="alphaLcParenBoth"/>
            </a:pPr>
            <a:r>
              <a:rPr lang="en-US"/>
              <a:t>Add 5 to each value, and then find the variance.</a:t>
            </a:r>
            <a:endParaRPr/>
          </a:p>
          <a:p>
            <a:pPr indent="0" lvl="0" marL="0" rtl="0" algn="l">
              <a:lnSpc>
                <a:spcPct val="90000"/>
              </a:lnSpc>
              <a:spcBef>
                <a:spcPts val="1000"/>
              </a:spcBef>
              <a:spcAft>
                <a:spcPts val="0"/>
              </a:spcAft>
              <a:buClr>
                <a:schemeClr val="dk1"/>
              </a:buClr>
              <a:buSzPts val="2800"/>
              <a:buNone/>
            </a:pPr>
            <a:r>
              <a:rPr lang="en-US"/>
              <a:t>(c) Subtract 5 from each value and find the variance.</a:t>
            </a:r>
            <a:endParaRPr/>
          </a:p>
          <a:p>
            <a:pPr indent="0" lvl="0" marL="0" rtl="0" algn="l">
              <a:lnSpc>
                <a:spcPct val="90000"/>
              </a:lnSpc>
              <a:spcBef>
                <a:spcPts val="1000"/>
              </a:spcBef>
              <a:spcAft>
                <a:spcPts val="0"/>
              </a:spcAft>
              <a:buClr>
                <a:schemeClr val="dk1"/>
              </a:buClr>
              <a:buSzPts val="2800"/>
              <a:buNone/>
            </a:pPr>
            <a:r>
              <a:rPr lang="en-US"/>
              <a:t>(d) Multiply each value by 5 and find the variance. </a:t>
            </a:r>
            <a:endParaRPr/>
          </a:p>
          <a:p>
            <a:pPr indent="0" lvl="0" marL="0" rtl="0" algn="l">
              <a:lnSpc>
                <a:spcPct val="90000"/>
              </a:lnSpc>
              <a:spcBef>
                <a:spcPts val="1000"/>
              </a:spcBef>
              <a:spcAft>
                <a:spcPts val="0"/>
              </a:spcAft>
              <a:buClr>
                <a:schemeClr val="dk1"/>
              </a:buClr>
              <a:buSzPts val="2800"/>
              <a:buNone/>
            </a:pPr>
            <a:r>
              <a:rPr lang="en-US"/>
              <a:t>(e) Divide each value by 5 and find the variance.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Black"/>
              <a:buNone/>
            </a:pPr>
            <a:r>
              <a:rPr b="1" lang="en-US">
                <a:solidFill>
                  <a:schemeClr val="accent1"/>
                </a:solidFill>
                <a:latin typeface="Arial Black"/>
                <a:ea typeface="Arial Black"/>
                <a:cs typeface="Arial Black"/>
                <a:sym typeface="Arial Black"/>
              </a:rPr>
              <a:t>Marks Distribution </a:t>
            </a:r>
            <a:endParaRPr b="1">
              <a:solidFill>
                <a:schemeClr val="accent1"/>
              </a:solidFill>
              <a:latin typeface="Arial Black"/>
              <a:ea typeface="Arial Black"/>
              <a:cs typeface="Arial Black"/>
              <a:sym typeface="Arial Black"/>
            </a:endParaRPr>
          </a:p>
        </p:txBody>
      </p:sp>
      <p:graphicFrame>
        <p:nvGraphicFramePr>
          <p:cNvPr id="115" name="Google Shape;115;p7"/>
          <p:cNvGraphicFramePr/>
          <p:nvPr/>
        </p:nvGraphicFramePr>
        <p:xfrm>
          <a:off x="2640107" y="2080653"/>
          <a:ext cx="3000000" cy="3000000"/>
        </p:xfrm>
        <a:graphic>
          <a:graphicData uri="http://schemas.openxmlformats.org/drawingml/2006/table">
            <a:tbl>
              <a:tblPr bandCol="1" bandRow="1" firstCol="1" firstRow="1" lastCol="1" lastRow="1">
                <a:noFill/>
                <a:tableStyleId>{EF7D7305-9B58-409D-9A33-DA97954AC6C3}</a:tableStyleId>
              </a:tblPr>
              <a:tblGrid>
                <a:gridCol w="1501600"/>
                <a:gridCol w="3372225"/>
                <a:gridCol w="2436900"/>
              </a:tblGrid>
              <a:tr h="398375">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latin typeface="Times New Roman"/>
                          <a:ea typeface="Times New Roman"/>
                          <a:cs typeface="Times New Roman"/>
                          <a:sym typeface="Times New Roman"/>
                        </a:rPr>
                        <a:t>S. No. </a:t>
                      </a:r>
                      <a:endParaRPr sz="32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Particulars</a:t>
                      </a:r>
                      <a:endParaRPr sz="32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 Marks</a:t>
                      </a:r>
                      <a:endParaRPr sz="3200" u="none" cap="none" strike="noStrike">
                        <a:latin typeface="Times New Roman"/>
                        <a:ea typeface="Times New Roman"/>
                        <a:cs typeface="Times New Roman"/>
                        <a:sym typeface="Times New Roman"/>
                      </a:endParaRPr>
                    </a:p>
                  </a:txBody>
                  <a:tcPr marT="0" marB="0" marR="27300" marL="27300" anchor="ctr"/>
                </a:tc>
              </a:tr>
              <a:tr h="398375">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01</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 Assignments</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10</a:t>
                      </a:r>
                      <a:endParaRPr sz="3000" u="none" cap="none" strike="noStrike">
                        <a:latin typeface="Times New Roman"/>
                        <a:ea typeface="Times New Roman"/>
                        <a:cs typeface="Times New Roman"/>
                        <a:sym typeface="Times New Roman"/>
                      </a:endParaRPr>
                    </a:p>
                  </a:txBody>
                  <a:tcPr marT="0" marB="0" marR="27300" marL="27300" anchor="ctr"/>
                </a:tc>
              </a:tr>
              <a:tr h="398375">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02</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Quizzes </a:t>
                      </a:r>
                      <a:r>
                        <a:rPr i="1" lang="en-US" sz="2000" u="none" cap="none" strike="noStrike">
                          <a:solidFill>
                            <a:srgbClr val="FF0000"/>
                          </a:solidFill>
                        </a:rPr>
                        <a:t>(Unannounced) </a:t>
                      </a:r>
                      <a:endParaRPr i="1" sz="2000" u="none" cap="none" strike="noStrike">
                        <a:solidFill>
                          <a:srgbClr val="FF0000"/>
                        </a:solidFill>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10</a:t>
                      </a:r>
                      <a:endParaRPr sz="3000" u="none" cap="none" strike="noStrike">
                        <a:latin typeface="Times New Roman"/>
                        <a:ea typeface="Times New Roman"/>
                        <a:cs typeface="Times New Roman"/>
                        <a:sym typeface="Times New Roman"/>
                      </a:endParaRPr>
                    </a:p>
                  </a:txBody>
                  <a:tcPr marT="0" marB="0" marR="27300" marL="27300" anchor="ctr"/>
                </a:tc>
              </a:tr>
              <a:tr h="398375">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03</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1</a:t>
                      </a:r>
                      <a:r>
                        <a:rPr baseline="30000" lang="en-US" sz="3000" u="none" cap="none" strike="noStrike"/>
                        <a:t>st</a:t>
                      </a:r>
                      <a:r>
                        <a:rPr lang="en-US" sz="3000" u="none" cap="none" strike="noStrike"/>
                        <a:t>  Mid Term</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15</a:t>
                      </a:r>
                      <a:endParaRPr sz="3000" u="none" cap="none" strike="noStrike">
                        <a:latin typeface="Times New Roman"/>
                        <a:ea typeface="Times New Roman"/>
                        <a:cs typeface="Times New Roman"/>
                        <a:sym typeface="Times New Roman"/>
                      </a:endParaRPr>
                    </a:p>
                  </a:txBody>
                  <a:tcPr marT="0" marB="0" marR="27300" marL="27300" anchor="ctr"/>
                </a:tc>
              </a:tr>
              <a:tr h="398375">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04</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2</a:t>
                      </a:r>
                      <a:r>
                        <a:rPr baseline="30000" lang="en-US" sz="3000" u="none" cap="none" strike="noStrike"/>
                        <a:t>nd</a:t>
                      </a:r>
                      <a:r>
                        <a:rPr lang="en-US" sz="3000" u="none" cap="none" strike="noStrike"/>
                        <a:t> Mid Term </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15</a:t>
                      </a:r>
                      <a:endParaRPr sz="3000" u="none" cap="none" strike="noStrike">
                        <a:latin typeface="Times New Roman"/>
                        <a:ea typeface="Times New Roman"/>
                        <a:cs typeface="Times New Roman"/>
                        <a:sym typeface="Times New Roman"/>
                      </a:endParaRPr>
                    </a:p>
                  </a:txBody>
                  <a:tcPr marT="0" marB="0" marR="27300" marL="27300" anchor="ctr"/>
                </a:tc>
              </a:tr>
              <a:tr h="398375">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05</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Final Exam</a:t>
                      </a:r>
                      <a:endParaRPr sz="3000" u="none" cap="none" strike="noStrike">
                        <a:latin typeface="Times New Roman"/>
                        <a:ea typeface="Times New Roman"/>
                        <a:cs typeface="Times New Roman"/>
                        <a:sym typeface="Times New Roman"/>
                      </a:endParaRPr>
                    </a:p>
                  </a:txBody>
                  <a:tcPr marT="0" marB="0" marR="27300" marL="27300" anchor="ctr"/>
                </a:tc>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50</a:t>
                      </a:r>
                      <a:endParaRPr sz="3000" u="none" cap="none" strike="noStrike">
                        <a:latin typeface="Times New Roman"/>
                        <a:ea typeface="Times New Roman"/>
                        <a:cs typeface="Times New Roman"/>
                        <a:sym typeface="Times New Roman"/>
                      </a:endParaRPr>
                    </a:p>
                  </a:txBody>
                  <a:tcPr marT="0" marB="0" marR="27300" marL="27300" anchor="ctr"/>
                </a:tc>
              </a:tr>
              <a:tr h="398375">
                <a:tc gridSpan="2">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Total</a:t>
                      </a:r>
                      <a:endParaRPr sz="3000" u="none" cap="none" strike="noStrike">
                        <a:latin typeface="Times New Roman"/>
                        <a:ea typeface="Times New Roman"/>
                        <a:cs typeface="Times New Roman"/>
                        <a:sym typeface="Times New Roman"/>
                      </a:endParaRPr>
                    </a:p>
                  </a:txBody>
                  <a:tcPr marT="0" marB="0" marR="27300" marL="27300" anchor="ctr"/>
                </a:tc>
                <a:tc hMerge="1"/>
                <a:tc>
                  <a:txBody>
                    <a:bodyPr/>
                    <a:lstStyle/>
                    <a:p>
                      <a:pPr indent="0" lvl="0" marL="0" marR="0" rtl="0" algn="ctr">
                        <a:lnSpc>
                          <a:spcPct val="115000"/>
                        </a:lnSpc>
                        <a:spcBef>
                          <a:spcPts val="0"/>
                        </a:spcBef>
                        <a:spcAft>
                          <a:spcPts val="0"/>
                        </a:spcAft>
                        <a:buClr>
                          <a:srgbClr val="000000"/>
                        </a:buClr>
                        <a:buSzPts val="3000"/>
                        <a:buFont typeface="Arial"/>
                        <a:buNone/>
                      </a:pPr>
                      <a:r>
                        <a:rPr lang="en-US" sz="3000" u="none" cap="none" strike="noStrike"/>
                        <a:t>100</a:t>
                      </a:r>
                      <a:endParaRPr sz="3000" u="none" cap="none" strike="noStrike">
                        <a:latin typeface="Times New Roman"/>
                        <a:ea typeface="Times New Roman"/>
                        <a:cs typeface="Times New Roman"/>
                        <a:sym typeface="Times New Roman"/>
                      </a:endParaRPr>
                    </a:p>
                  </a:txBody>
                  <a:tcPr marT="0" marB="0" marR="27300" marL="2730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838200" y="365125"/>
            <a:ext cx="10515600" cy="6702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959"/>
              <a:buFont typeface="Arial Rounded"/>
              <a:buNone/>
            </a:pPr>
            <a:r>
              <a:rPr b="1" lang="en-US" sz="3959">
                <a:solidFill>
                  <a:srgbClr val="FF0000"/>
                </a:solidFill>
                <a:latin typeface="Arial Rounded"/>
                <a:ea typeface="Arial Rounded"/>
                <a:cs typeface="Arial Rounded"/>
                <a:sym typeface="Arial Rounded"/>
              </a:rPr>
              <a:t>Important Instructions </a:t>
            </a:r>
            <a:endParaRPr b="1" sz="3959">
              <a:solidFill>
                <a:srgbClr val="FF0000"/>
              </a:solidFill>
              <a:latin typeface="Arial Rounded"/>
              <a:ea typeface="Arial Rounded"/>
              <a:cs typeface="Arial Rounded"/>
              <a:sym typeface="Arial Rounded"/>
            </a:endParaRPr>
          </a:p>
        </p:txBody>
      </p:sp>
      <p:sp>
        <p:nvSpPr>
          <p:cNvPr id="121" name="Google Shape;121;p8"/>
          <p:cNvSpPr txBox="1"/>
          <p:nvPr>
            <p:ph idx="1" type="body"/>
          </p:nvPr>
        </p:nvSpPr>
        <p:spPr>
          <a:xfrm>
            <a:off x="578223" y="1290918"/>
            <a:ext cx="11093823" cy="5244353"/>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400"/>
              <a:buChar char="•"/>
            </a:pPr>
            <a:r>
              <a:rPr lang="en-US" sz="2400"/>
              <a:t>Be in the classroom on time. </a:t>
            </a:r>
            <a:endParaRPr sz="2400"/>
          </a:p>
          <a:p>
            <a:pPr indent="-76200" lvl="0" marL="228600" rtl="0" algn="just">
              <a:lnSpc>
                <a:spcPct val="80000"/>
              </a:lnSpc>
              <a:spcBef>
                <a:spcPts val="1000"/>
              </a:spcBef>
              <a:spcAft>
                <a:spcPts val="0"/>
              </a:spcAft>
              <a:buClr>
                <a:schemeClr val="dk1"/>
              </a:buClr>
              <a:buSzPts val="2400"/>
              <a:buNone/>
            </a:pPr>
            <a:r>
              <a:t/>
            </a:r>
            <a:endParaRPr sz="2400"/>
          </a:p>
          <a:p>
            <a:pPr indent="-228600" lvl="0" marL="228600" rtl="0" algn="just">
              <a:lnSpc>
                <a:spcPct val="80000"/>
              </a:lnSpc>
              <a:spcBef>
                <a:spcPts val="1000"/>
              </a:spcBef>
              <a:spcAft>
                <a:spcPts val="0"/>
              </a:spcAft>
              <a:buClr>
                <a:schemeClr val="dk1"/>
              </a:buClr>
              <a:buSzPts val="2400"/>
              <a:buChar char="•"/>
            </a:pPr>
            <a:r>
              <a:rPr lang="en-US" sz="2400"/>
              <a:t>All students are required to maintain 80% of attendance. In case students fail to maintain 80% of attendance, they become ineligible to take the final exam. </a:t>
            </a:r>
            <a:endParaRPr/>
          </a:p>
          <a:p>
            <a:pPr indent="-76200" lvl="0" marL="228600" rtl="0" algn="just">
              <a:lnSpc>
                <a:spcPct val="80000"/>
              </a:lnSpc>
              <a:spcBef>
                <a:spcPts val="1000"/>
              </a:spcBef>
              <a:spcAft>
                <a:spcPts val="0"/>
              </a:spcAft>
              <a:buClr>
                <a:schemeClr val="dk1"/>
              </a:buClr>
              <a:buSzPts val="2400"/>
              <a:buNone/>
            </a:pPr>
            <a:r>
              <a:t/>
            </a:r>
            <a:endParaRPr sz="2400"/>
          </a:p>
          <a:p>
            <a:pPr indent="-228600" lvl="0" marL="228600" rtl="0" algn="just">
              <a:lnSpc>
                <a:spcPct val="80000"/>
              </a:lnSpc>
              <a:spcBef>
                <a:spcPts val="1000"/>
              </a:spcBef>
              <a:spcAft>
                <a:spcPts val="0"/>
              </a:spcAft>
              <a:buClr>
                <a:schemeClr val="dk1"/>
              </a:buClr>
              <a:buSzPts val="2400"/>
              <a:buChar char="•"/>
            </a:pPr>
            <a:r>
              <a:rPr b="1" lang="en-US" sz="2400"/>
              <a:t>Turn off your cell phones or any other electronic devices before entering the class.</a:t>
            </a:r>
            <a:endParaRPr/>
          </a:p>
          <a:p>
            <a:pPr indent="0" lvl="0" marL="0" rtl="0" algn="just">
              <a:lnSpc>
                <a:spcPct val="80000"/>
              </a:lnSpc>
              <a:spcBef>
                <a:spcPts val="1000"/>
              </a:spcBef>
              <a:spcAft>
                <a:spcPts val="0"/>
              </a:spcAft>
              <a:buClr>
                <a:schemeClr val="dk1"/>
              </a:buClr>
              <a:buSzPts val="2400"/>
              <a:buNone/>
            </a:pPr>
            <a:r>
              <a:t/>
            </a:r>
            <a:endParaRPr b="1" sz="2400"/>
          </a:p>
          <a:p>
            <a:pPr indent="-228600" lvl="0" marL="228600" rtl="0" algn="just">
              <a:lnSpc>
                <a:spcPct val="80000"/>
              </a:lnSpc>
              <a:spcBef>
                <a:spcPts val="1000"/>
              </a:spcBef>
              <a:spcAft>
                <a:spcPts val="0"/>
              </a:spcAft>
              <a:buClr>
                <a:schemeClr val="dk1"/>
              </a:buClr>
              <a:buSzPts val="2400"/>
              <a:buChar char="•"/>
            </a:pPr>
            <a:r>
              <a:rPr lang="en-US" sz="2400"/>
              <a:t>Maintain the decorum of the classroom all the time.</a:t>
            </a:r>
            <a:endParaRPr/>
          </a:p>
          <a:p>
            <a:pPr indent="-76200" lvl="0" marL="228600" rtl="0" algn="just">
              <a:lnSpc>
                <a:spcPct val="80000"/>
              </a:lnSpc>
              <a:spcBef>
                <a:spcPts val="1000"/>
              </a:spcBef>
              <a:spcAft>
                <a:spcPts val="0"/>
              </a:spcAft>
              <a:buClr>
                <a:schemeClr val="dk1"/>
              </a:buClr>
              <a:buSzPts val="2400"/>
              <a:buNone/>
            </a:pPr>
            <a:r>
              <a:t/>
            </a:r>
            <a:endParaRPr sz="2400"/>
          </a:p>
          <a:p>
            <a:pPr indent="-228600" lvl="0" marL="228600" rtl="0" algn="just">
              <a:lnSpc>
                <a:spcPct val="80000"/>
              </a:lnSpc>
              <a:spcBef>
                <a:spcPts val="1000"/>
              </a:spcBef>
              <a:spcAft>
                <a:spcPts val="0"/>
              </a:spcAft>
              <a:buClr>
                <a:schemeClr val="dk1"/>
              </a:buClr>
              <a:buSzPts val="2400"/>
              <a:buChar char="•"/>
            </a:pPr>
            <a:r>
              <a:rPr lang="en-US" sz="2400"/>
              <a:t>Avoid  conversation with your classmates while the lecture is in progress.</a:t>
            </a:r>
            <a:endParaRPr/>
          </a:p>
          <a:p>
            <a:pPr indent="-76200" lvl="0" marL="228600" rtl="0" algn="just">
              <a:lnSpc>
                <a:spcPct val="80000"/>
              </a:lnSpc>
              <a:spcBef>
                <a:spcPts val="1000"/>
              </a:spcBef>
              <a:spcAft>
                <a:spcPts val="0"/>
              </a:spcAft>
              <a:buClr>
                <a:schemeClr val="dk1"/>
              </a:buClr>
              <a:buSzPts val="2400"/>
              <a:buNone/>
            </a:pPr>
            <a:r>
              <a:t/>
            </a:r>
            <a:endParaRPr sz="2400"/>
          </a:p>
          <a:p>
            <a:pPr indent="-228600" lvl="0" marL="228600" rtl="0" algn="just">
              <a:lnSpc>
                <a:spcPct val="80000"/>
              </a:lnSpc>
              <a:spcBef>
                <a:spcPts val="1000"/>
              </a:spcBef>
              <a:spcAft>
                <a:spcPts val="0"/>
              </a:spcAft>
              <a:buClr>
                <a:schemeClr val="dk1"/>
              </a:buClr>
              <a:buSzPts val="2400"/>
              <a:buChar char="•"/>
            </a:pPr>
            <a:r>
              <a:rPr lang="en-US" sz="2400"/>
              <a:t>Submit your assignments on time otherwise marks will be deducted after deadline.</a:t>
            </a: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5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5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500"/>
                                        <p:tgtEl>
                                          <p:spTgt spid="1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500"/>
                                        <p:tgtEl>
                                          <p:spTgt spid="1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animEffect filter="fade" transition="in">
                                      <p:cBhvr>
                                        <p:cTn dur="500"/>
                                        <p:tgtEl>
                                          <p:spTgt spid="1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animEffect filter="fade" transition="in">
                                      <p:cBhvr>
                                        <p:cTn dur="500"/>
                                        <p:tgtEl>
                                          <p:spTgt spid="12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9" st="9"/>
                                            </p:txEl>
                                          </p:spTgt>
                                        </p:tgtEl>
                                        <p:attrNameLst>
                                          <p:attrName>style.visibility</p:attrName>
                                        </p:attrNameLst>
                                      </p:cBhvr>
                                      <p:to>
                                        <p:strVal val="visible"/>
                                      </p:to>
                                    </p:set>
                                    <p:animEffect filter="fade" transition="in">
                                      <p:cBhvr>
                                        <p:cTn dur="500"/>
                                        <p:tgtEl>
                                          <p:spTgt spid="12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0" st="10"/>
                                            </p:txEl>
                                          </p:spTgt>
                                        </p:tgtEl>
                                        <p:attrNameLst>
                                          <p:attrName>style.visibility</p:attrName>
                                        </p:attrNameLst>
                                      </p:cBhvr>
                                      <p:to>
                                        <p:strVal val="visible"/>
                                      </p:to>
                                    </p:set>
                                    <p:animEffect filter="fade" transition="in">
                                      <p:cBhvr>
                                        <p:cTn dur="500"/>
                                        <p:tgtEl>
                                          <p:spTgt spid="12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838200" y="176868"/>
            <a:ext cx="10515600" cy="9355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2600"/>
              <a:buFont typeface="Arial Rounded"/>
              <a:buNone/>
            </a:pPr>
            <a:r>
              <a:rPr b="1" lang="en-US" sz="2600">
                <a:solidFill>
                  <a:srgbClr val="FF0000"/>
                </a:solidFill>
                <a:latin typeface="Arial Rounded"/>
                <a:ea typeface="Arial Rounded"/>
                <a:cs typeface="Arial Rounded"/>
                <a:sym typeface="Arial Rounded"/>
              </a:rPr>
              <a:t>Important Instructions </a:t>
            </a:r>
            <a:br>
              <a:rPr b="1" lang="en-US" sz="2600">
                <a:solidFill>
                  <a:srgbClr val="FF0000"/>
                </a:solidFill>
                <a:latin typeface="Arial Rounded"/>
                <a:ea typeface="Arial Rounded"/>
                <a:cs typeface="Arial Rounded"/>
                <a:sym typeface="Arial Rounded"/>
              </a:rPr>
            </a:br>
            <a:r>
              <a:rPr b="1" lang="en-US" sz="2600">
                <a:solidFill>
                  <a:srgbClr val="FF0000"/>
                </a:solidFill>
                <a:latin typeface="Arial Rounded"/>
                <a:ea typeface="Arial Rounded"/>
                <a:cs typeface="Arial Rounded"/>
                <a:sym typeface="Arial Rounded"/>
              </a:rPr>
              <a:t>(Contd.) </a:t>
            </a:r>
            <a:endParaRPr sz="2600"/>
          </a:p>
        </p:txBody>
      </p:sp>
      <p:sp>
        <p:nvSpPr>
          <p:cNvPr id="127" name="Google Shape;127;p9"/>
          <p:cNvSpPr txBox="1"/>
          <p:nvPr>
            <p:ph idx="1" type="body"/>
          </p:nvPr>
        </p:nvSpPr>
        <p:spPr>
          <a:xfrm>
            <a:off x="316284" y="1317813"/>
            <a:ext cx="7254409" cy="515022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Assignment should include a </a:t>
            </a:r>
            <a:r>
              <a:rPr lang="en-US">
                <a:solidFill>
                  <a:srgbClr val="FF0000"/>
                </a:solidFill>
              </a:rPr>
              <a:t>title page </a:t>
            </a:r>
            <a:r>
              <a:rPr lang="en-US"/>
              <a:t>consisting of your complete </a:t>
            </a:r>
            <a:r>
              <a:rPr lang="en-US">
                <a:solidFill>
                  <a:srgbClr val="FF0000"/>
                </a:solidFill>
              </a:rPr>
              <a:t>Name</a:t>
            </a:r>
            <a:r>
              <a:rPr lang="en-US"/>
              <a:t>, </a:t>
            </a:r>
            <a:r>
              <a:rPr lang="en-US">
                <a:solidFill>
                  <a:srgbClr val="FF0000"/>
                </a:solidFill>
              </a:rPr>
              <a:t>Roll No</a:t>
            </a:r>
            <a:r>
              <a:rPr lang="en-US"/>
              <a:t>, </a:t>
            </a:r>
            <a:r>
              <a:rPr lang="en-US">
                <a:solidFill>
                  <a:srgbClr val="FF0000"/>
                </a:solidFill>
              </a:rPr>
              <a:t>Subject</a:t>
            </a:r>
            <a:r>
              <a:rPr b="1" lang="en-US">
                <a:solidFill>
                  <a:srgbClr val="FF0000"/>
                </a:solidFill>
              </a:rPr>
              <a:t> </a:t>
            </a:r>
            <a:r>
              <a:rPr b="1" lang="en-US"/>
              <a:t>Name</a:t>
            </a:r>
            <a:r>
              <a:rPr b="1" lang="en-US">
                <a:solidFill>
                  <a:srgbClr val="FF0000"/>
                </a:solidFill>
              </a:rPr>
              <a:t> </a:t>
            </a:r>
            <a:r>
              <a:rPr lang="en-US"/>
              <a:t>and </a:t>
            </a:r>
            <a:r>
              <a:rPr lang="en-US">
                <a:solidFill>
                  <a:srgbClr val="FF0000"/>
                </a:solidFill>
              </a:rPr>
              <a:t>date</a:t>
            </a:r>
            <a:r>
              <a:rPr lang="en-US"/>
              <a:t> etc. </a:t>
            </a:r>
            <a:endParaRPr/>
          </a:p>
          <a:p>
            <a:pPr indent="-228600" lvl="0" marL="228600" rtl="0" algn="just">
              <a:lnSpc>
                <a:spcPct val="90000"/>
              </a:lnSpc>
              <a:spcBef>
                <a:spcPts val="1000"/>
              </a:spcBef>
              <a:spcAft>
                <a:spcPts val="0"/>
              </a:spcAft>
              <a:buClr>
                <a:schemeClr val="dk1"/>
              </a:buClr>
              <a:buSzPts val="2800"/>
              <a:buChar char="•"/>
            </a:pPr>
            <a:r>
              <a:rPr lang="en-US"/>
              <a:t>Assignment should be submitted in the </a:t>
            </a:r>
            <a:r>
              <a:rPr lang="en-US">
                <a:solidFill>
                  <a:srgbClr val="FF0000"/>
                </a:solidFill>
              </a:rPr>
              <a:t>Holes clip punch</a:t>
            </a:r>
            <a:r>
              <a:rPr b="1" lang="en-US">
                <a:solidFill>
                  <a:srgbClr val="FF0000"/>
                </a:solidFill>
              </a:rPr>
              <a:t> </a:t>
            </a:r>
            <a:r>
              <a:rPr b="1" lang="en-US"/>
              <a:t>folder </a:t>
            </a:r>
            <a:r>
              <a:rPr lang="en-US"/>
              <a:t>(snap attached). </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rPr>
              <a:t>Incomplete assignments </a:t>
            </a:r>
            <a:r>
              <a:rPr lang="en-US"/>
              <a:t>lead to reduction in marks.</a:t>
            </a:r>
            <a:endParaRPr/>
          </a:p>
          <a:p>
            <a:pPr indent="-228600" lvl="0" marL="228600" rtl="0" algn="just">
              <a:lnSpc>
                <a:spcPct val="90000"/>
              </a:lnSpc>
              <a:spcBef>
                <a:spcPts val="1000"/>
              </a:spcBef>
              <a:spcAft>
                <a:spcPts val="0"/>
              </a:spcAft>
              <a:buClr>
                <a:schemeClr val="dk1"/>
              </a:buClr>
              <a:buSzPts val="2800"/>
              <a:buChar char="•"/>
            </a:pPr>
            <a:r>
              <a:rPr lang="en-US"/>
              <a:t>Avoid </a:t>
            </a:r>
            <a:r>
              <a:rPr lang="en-US">
                <a:solidFill>
                  <a:srgbClr val="FF0000"/>
                </a:solidFill>
              </a:rPr>
              <a:t>plagiarism</a:t>
            </a:r>
            <a:r>
              <a:rPr lang="en-US"/>
              <a:t>. </a:t>
            </a:r>
            <a:endParaRPr/>
          </a:p>
          <a:p>
            <a:pPr indent="-228600" lvl="0" marL="228600" rtl="0" algn="just">
              <a:lnSpc>
                <a:spcPct val="90000"/>
              </a:lnSpc>
              <a:spcBef>
                <a:spcPts val="1000"/>
              </a:spcBef>
              <a:spcAft>
                <a:spcPts val="0"/>
              </a:spcAft>
              <a:buClr>
                <a:schemeClr val="dk1"/>
              </a:buClr>
              <a:buSzPts val="2800"/>
              <a:buChar char="•"/>
            </a:pPr>
            <a:r>
              <a:rPr lang="en-US"/>
              <a:t>For Quizzes bring your own </a:t>
            </a:r>
            <a:r>
              <a:rPr b="1" lang="en-US"/>
              <a:t>loose pages</a:t>
            </a:r>
            <a:r>
              <a:rPr lang="en-US"/>
              <a:t>. </a:t>
            </a:r>
            <a:endParaRPr/>
          </a:p>
          <a:p>
            <a:pPr indent="-228600" lvl="0" marL="228600" rtl="0" algn="just">
              <a:lnSpc>
                <a:spcPct val="90000"/>
              </a:lnSpc>
              <a:spcBef>
                <a:spcPts val="1000"/>
              </a:spcBef>
              <a:spcAft>
                <a:spcPts val="0"/>
              </a:spcAft>
              <a:buClr>
                <a:srgbClr val="FF0000"/>
              </a:buClr>
              <a:buSzPts val="2800"/>
              <a:buChar char="•"/>
            </a:pPr>
            <a:r>
              <a:rPr b="1" i="1" lang="en-US">
                <a:solidFill>
                  <a:srgbClr val="FF0000"/>
                </a:solidFill>
                <a:latin typeface="Arial Rounded"/>
                <a:ea typeface="Arial Rounded"/>
                <a:cs typeface="Arial Rounded"/>
                <a:sym typeface="Arial Rounded"/>
              </a:rPr>
              <a:t>Violation of any instructions </a:t>
            </a:r>
            <a:r>
              <a:rPr b="1" i="1" lang="en-US">
                <a:latin typeface="Arial Rounded"/>
                <a:ea typeface="Arial Rounded"/>
                <a:cs typeface="Arial Rounded"/>
                <a:sym typeface="Arial Rounded"/>
              </a:rPr>
              <a:t>leads to a reduction in marks.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8" name="Google Shape;128;p9"/>
          <p:cNvPicPr preferRelativeResize="0"/>
          <p:nvPr/>
        </p:nvPicPr>
        <p:blipFill rotWithShape="1">
          <a:blip r:embed="rId3">
            <a:alphaModFix/>
          </a:blip>
          <a:srcRect b="0" l="0" r="0" t="0"/>
          <a:stretch/>
        </p:blipFill>
        <p:spPr>
          <a:xfrm>
            <a:off x="7570694" y="1690687"/>
            <a:ext cx="4621306" cy="43873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500"/>
                                        <p:tgtEl>
                                          <p:spTgt spid="1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500"/>
                                        <p:tgtEl>
                                          <p:spTgt spid="1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4" name="Google Shape;13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solidFill>
                <a:srgbClr val="00B050"/>
              </a:solidFill>
              <a:latin typeface="Arial Black"/>
              <a:ea typeface="Arial Black"/>
              <a:cs typeface="Arial Black"/>
              <a:sym typeface="Arial Black"/>
            </a:endParaRPr>
          </a:p>
          <a:p>
            <a:pPr indent="0" lvl="0" marL="0" rtl="0" algn="ctr">
              <a:lnSpc>
                <a:spcPct val="90000"/>
              </a:lnSpc>
              <a:spcBef>
                <a:spcPts val="1000"/>
              </a:spcBef>
              <a:spcAft>
                <a:spcPts val="0"/>
              </a:spcAft>
              <a:buClr>
                <a:srgbClr val="00B050"/>
              </a:buClr>
              <a:buSzPts val="2800"/>
              <a:buNone/>
            </a:pPr>
            <a:r>
              <a:rPr lang="en-US">
                <a:solidFill>
                  <a:srgbClr val="00B050"/>
                </a:solidFill>
                <a:latin typeface="Arial Black"/>
                <a:ea typeface="Arial Black"/>
                <a:cs typeface="Arial Black"/>
                <a:sym typeface="Arial Black"/>
              </a:rPr>
              <a:t>Please do not ask for lectures slides.</a:t>
            </a:r>
            <a:endParaRPr/>
          </a:p>
          <a:p>
            <a:pPr indent="0" lvl="0" marL="0" rtl="0" algn="ctr">
              <a:lnSpc>
                <a:spcPct val="90000"/>
              </a:lnSpc>
              <a:spcBef>
                <a:spcPts val="1000"/>
              </a:spcBef>
              <a:spcAft>
                <a:spcPts val="0"/>
              </a:spcAft>
              <a:buClr>
                <a:srgbClr val="FF0000"/>
              </a:buClr>
              <a:buSzPts val="2800"/>
              <a:buNone/>
            </a:pPr>
            <a:r>
              <a:rPr lang="en-US">
                <a:solidFill>
                  <a:srgbClr val="FF0000"/>
                </a:solidFill>
                <a:latin typeface="Arial Black"/>
                <a:ea typeface="Arial Black"/>
                <a:cs typeface="Arial Black"/>
                <a:sym typeface="Arial Black"/>
              </a:rPr>
              <a:t>Do follow recommended books.</a:t>
            </a:r>
            <a:endParaRPr/>
          </a:p>
          <a:p>
            <a:pPr indent="0" lvl="0" marL="0" rtl="0" algn="ctr">
              <a:lnSpc>
                <a:spcPct val="90000"/>
              </a:lnSpc>
              <a:spcBef>
                <a:spcPts val="1000"/>
              </a:spcBef>
              <a:spcAft>
                <a:spcPts val="0"/>
              </a:spcAft>
              <a:buClr>
                <a:schemeClr val="dk1"/>
              </a:buClr>
              <a:buSzPts val="2800"/>
              <a:buNone/>
            </a:pPr>
            <a:r>
              <a:t/>
            </a:r>
            <a:endParaRPr>
              <a:solidFill>
                <a:srgbClr val="00B050"/>
              </a:solidFill>
              <a:latin typeface="Arial Black"/>
              <a:ea typeface="Arial Black"/>
              <a:cs typeface="Arial Black"/>
              <a:sym typeface="Arial Black"/>
            </a:endParaRPr>
          </a:p>
          <a:p>
            <a:pPr indent="0" lvl="0" marL="0" rtl="0" algn="ctr">
              <a:lnSpc>
                <a:spcPct val="90000"/>
              </a:lnSpc>
              <a:spcBef>
                <a:spcPts val="1000"/>
              </a:spcBef>
              <a:spcAft>
                <a:spcPts val="0"/>
              </a:spcAft>
              <a:buClr>
                <a:srgbClr val="00B050"/>
              </a:buClr>
              <a:buSzPts val="5400"/>
              <a:buNone/>
            </a:pPr>
            <a:r>
              <a:rPr lang="en-US" sz="5400">
                <a:solidFill>
                  <a:srgbClr val="00B050"/>
                </a:solidFill>
                <a:latin typeface="Arial Black"/>
                <a:ea typeface="Arial Black"/>
                <a:cs typeface="Arial Black"/>
                <a:sym typeface="Arial Black"/>
              </a:rPr>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986117" y="259733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Introduction to Statistics </a:t>
            </a:r>
            <a:endParaRPr b="1">
              <a:solidFill>
                <a:srgbClr val="00B050"/>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2019-01-17T05:20:34Z</dcterms:created>
  <dc:creator>Osama Bin Ajaz</dc:creator>
</cp:coreProperties>
</file>