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6858000" cx="12192000"/>
  <p:notesSz cx="6858000" cy="9144000"/>
  <p:embeddedFontLst>
    <p:embeddedFont>
      <p:font typeface="Arial Black"/>
      <p:regular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6" roundtripDataSignature="AMtx7mjgn0aZ6/1QiwDDfSkgmusTAaxH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customschemas.google.com/relationships/presentationmetadata" Target="metadata"/><Relationship Id="rId23" Type="http://schemas.openxmlformats.org/officeDocument/2006/relationships/slide" Target="slides/slide19.xml"/><Relationship Id="rId45" Type="http://schemas.openxmlformats.org/officeDocument/2006/relationships/font" Target="fonts/ArialBlack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(a) {8, 16, 24, 32, 40, 48}	(b) (x+5)(x-1) = 0, S = {-5, 1}		(C) {T, HT, HHH} 	(e) S = null set </a:t>
            </a:r>
            <a:endParaRPr/>
          </a:p>
        </p:txBody>
      </p:sp>
      <p:sp>
        <p:nvSpPr>
          <p:cNvPr id="175" name="Google Shape;175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S1 = { MMMM, …, FFFF}	S2 = { 0, 1, 2, 3,4} </a:t>
            </a:r>
            <a:endParaRPr/>
          </a:p>
        </p:txBody>
      </p:sp>
      <p:sp>
        <p:nvSpPr>
          <p:cNvPr id="183" name="Google Shape;183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(a) 36	(b) 24 &amp; 64 </a:t>
            </a:r>
            <a:endParaRPr/>
          </a:p>
        </p:txBody>
      </p:sp>
      <p:sp>
        <p:nvSpPr>
          <p:cNvPr id="191" name="Google Shape;191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(iii) </a:t>
            </a:r>
            <a:r>
              <a:rPr lang="en-US"/>
              <a:t> 12 ways 	</a:t>
            </a:r>
            <a:r>
              <a:rPr b="1" lang="en-US"/>
              <a:t>(iv) </a:t>
            </a:r>
            <a:r>
              <a:rPr lang="en-US"/>
              <a:t> 462 	</a:t>
            </a:r>
            <a:r>
              <a:rPr b="1" lang="en-US"/>
              <a:t>(v) </a:t>
            </a:r>
            <a:r>
              <a:rPr lang="en-US"/>
              <a:t>120 ways 	</a:t>
            </a:r>
            <a:r>
              <a:rPr b="1" lang="en-US"/>
              <a:t>(vi) </a:t>
            </a:r>
            <a:r>
              <a:rPr lang="en-US"/>
              <a:t> 156 </a:t>
            </a:r>
            <a:r>
              <a:rPr b="1" lang="en-US"/>
              <a:t>(vii) </a:t>
            </a:r>
            <a:r>
              <a:rPr lang="en-US"/>
              <a:t>36</a:t>
            </a:r>
            <a:endParaRPr/>
          </a:p>
        </p:txBody>
      </p:sp>
      <p:sp>
        <p:nvSpPr>
          <p:cNvPr id="199" name="Google Shape;199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25P3 = 13800 </a:t>
            </a:r>
            <a:endParaRPr/>
          </a:p>
        </p:txBody>
      </p:sp>
      <p:sp>
        <p:nvSpPr>
          <p:cNvPr id="212" name="Google Shape;212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(a) 50 x 49 = 2450 	(b) 49 + 49P2 = 2401	(c) 2 + 48P2 = 2258 	(e) 2450 – 2 = 2448 </a:t>
            </a:r>
            <a:endParaRPr/>
          </a:p>
        </p:txBody>
      </p:sp>
      <p:sp>
        <p:nvSpPr>
          <p:cNvPr id="220" name="Google Shape;220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(i) 4	(ii) 50,400	(iii) 1260</a:t>
            </a:r>
            <a:endParaRPr/>
          </a:p>
        </p:txBody>
      </p:sp>
      <p:sp>
        <p:nvSpPr>
          <p:cNvPr id="234" name="Google Shape;234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12600 </a:t>
            </a:r>
            <a:endParaRPr/>
          </a:p>
        </p:txBody>
      </p:sp>
      <p:sp>
        <p:nvSpPr>
          <p:cNvPr id="242" name="Google Shape;242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4C3=4	(b) 120 x 15 = 1800 ways </a:t>
            </a:r>
            <a:endParaRPr/>
          </a:p>
        </p:txBody>
      </p:sp>
      <p:sp>
        <p:nvSpPr>
          <p:cNvPr id="249" name="Google Shape;249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(2.22) 8*3 = 24		(2.33) (a) 4^5=1024 ways (b) 3^5=243 ways		(2.37) 5*4*4*3*3*2*2*1*1= 2880 </a:t>
            </a:r>
            <a:endParaRPr/>
          </a:p>
        </p:txBody>
      </p:sp>
      <p:sp>
        <p:nvSpPr>
          <p:cNvPr id="257" name="Google Shape;257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(2.45) 3360 	(2.47) 8C3=56 ways 	(2.48) 365P60 = l=3.2e151</a:t>
            </a:r>
            <a:endParaRPr sz="2200"/>
          </a:p>
        </p:txBody>
      </p:sp>
      <p:sp>
        <p:nvSpPr>
          <p:cNvPr id="267" name="Google Shape;267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1" name="Google Shape;301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8" name="Google Shape;308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(a) 4/52=	(b) 12/13 	(6) 24/2598960 = 0.00009</a:t>
            </a:r>
            <a:endParaRPr/>
          </a:p>
        </p:txBody>
      </p:sp>
      <p:sp>
        <p:nvSpPr>
          <p:cNvPr id="316" name="Google Shape;316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(a) 25/53	(b)  18/53 </a:t>
            </a:r>
            <a:endParaRPr/>
          </a:p>
        </p:txBody>
      </p:sp>
      <p:sp>
        <p:nvSpPr>
          <p:cNvPr id="323" name="Google Shape;323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9" name="Google Shape;329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8" name="Google Shape;338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(8) 0.9 	(9) =  2/9 	(10) 0.68 </a:t>
            </a:r>
            <a:endParaRPr/>
          </a:p>
        </p:txBody>
      </p:sp>
      <p:sp>
        <p:nvSpPr>
          <p:cNvPr id="347" name="Google Shape;347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0.69 	(12) P(S) = P(L) </a:t>
            </a:r>
            <a:endParaRPr/>
          </a:p>
        </p:txBody>
      </p:sp>
      <p:sp>
        <p:nvSpPr>
          <p:cNvPr id="354" name="Google Shape;354;p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0" name="Google Shape;360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3/10</a:t>
            </a:r>
            <a:endParaRPr/>
          </a:p>
        </p:txBody>
      </p:sp>
      <p:sp>
        <p:nvSpPr>
          <p:cNvPr id="368" name="Google Shape;368;p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(a) 0.3  	(b) 0.2 </a:t>
            </a:r>
            <a:endParaRPr/>
          </a:p>
        </p:txBody>
      </p:sp>
      <p:sp>
        <p:nvSpPr>
          <p:cNvPr id="376" name="Google Shape;376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Tossing a coin, Die rolling,  sample point </a:t>
            </a:r>
            <a:endParaRPr/>
          </a:p>
        </p:txBody>
      </p:sp>
      <p:sp>
        <p:nvSpPr>
          <p:cNvPr id="107" name="Google Shape;10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= Defect in brake, B = Defect in fuel, 	(a) P (A U B) =  0.27	(b) P (No defect ) = 0.73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P(A’ U B’) = 1 - P(A intersection B)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P(A’ intersection B’) = 1 - P (A U B) </a:t>
            </a:r>
            <a:endParaRPr b="1"/>
          </a:p>
        </p:txBody>
      </p:sp>
      <p:sp>
        <p:nvSpPr>
          <p:cNvPr id="385" name="Google Shape;385;p4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Rolling die and number less than 4 occurs.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Smokers, nonsmokers, light smoker, heavy smokers </a:t>
            </a:r>
            <a:endParaRPr/>
          </a:p>
        </p:txBody>
      </p:sp>
      <p:sp>
        <p:nvSpPr>
          <p:cNvPr id="120" name="Google Shape;12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8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8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8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9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9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8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8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8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8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8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8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8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8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8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Relationship Id="rId5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Relationship Id="rId5" Type="http://schemas.openxmlformats.org/officeDocument/2006/relationships/image" Target="../media/image2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2324639"/>
            <a:ext cx="9144000" cy="15441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 Black"/>
              <a:buNone/>
            </a:pPr>
            <a:r>
              <a:rPr lang="en-US" sz="50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Introduction to Probability </a:t>
            </a:r>
            <a:endParaRPr sz="5000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4108647"/>
            <a:ext cx="9144000" cy="2610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Instructor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Osama Bin Ajaz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00" y="162980"/>
            <a:ext cx="5733143" cy="2161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09794" y="4326661"/>
            <a:ext cx="4248377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Arial Black"/>
              <a:buNone/>
            </a:pPr>
            <a:r>
              <a:rPr lang="en-US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Venn Diagram </a:t>
            </a:r>
            <a:endParaRPr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7" name="Google Shape;147;p10"/>
          <p:cNvSpPr txBox="1"/>
          <p:nvPr>
            <p:ph idx="1" type="body"/>
          </p:nvPr>
        </p:nvSpPr>
        <p:spPr>
          <a:xfrm>
            <a:off x="7315200" y="1988457"/>
            <a:ext cx="4038600" cy="41885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A ∩ B </a:t>
            </a:r>
            <a:r>
              <a:rPr lang="en-US"/>
              <a:t>=</a:t>
            </a:r>
            <a:br>
              <a:rPr i="1" lang="en-US"/>
            </a:br>
            <a:r>
              <a:rPr i="1" lang="en-US"/>
              <a:t>B ∩ C </a:t>
            </a:r>
            <a:r>
              <a:rPr lang="en-US"/>
              <a:t>=</a:t>
            </a:r>
            <a:br>
              <a:rPr lang="en-US"/>
            </a:br>
            <a:r>
              <a:rPr i="1" lang="en-US"/>
              <a:t>A ∪ C </a:t>
            </a:r>
            <a:r>
              <a:rPr lang="en-US"/>
              <a:t>=</a:t>
            </a:r>
            <a:br>
              <a:rPr i="1" lang="en-US"/>
            </a:br>
            <a:r>
              <a:rPr i="1" lang="en-US"/>
              <a:t>B’ ∩ A </a:t>
            </a:r>
            <a:r>
              <a:rPr lang="en-US"/>
              <a:t>=</a:t>
            </a:r>
            <a:br>
              <a:rPr i="1" lang="en-US"/>
            </a:br>
            <a:r>
              <a:rPr i="1" lang="en-US"/>
              <a:t>A ∩ B ∩ C </a:t>
            </a:r>
            <a:r>
              <a:rPr lang="en-US"/>
              <a:t>=</a:t>
            </a:r>
            <a:br>
              <a:rPr i="1" lang="en-US"/>
            </a:br>
            <a:r>
              <a:rPr lang="en-US"/>
              <a:t>(</a:t>
            </a:r>
            <a:r>
              <a:rPr i="1" lang="en-US"/>
              <a:t>A ∪ B</a:t>
            </a:r>
            <a:r>
              <a:rPr lang="en-US"/>
              <a:t>) </a:t>
            </a:r>
            <a:r>
              <a:rPr i="1" lang="en-US"/>
              <a:t>∩ C’ </a:t>
            </a:r>
            <a:r>
              <a:rPr lang="en-US"/>
              <a:t>=</a:t>
            </a:r>
            <a:endParaRPr/>
          </a:p>
        </p:txBody>
      </p:sp>
      <p:pic>
        <p:nvPicPr>
          <p:cNvPr id="148" name="Google Shape;14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688"/>
            <a:ext cx="6725554" cy="462302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0"/>
          <p:cNvSpPr txBox="1"/>
          <p:nvPr/>
        </p:nvSpPr>
        <p:spPr>
          <a:xfrm>
            <a:off x="8882743" y="1988457"/>
            <a:ext cx="1320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1, 2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0"/>
          <p:cNvSpPr txBox="1"/>
          <p:nvPr/>
        </p:nvSpPr>
        <p:spPr>
          <a:xfrm>
            <a:off x="8882743" y="2357789"/>
            <a:ext cx="1320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1, 3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0"/>
          <p:cNvSpPr txBox="1"/>
          <p:nvPr/>
        </p:nvSpPr>
        <p:spPr>
          <a:xfrm>
            <a:off x="8928101" y="2729576"/>
            <a:ext cx="1320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1,2,3,4,5,7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0"/>
          <p:cNvSpPr txBox="1"/>
          <p:nvPr/>
        </p:nvSpPr>
        <p:spPr>
          <a:xfrm>
            <a:off x="8973459" y="3098908"/>
            <a:ext cx="1320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4, 7 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0"/>
          <p:cNvSpPr txBox="1"/>
          <p:nvPr/>
        </p:nvSpPr>
        <p:spPr>
          <a:xfrm>
            <a:off x="9334500" y="3527484"/>
            <a:ext cx="1320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0"/>
          <p:cNvSpPr txBox="1"/>
          <p:nvPr/>
        </p:nvSpPr>
        <p:spPr>
          <a:xfrm>
            <a:off x="9588501" y="3934575"/>
            <a:ext cx="1320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7,2,6,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Arial Black"/>
              <a:buNone/>
            </a:pPr>
            <a:r>
              <a:rPr lang="en-US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Venn Diagram </a:t>
            </a:r>
            <a:endParaRPr/>
          </a:p>
        </p:txBody>
      </p:sp>
      <p:sp>
        <p:nvSpPr>
          <p:cNvPr id="160" name="Google Shape;160;p11"/>
          <p:cNvSpPr txBox="1"/>
          <p:nvPr>
            <p:ph idx="1" type="body"/>
          </p:nvPr>
        </p:nvSpPr>
        <p:spPr>
          <a:xfrm>
            <a:off x="6473370" y="1825625"/>
            <a:ext cx="488042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B ∩ C =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A ∪ B</a:t>
            </a:r>
            <a:r>
              <a:rPr lang="en-US"/>
              <a:t> =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A ∩ C</a:t>
            </a:r>
            <a:r>
              <a:rPr lang="en-US"/>
              <a:t> =</a:t>
            </a: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  <p:pic>
        <p:nvPicPr>
          <p:cNvPr id="161" name="Google Shape;16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9230" y="1690688"/>
            <a:ext cx="5216770" cy="433546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1"/>
          <p:cNvSpPr txBox="1"/>
          <p:nvPr/>
        </p:nvSpPr>
        <p:spPr>
          <a:xfrm>
            <a:off x="8011886" y="1825625"/>
            <a:ext cx="12772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 Set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1"/>
          <p:cNvSpPr txBox="1"/>
          <p:nvPr/>
        </p:nvSpPr>
        <p:spPr>
          <a:xfrm>
            <a:off x="8086271" y="2329894"/>
            <a:ext cx="12772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1"/>
          <p:cNvSpPr txBox="1"/>
          <p:nvPr/>
        </p:nvSpPr>
        <p:spPr>
          <a:xfrm>
            <a:off x="8086271" y="2875558"/>
            <a:ext cx="26978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least one element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Arial Black"/>
              <a:buNone/>
            </a:pPr>
            <a:r>
              <a:rPr lang="en-US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Venn Diagram </a:t>
            </a:r>
            <a:endParaRPr/>
          </a:p>
        </p:txBody>
      </p:sp>
      <p:sp>
        <p:nvSpPr>
          <p:cNvPr id="170" name="Google Shape;170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Several results that follow from the foregoing definitions, which may easily be verified by means of Venn diagrams, are as follows: </a:t>
            </a:r>
            <a:br>
              <a:rPr lang="en-US"/>
            </a:br>
            <a:endParaRPr/>
          </a:p>
        </p:txBody>
      </p:sp>
      <p:pic>
        <p:nvPicPr>
          <p:cNvPr id="171" name="Google Shape;17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6025" y="2986087"/>
            <a:ext cx="9819949" cy="2630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8" name="Google Shape;178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79" name="Google Shape;17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8232" y="1825625"/>
            <a:ext cx="8835536" cy="3827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6" name="Google Shape;186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87" name="Google Shape;18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1116" y="2400526"/>
            <a:ext cx="8829829" cy="2606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/>
          <p:nvPr>
            <p:ph type="title"/>
          </p:nvPr>
        </p:nvSpPr>
        <p:spPr>
          <a:xfrm>
            <a:off x="838200" y="249011"/>
            <a:ext cx="10515600" cy="955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40"/>
              <a:buFont typeface="Arial Black"/>
              <a:buNone/>
            </a:pPr>
            <a:r>
              <a:rPr lang="en-US" sz="324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Multiplication Or Fundamental</a:t>
            </a:r>
            <a:br>
              <a:rPr lang="en-US" sz="324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324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 Rule of counting </a:t>
            </a:r>
            <a:endParaRPr sz="3240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94" name="Google Shape;194;p15"/>
          <p:cNvSpPr txBox="1"/>
          <p:nvPr>
            <p:ph idx="1" type="body"/>
          </p:nvPr>
        </p:nvSpPr>
        <p:spPr>
          <a:xfrm>
            <a:off x="838200" y="1538514"/>
            <a:ext cx="10515600" cy="4638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4135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64135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64135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64135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571500" lvl="0" marL="5715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romanLcPeriod"/>
            </a:pPr>
            <a:r>
              <a:rPr lang="en-US" sz="2590"/>
              <a:t>How many sample points are there in the sample space when a pair of dice is thrown once? </a:t>
            </a:r>
            <a:endParaRPr sz="2590"/>
          </a:p>
          <a:p>
            <a:pPr indent="-571500" lvl="0" marL="5715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romanLcPeriod"/>
            </a:pPr>
            <a:r>
              <a:rPr lang="en-US" sz="2590"/>
              <a:t>How many there digit numbers can be formed from the digits 2, 4, 6, and 8 if: (i) repetitions are not allowed	(ii) repetitions allowed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br>
              <a:rPr lang="en-US" sz="2590"/>
            </a:br>
            <a:br>
              <a:rPr lang="en-US" sz="2590"/>
            </a:br>
            <a:endParaRPr sz="2590"/>
          </a:p>
        </p:txBody>
      </p:sp>
      <p:pic>
        <p:nvPicPr>
          <p:cNvPr id="195" name="Google Shape;19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538514"/>
            <a:ext cx="10515599" cy="1756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/>
          <p:nvPr>
            <p:ph type="title"/>
          </p:nvPr>
        </p:nvSpPr>
        <p:spPr>
          <a:xfrm>
            <a:off x="838200" y="365125"/>
            <a:ext cx="10515600" cy="1042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Arial Black"/>
              <a:buNone/>
            </a:pPr>
            <a:r>
              <a:rPr lang="en-US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Set of Example (iii - viii) </a:t>
            </a:r>
            <a:endParaRPr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02" name="Google Shape;202;p16"/>
          <p:cNvSpPr txBox="1"/>
          <p:nvPr>
            <p:ph idx="1" type="body"/>
          </p:nvPr>
        </p:nvSpPr>
        <p:spPr>
          <a:xfrm>
            <a:off x="551543" y="1407887"/>
            <a:ext cx="11393714" cy="5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7035" lvl="0" marL="5715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None/>
            </a:pPr>
            <a:r>
              <a:t/>
            </a:r>
            <a:endParaRPr sz="2590"/>
          </a:p>
          <a:p>
            <a:pPr indent="0" lvl="0" marL="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(iii) 	A developer of a new subdivision offers prospective home buyers a choice of 	Tudor, rustic, colonial, and traditional exterior styling in ranch, two-story, 	and split-level floor plans. In how many different ways can a buyer order one 	of these homes?</a:t>
            </a:r>
            <a:endParaRPr/>
          </a:p>
          <a:p>
            <a:pPr indent="0" lvl="0" marL="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(iv) 	If a 22-member club needs to elect a chair and a treasurer, how many 	different ways can these two to be elected? </a:t>
            </a:r>
            <a:endParaRPr sz="2590"/>
          </a:p>
          <a:p>
            <a:pPr indent="0" lvl="0" marL="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(v) 	Sam is going to assemble a computer by himself. He has the choice of chips 	from 	two brands, a hard drive from four, memory from three, and an 	accessory bundle from five local stores. How many different ways can 	Sam order the parts? </a:t>
            </a:r>
            <a:endParaRPr sz="2590"/>
          </a:p>
          <a:p>
            <a:pPr indent="0" lvl="0" marL="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(vi) 	How many even four-digit numbers can be formed from the digits 0, 1, 2, 5, 	6, and 9 if each digit can be used only once?</a:t>
            </a:r>
            <a:endParaRPr/>
          </a:p>
          <a:p>
            <a:pPr indent="0" lvl="0" marL="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(vii) 	How many new arrangements can be made from the letters of the word 	</a:t>
            </a:r>
            <a:r>
              <a:rPr b="1" lang="en-US" sz="2590"/>
              <a:t>FAVOUR</a:t>
            </a:r>
            <a:r>
              <a:rPr lang="en-US" sz="2590"/>
              <a:t> so that vowel occupy even place.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Arial Black"/>
              <a:buNone/>
            </a:pPr>
            <a:r>
              <a:rPr lang="en-US" sz="40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Permutation </a:t>
            </a:r>
            <a:endParaRPr sz="4000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08" name="Google Shape;208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</a:t>
            </a:r>
            <a:r>
              <a:rPr b="1" lang="en-US"/>
              <a:t>permutation </a:t>
            </a:r>
            <a:r>
              <a:rPr lang="en-US"/>
              <a:t>is an arrangement of all or part of a set of objects.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number of permutations of n objects is n!.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Suppose you have to arrange 3 books: </a:t>
            </a:r>
            <a:r>
              <a:rPr b="1" lang="en-US"/>
              <a:t>Statistics</a:t>
            </a:r>
            <a:r>
              <a:rPr lang="en-US"/>
              <a:t>, </a:t>
            </a:r>
            <a:r>
              <a:rPr b="1" lang="en-US"/>
              <a:t>Maths</a:t>
            </a:r>
            <a:r>
              <a:rPr lang="en-US"/>
              <a:t>,</a:t>
            </a:r>
            <a:r>
              <a:rPr b="1" lang="en-US"/>
              <a:t> Physics </a:t>
            </a:r>
            <a:r>
              <a:rPr lang="en-US"/>
              <a:t>on a shelf. How many arrangements are  possible?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800"/>
              <a:buFont typeface="Arial Black"/>
              <a:buNone/>
            </a:pPr>
            <a:r>
              <a:rPr lang="en-US" sz="38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Permutations of “n” objects </a:t>
            </a:r>
            <a:br>
              <a:rPr lang="en-US" sz="38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38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taken “r” at a time</a:t>
            </a:r>
            <a:endParaRPr sz="3800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15" name="Google Shape;215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one year, three awards (research, teaching, and service) will be given to a class of 25 graduate students in a statistics department. If each student can receive at most one award, how many possible selections are there? </a:t>
            </a:r>
            <a:br>
              <a:rPr lang="en-US"/>
            </a:b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16" name="Google Shape;21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6088" y="1825625"/>
            <a:ext cx="3119823" cy="1406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Arial Black"/>
              <a:buNone/>
            </a:pPr>
            <a:r>
              <a:rPr lang="en-US" sz="40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Example # 10: </a:t>
            </a:r>
            <a:endParaRPr sz="4000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3" name="Google Shape;223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A president and a treasurer are to be chosen from a student club consisting of 50 people. How many different choices of officers are possible if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br>
              <a:rPr lang="en-US" sz="2590"/>
            </a:br>
            <a:r>
              <a:rPr lang="en-US" sz="2590"/>
              <a:t>(a) there are no restrictions;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br>
              <a:rPr lang="en-US" sz="2590"/>
            </a:br>
            <a:r>
              <a:rPr lang="en-US" sz="2590"/>
              <a:t>(b) </a:t>
            </a:r>
            <a:r>
              <a:rPr i="1" lang="en-US" sz="2590"/>
              <a:t>A </a:t>
            </a:r>
            <a:r>
              <a:rPr lang="en-US" sz="2590"/>
              <a:t>will serve only if he is president;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br>
              <a:rPr lang="en-US" sz="2590"/>
            </a:br>
            <a:r>
              <a:rPr lang="en-US" sz="2590"/>
              <a:t>(c) </a:t>
            </a:r>
            <a:r>
              <a:rPr i="1" lang="en-US" sz="2590"/>
              <a:t>B </a:t>
            </a:r>
            <a:r>
              <a:rPr lang="en-US" sz="2590"/>
              <a:t>and </a:t>
            </a:r>
            <a:r>
              <a:rPr i="1" lang="en-US" sz="2590"/>
              <a:t>C </a:t>
            </a:r>
            <a:r>
              <a:rPr lang="en-US" sz="2590"/>
              <a:t>will serve together or not at all;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br>
              <a:rPr lang="en-US" sz="2590"/>
            </a:br>
            <a:r>
              <a:rPr lang="en-US" sz="2590"/>
              <a:t>(d) </a:t>
            </a:r>
            <a:r>
              <a:rPr i="1" lang="en-US" sz="2590"/>
              <a:t>D </a:t>
            </a:r>
            <a:r>
              <a:rPr lang="en-US" sz="2590"/>
              <a:t>and </a:t>
            </a:r>
            <a:r>
              <a:rPr i="1" lang="en-US" sz="2590"/>
              <a:t>E </a:t>
            </a:r>
            <a:r>
              <a:rPr lang="en-US" sz="2590"/>
              <a:t>will not serve together?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Arial Black"/>
              <a:buNone/>
            </a:pPr>
            <a:r>
              <a:rPr lang="en-US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Content</a:t>
            </a:r>
            <a:endParaRPr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>
                <a:solidFill>
                  <a:schemeClr val="accent2"/>
                </a:solidFill>
              </a:rPr>
              <a:t>Sample Space and Event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>
                <a:solidFill>
                  <a:schemeClr val="accent2"/>
                </a:solidFill>
              </a:rPr>
              <a:t>Tree diagram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>
                <a:solidFill>
                  <a:schemeClr val="accent2"/>
                </a:solidFill>
              </a:rPr>
              <a:t>Set theory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>
                <a:solidFill>
                  <a:schemeClr val="accent2"/>
                </a:solidFill>
              </a:rPr>
              <a:t>Venn diagram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>
                <a:solidFill>
                  <a:schemeClr val="accent2"/>
                </a:solidFill>
              </a:rPr>
              <a:t>Counting techniques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>
                <a:solidFill>
                  <a:schemeClr val="accent2"/>
                </a:solidFill>
              </a:rPr>
              <a:t>Additive and multiplicative rules for probability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>
                <a:solidFill>
                  <a:schemeClr val="accent2"/>
                </a:solidFill>
              </a:rPr>
              <a:t>Conditional probability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>
                <a:solidFill>
                  <a:schemeClr val="accent2"/>
                </a:solidFill>
              </a:rPr>
              <a:t>Bayes’ Theorem 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Arial Black"/>
              <a:buNone/>
            </a:pPr>
            <a:r>
              <a:rPr lang="en-US" sz="36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Circular Permutations </a:t>
            </a:r>
            <a:endParaRPr sz="3600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9" name="Google Shape;229;p20"/>
          <p:cNvSpPr txBox="1"/>
          <p:nvPr>
            <p:ph idx="1" type="body"/>
          </p:nvPr>
        </p:nvSpPr>
        <p:spPr>
          <a:xfrm>
            <a:off x="838199" y="1825625"/>
            <a:ext cx="1077322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number of permutations of n objects arrange in  a circle is (n –1 )!. </a:t>
            </a:r>
            <a:endParaRPr/>
          </a:p>
        </p:txBody>
      </p:sp>
      <p:pic>
        <p:nvPicPr>
          <p:cNvPr id="230" name="Google Shape;23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6042" y="3162526"/>
            <a:ext cx="8477541" cy="1075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00B050"/>
                </a:solidFill>
              </a:rPr>
              <a:t>Permutations of n objects when</a:t>
            </a:r>
            <a:br>
              <a:rPr b="1" lang="en-US" sz="4000">
                <a:solidFill>
                  <a:srgbClr val="00B050"/>
                </a:solidFill>
              </a:rPr>
            </a:br>
            <a:r>
              <a:rPr b="1" lang="en-US" sz="4000">
                <a:solidFill>
                  <a:srgbClr val="00B050"/>
                </a:solidFill>
              </a:rPr>
              <a:t> they are not all different. </a:t>
            </a:r>
            <a:endParaRPr b="1" sz="4000">
              <a:solidFill>
                <a:srgbClr val="00B050"/>
              </a:solidFill>
            </a:endParaRPr>
          </a:p>
        </p:txBody>
      </p:sp>
      <p:sp>
        <p:nvSpPr>
          <p:cNvPr id="237" name="Google Shape;237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413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Find the number of permutations of 9995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In how many ways can the letters of the word STATISTICS be arranged?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In how many ways can 2 red, 3 blue, and 4 green chips be arranged in a row, if the chips of same color are not distinguishable from each other?</a:t>
            </a:r>
            <a:endParaRPr sz="2590"/>
          </a:p>
        </p:txBody>
      </p:sp>
      <p:pic>
        <p:nvPicPr>
          <p:cNvPr id="238" name="Google Shape;23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037102"/>
            <a:ext cx="10516306" cy="2080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5" name="Google Shape;245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a college football training session, the defensive coordinator needs to have 10 players standing in a row. Among these 10 players, there are 1 freshman, 2 sophomores, 4 juniors, and 3 seniors. How many different ways can they be arranged in a row if only their class level will be distinguished? 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Arial Black"/>
              <a:buNone/>
            </a:pPr>
            <a:r>
              <a:rPr lang="en-US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Combinations </a:t>
            </a:r>
            <a:endParaRPr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52" name="Google Shape;252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Selection of “r” objects from “n” different objects and when the order is not important.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how many ways a committee of 3 students can be selected from 4 students.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From a group of 10 boys and 6 girls a committee of 3 boys and 2 girls are to be selected. In how many ways can this done? </a:t>
            </a:r>
            <a:endParaRPr/>
          </a:p>
        </p:txBody>
      </p:sp>
      <p:pic>
        <p:nvPicPr>
          <p:cNvPr id="253" name="Google Shape;25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6914" y="2398938"/>
            <a:ext cx="4328160" cy="157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"/>
          <p:cNvSpPr txBox="1"/>
          <p:nvPr>
            <p:ph type="title"/>
          </p:nvPr>
        </p:nvSpPr>
        <p:spPr>
          <a:xfrm>
            <a:off x="838200" y="190954"/>
            <a:ext cx="10515600" cy="6245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Arial Black"/>
              <a:buNone/>
            </a:pPr>
            <a:r>
              <a:rPr lang="en-US" sz="36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Exercises </a:t>
            </a:r>
            <a:endParaRPr sz="3600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60" name="Google Shape;260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61" name="Google Shape;26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4184" y="920296"/>
            <a:ext cx="6563632" cy="1810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82893" y="2807949"/>
            <a:ext cx="6536853" cy="2378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66690" y="5146110"/>
            <a:ext cx="6858620" cy="945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</a:t>
            </a:r>
            <a:endParaRPr/>
          </a:p>
        </p:txBody>
      </p:sp>
      <p:sp>
        <p:nvSpPr>
          <p:cNvPr id="270" name="Google Shape;270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71" name="Google Shape;27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1534" y="1825625"/>
            <a:ext cx="7388932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01534" y="2886075"/>
            <a:ext cx="6908749" cy="1098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2370" y="4263117"/>
            <a:ext cx="7374979" cy="817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Arial Black"/>
              <a:buNone/>
            </a:pPr>
            <a:r>
              <a:rPr lang="en-US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Probability </a:t>
            </a:r>
            <a:endParaRPr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80" name="Google Shape;280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Probability is a measure of the chance that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an uncertain event will occur. </a:t>
            </a:r>
            <a:endParaRPr/>
          </a:p>
        </p:txBody>
      </p:sp>
      <p:cxnSp>
        <p:nvCxnSpPr>
          <p:cNvPr id="281" name="Google Shape;281;p26"/>
          <p:cNvCxnSpPr/>
          <p:nvPr/>
        </p:nvCxnSpPr>
        <p:spPr>
          <a:xfrm flipH="1">
            <a:off x="4252686" y="2873829"/>
            <a:ext cx="1799771" cy="783771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2" name="Google Shape;282;p26"/>
          <p:cNvCxnSpPr/>
          <p:nvPr/>
        </p:nvCxnSpPr>
        <p:spPr>
          <a:xfrm>
            <a:off x="6052457" y="2873829"/>
            <a:ext cx="1930400" cy="783771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3" name="Google Shape;283;p26"/>
          <p:cNvSpPr txBox="1"/>
          <p:nvPr/>
        </p:nvSpPr>
        <p:spPr>
          <a:xfrm>
            <a:off x="2344056" y="4001294"/>
            <a:ext cx="3817259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Subjective: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 experiences 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6"/>
          <p:cNvSpPr txBox="1"/>
          <p:nvPr/>
        </p:nvSpPr>
        <p:spPr>
          <a:xfrm>
            <a:off x="7307942" y="3952580"/>
            <a:ext cx="4884058" cy="1692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Classical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Relative frequency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Axiomatic approach  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90" name="Google Shape;290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91" name="Google Shape;29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0801" y="1690688"/>
            <a:ext cx="9830398" cy="2762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Arial Black"/>
              <a:buNone/>
            </a:pPr>
            <a:r>
              <a:rPr lang="en-US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Examples (1 – 3) </a:t>
            </a:r>
            <a:endParaRPr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97" name="Google Shape;297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A coin is tossed twice. What is the probability that at least 1 head occurs?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A die is tossed once. What is the probability of getting: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</a:t>
            </a:r>
            <a:r>
              <a:rPr b="1" lang="en-US"/>
              <a:t>(a) </a:t>
            </a:r>
            <a:r>
              <a:rPr lang="en-US"/>
              <a:t>an even number	</a:t>
            </a:r>
            <a:r>
              <a:rPr b="1" lang="en-US"/>
              <a:t>(b) </a:t>
            </a:r>
            <a:r>
              <a:rPr lang="en-US"/>
              <a:t>a number less than 3	</a:t>
            </a:r>
            <a:r>
              <a:rPr b="1" lang="en-US"/>
              <a:t>(c) </a:t>
            </a:r>
            <a:r>
              <a:rPr lang="en-US"/>
              <a:t>a 4 or 	higher number	</a:t>
            </a:r>
            <a:r>
              <a:rPr b="1" lang="en-US"/>
              <a:t>(d) </a:t>
            </a:r>
            <a:r>
              <a:rPr lang="en-US"/>
              <a:t>a 7	</a:t>
            </a:r>
            <a:r>
              <a:rPr b="1" lang="en-US"/>
              <a:t>(e) </a:t>
            </a:r>
            <a:r>
              <a:rPr lang="en-US"/>
              <a:t>A number from 1 to 6</a:t>
            </a:r>
            <a:br>
              <a:rPr lang="en-US"/>
            </a:b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3.	A die is loaded in such a way that an even number is twice as 	likely to occur as an odd number. If </a:t>
            </a:r>
            <a:r>
              <a:rPr i="1" lang="en-US"/>
              <a:t>E </a:t>
            </a:r>
            <a:r>
              <a:rPr lang="en-US"/>
              <a:t>is the event that a number 	less than 4 occurs on a single toss of the die, find </a:t>
            </a:r>
            <a:r>
              <a:rPr i="1" lang="en-US"/>
              <a:t>P</a:t>
            </a:r>
            <a:r>
              <a:rPr lang="en-US"/>
              <a:t>(</a:t>
            </a:r>
            <a:r>
              <a:rPr i="1" lang="en-US"/>
              <a:t>E</a:t>
            </a:r>
            <a:r>
              <a:rPr lang="en-US"/>
              <a:t>). </a:t>
            </a:r>
            <a:br>
              <a:rPr lang="en-US"/>
            </a:b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 txBox="1"/>
          <p:nvPr>
            <p:ph type="title"/>
          </p:nvPr>
        </p:nvSpPr>
        <p:spPr>
          <a:xfrm>
            <a:off x="838200" y="365125"/>
            <a:ext cx="10515600" cy="7669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Arial Black"/>
              <a:buNone/>
            </a:pPr>
            <a:r>
              <a:rPr lang="en-US" sz="40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Example 4</a:t>
            </a:r>
            <a:endParaRPr sz="4000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04" name="Google Shape;304;p29"/>
          <p:cNvSpPr txBox="1"/>
          <p:nvPr>
            <p:ph idx="1" type="body"/>
          </p:nvPr>
        </p:nvSpPr>
        <p:spPr>
          <a:xfrm>
            <a:off x="838200" y="1349830"/>
            <a:ext cx="10515600" cy="4827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Two balanced dice are rolled once. What is the probability of getting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(a) A sum of 11	(b) same number on both dice	(c) a sum of 13</a:t>
            </a:r>
            <a:endParaRPr/>
          </a:p>
        </p:txBody>
      </p:sp>
      <p:pic>
        <p:nvPicPr>
          <p:cNvPr id="305" name="Google Shape;30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8293" y="2365604"/>
            <a:ext cx="7265467" cy="402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Arial Black"/>
              <a:buNone/>
            </a:pPr>
            <a:r>
              <a:rPr lang="en-US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Sample Space</a:t>
            </a:r>
            <a:endParaRPr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is an experiment?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Any process or activity that generates a set of data is called experiment. For example:</a:t>
            </a:r>
            <a:endParaRPr/>
          </a:p>
          <a:p>
            <a:pPr indent="-571500" lvl="1" marL="1028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romanLcPeriod"/>
            </a:pPr>
            <a:r>
              <a:rPr lang="en-US"/>
              <a:t>Tossing a coin</a:t>
            </a:r>
            <a:endParaRPr/>
          </a:p>
          <a:p>
            <a:pPr indent="-571500" lvl="1" marL="1028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romanLcPeriod"/>
            </a:pPr>
            <a:r>
              <a:rPr lang="en-US"/>
              <a:t>Rolling dice</a:t>
            </a:r>
            <a:endParaRPr/>
          </a:p>
          <a:p>
            <a:pPr indent="-571500" lvl="1" marL="1028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romanLcPeriod"/>
            </a:pPr>
            <a:r>
              <a:rPr lang="en-US"/>
              <a:t>Playing cards</a:t>
            </a:r>
            <a:endParaRPr/>
          </a:p>
          <a:p>
            <a:pPr indent="-571500" lvl="1" marL="1028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romanLcPeriod"/>
            </a:pPr>
            <a:r>
              <a:rPr lang="en-US"/>
              <a:t>Opinion of voters </a:t>
            </a:r>
            <a:endParaRPr/>
          </a:p>
          <a:p>
            <a:pPr indent="-571500" lvl="1" marL="1028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romanLcPeriod"/>
            </a:pPr>
            <a:r>
              <a:rPr lang="en-US"/>
              <a:t>Launching of missiles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 txBox="1"/>
          <p:nvPr>
            <p:ph type="title"/>
          </p:nvPr>
        </p:nvSpPr>
        <p:spPr>
          <a:xfrm>
            <a:off x="838200" y="161926"/>
            <a:ext cx="10515600" cy="607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Arial Black"/>
              <a:buNone/>
            </a:pPr>
            <a:r>
              <a:rPr lang="en-US" sz="36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A deck of playing Cards </a:t>
            </a:r>
            <a:endParaRPr sz="3600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11" name="Google Shape;311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12" name="Google Shape;31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314" y="957943"/>
            <a:ext cx="11408229" cy="5631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Arial Black"/>
              <a:buNone/>
            </a:pPr>
            <a:r>
              <a:rPr lang="en-US" sz="40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Example 5 – 6 </a:t>
            </a:r>
            <a:endParaRPr sz="4000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19" name="Google Shape;319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5. 	A card is drawn at random from the well shuffled pack of 52 	playing  cards. Find the probability that the card: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	 </a:t>
            </a:r>
            <a:r>
              <a:rPr b="1" lang="en-US"/>
              <a:t>(a) </a:t>
            </a:r>
            <a:r>
              <a:rPr lang="en-US"/>
              <a:t>is a Jack 		</a:t>
            </a:r>
            <a:r>
              <a:rPr b="1" lang="en-US"/>
              <a:t>(b) </a:t>
            </a:r>
            <a:r>
              <a:rPr lang="en-US"/>
              <a:t>is not a Jack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6.	 In a poker hand consisting of 5 cards, find the probability of 	holding 2 aces and 3 jacks. 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Arial Black"/>
              <a:buNone/>
            </a:pPr>
            <a:r>
              <a:rPr lang="en-US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Example 7</a:t>
            </a:r>
            <a:endParaRPr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26" name="Google Shape;326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statistics class for engineers consists of 25 industrial, 10 mechanical, 10 electrical, and 8 civil engineering students. If a person is randomly selected by the instructor to answer a question, find the probability that the student chosen is (a) an industrial engineering major and (b) a civil engineering or an electrical engineering  major. 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3"/>
          <p:cNvSpPr txBox="1"/>
          <p:nvPr>
            <p:ph type="title"/>
          </p:nvPr>
        </p:nvSpPr>
        <p:spPr>
          <a:xfrm>
            <a:off x="838200" y="205469"/>
            <a:ext cx="10515600" cy="8250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000"/>
              <a:buFont typeface="Arial Black"/>
              <a:buNone/>
            </a:pPr>
            <a:r>
              <a:rPr lang="en-US" sz="30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Additive Rule: </a:t>
            </a:r>
            <a:br>
              <a:rPr lang="en-US" sz="30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30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Not - Mutually Exclusive Events </a:t>
            </a:r>
            <a:endParaRPr sz="3000"/>
          </a:p>
        </p:txBody>
      </p:sp>
      <p:sp>
        <p:nvSpPr>
          <p:cNvPr id="332" name="Google Shape;332;p33"/>
          <p:cNvSpPr txBox="1"/>
          <p:nvPr>
            <p:ph idx="1" type="body"/>
          </p:nvPr>
        </p:nvSpPr>
        <p:spPr>
          <a:xfrm>
            <a:off x="838200" y="1165452"/>
            <a:ext cx="10515600" cy="5011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33" name="Google Shape;33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1031" y="1030515"/>
            <a:ext cx="10412769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68767" y="2406112"/>
            <a:ext cx="4557296" cy="3151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1032" y="5609148"/>
            <a:ext cx="10412768" cy="1135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Arial Black"/>
              <a:buNone/>
            </a:pPr>
            <a:r>
              <a:rPr lang="en-US" sz="36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Additive Rule: Mutually Exclusive Events </a:t>
            </a:r>
            <a:endParaRPr sz="3600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41" name="Google Shape;341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42" name="Google Shape;34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994251"/>
            <a:ext cx="10515600" cy="1232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9801" y="1825625"/>
            <a:ext cx="10414000" cy="1033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"/>
          <p:cNvSpPr txBox="1"/>
          <p:nvPr>
            <p:ph type="title"/>
          </p:nvPr>
        </p:nvSpPr>
        <p:spPr>
          <a:xfrm>
            <a:off x="522514" y="365125"/>
            <a:ext cx="1116148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Arial Black"/>
              <a:buNone/>
            </a:pPr>
            <a:r>
              <a:rPr lang="en-US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Example # 08 – 10 </a:t>
            </a:r>
            <a:endParaRPr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50" name="Google Shape;350;p35"/>
          <p:cNvSpPr txBox="1"/>
          <p:nvPr>
            <p:ph idx="1" type="body"/>
          </p:nvPr>
        </p:nvSpPr>
        <p:spPr>
          <a:xfrm>
            <a:off x="522514" y="1825625"/>
            <a:ext cx="1116148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8. 	John is going to graduate from an industrial engineering department 	in a 	university by the end of the semester. After being interviewed 	at two companies he likes, he assesses that his probability of 	  getting an 	offer from company </a:t>
            </a:r>
            <a:r>
              <a:rPr i="1" lang="en-US" sz="2590"/>
              <a:t>A </a:t>
            </a:r>
            <a:r>
              <a:rPr lang="en-US" sz="2590"/>
              <a:t>is 0.8, and his probability of getting an offer from 	company </a:t>
            </a:r>
            <a:r>
              <a:rPr i="1" lang="en-US" sz="2590"/>
              <a:t>B </a:t>
            </a:r>
            <a:r>
              <a:rPr lang="en-US" sz="2590"/>
              <a:t>is 0.6. If he believes that the probability that he will get 	offers 	from both companies is 0.5, what is the probability that he will get at 	least one offer from these two companies?</a:t>
            </a:r>
            <a:endParaRPr/>
          </a:p>
          <a:p>
            <a:pPr indent="-514350" lvl="0" marL="51435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AutoNum type="arabicPeriod" startAt="9"/>
            </a:pPr>
            <a:r>
              <a:rPr lang="en-US" sz="2590"/>
              <a:t>     What is the probability of getting a total of 7 or 11 when a pair of fair 	dice is tossed?</a:t>
            </a:r>
            <a:endParaRPr/>
          </a:p>
          <a:p>
            <a:pPr indent="-514350" lvl="0" marL="51435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AutoNum type="arabicPeriod" startAt="9"/>
            </a:pPr>
            <a:r>
              <a:rPr lang="en-US" sz="2590"/>
              <a:t>     If the probabilities are, respectively, 0.09, 0.15, 0.21, and 0.23 that a      	person purchasing a new automobile will choose the color green, white, 	red, or blue, what is the probability that a given buyer will purchase a new 	automobile that comes in one of those colors?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Arial Black"/>
              <a:buNone/>
            </a:pPr>
            <a:r>
              <a:rPr lang="en-US" sz="40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Examples (11 – 12) </a:t>
            </a:r>
            <a:endParaRPr sz="4000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57" name="Google Shape;357;p36"/>
          <p:cNvSpPr txBox="1"/>
          <p:nvPr>
            <p:ph idx="1" type="body"/>
          </p:nvPr>
        </p:nvSpPr>
        <p:spPr>
          <a:xfrm>
            <a:off x="464457" y="1825625"/>
            <a:ext cx="11466286" cy="4618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AutoNum type="arabicPeriod" startAt="11"/>
            </a:pPr>
            <a:r>
              <a:rPr lang="en-US" sz="2590"/>
              <a:t>If the probabilities that an automobile mechanic will service 3, 4, 5, 6, 7, or 8 or more cars on any given workday are, respectively, 0.12, 0.19, 0.28, 0.24, 0.10, and 0.07, what is the probability that he will service at least 5 cars on his next day at work? </a:t>
            </a:r>
            <a:endParaRPr sz="2590"/>
          </a:p>
          <a:p>
            <a:pPr indent="-514350" lvl="0" marL="51435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AutoNum type="arabicPeriod" startAt="11"/>
            </a:pPr>
            <a:r>
              <a:rPr lang="en-US" sz="2590"/>
              <a:t> Suppose the manufacturer’s specifications for the length of a certain type of computer cable are 2000 </a:t>
            </a:r>
            <a:r>
              <a:rPr i="1" lang="en-US" sz="2590"/>
              <a:t>± </a:t>
            </a:r>
            <a:r>
              <a:rPr lang="en-US" sz="2590"/>
              <a:t>10 millimeters. In this industry, it is known that small cable is just as likely to be defective (not meeting specifications) as large cable. That is, the probability of randomly producing a cable with length exceeding 2010 millimeters is equal to the probability of producing a cable with length smaller than 1990 millimeters. The probability that the production procedure meets specifications is known to be 0.99. </a:t>
            </a:r>
            <a:endParaRPr sz="2590"/>
          </a:p>
          <a:p>
            <a:pPr indent="0" lvl="0" marL="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	(a) What is the probability that a cable selected randomly is too large?</a:t>
            </a:r>
            <a:br>
              <a:rPr lang="en-US" sz="2590"/>
            </a:br>
            <a:r>
              <a:rPr lang="en-US" sz="2590"/>
              <a:t>	(b) What is the probability that a randomly selected cable is larger than 1990 	      millimeters?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7"/>
          <p:cNvSpPr txBox="1"/>
          <p:nvPr>
            <p:ph type="title"/>
          </p:nvPr>
        </p:nvSpPr>
        <p:spPr>
          <a:xfrm>
            <a:off x="838200" y="249012"/>
            <a:ext cx="10515600" cy="5057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40"/>
              <a:buFont typeface="Arial Black"/>
              <a:buNone/>
            </a:pPr>
            <a:r>
              <a:rPr lang="en-US" sz="324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Exercises</a:t>
            </a:r>
            <a:endParaRPr sz="3240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63" name="Google Shape;363;p37"/>
          <p:cNvSpPr txBox="1"/>
          <p:nvPr>
            <p:ph idx="1" type="body"/>
          </p:nvPr>
        </p:nvSpPr>
        <p:spPr>
          <a:xfrm>
            <a:off x="566057" y="957942"/>
            <a:ext cx="11016343" cy="5558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64" name="Google Shape;36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1222" y="957942"/>
            <a:ext cx="7509556" cy="5665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71" name="Google Shape;371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72" name="Google Shape;37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1650" y="3210923"/>
            <a:ext cx="8689000" cy="271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79" name="Google Shape;379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80" name="Google Shape;38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9812" y="2655063"/>
            <a:ext cx="9423384" cy="1162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22120" y="3817340"/>
            <a:ext cx="8364702" cy="2631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Arial Black"/>
              <a:buNone/>
            </a:pPr>
            <a:r>
              <a:rPr lang="en-US" sz="40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Sample Space</a:t>
            </a:r>
            <a:endParaRPr sz="4000"/>
          </a:p>
        </p:txBody>
      </p:sp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set of all possible outcomes of a statistical experiment is called the </a:t>
            </a:r>
            <a:r>
              <a:rPr b="1" lang="en-US"/>
              <a:t>sample space </a:t>
            </a:r>
            <a:r>
              <a:rPr lang="en-US"/>
              <a:t>(S). For example: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88" name="Google Shape;388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89" name="Google Shape;38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7650" y="1567475"/>
            <a:ext cx="9257000" cy="504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Arial Black"/>
              <a:buNone/>
            </a:pPr>
            <a:r>
              <a:rPr lang="en-US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Tree Diagram </a:t>
            </a:r>
            <a:endParaRPr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Tossing coin: 2 times, 3 times, 4 times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Tossing die &amp; coin together: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Suppose that three items are selected at random from a manufacturing process. Each item is inspected and classified defective, </a:t>
            </a:r>
            <a:r>
              <a:rPr i="1" lang="en-US"/>
              <a:t>D</a:t>
            </a:r>
            <a:r>
              <a:rPr lang="en-US"/>
              <a:t>, or non-defective, </a:t>
            </a:r>
            <a:r>
              <a:rPr i="1" lang="en-US"/>
              <a:t>N</a:t>
            </a:r>
            <a:r>
              <a:rPr lang="en-US"/>
              <a:t>. List the elements of the sample space.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/>
            </a:b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Arial Black"/>
              <a:buNone/>
            </a:pPr>
            <a:r>
              <a:rPr lang="en-US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Events </a:t>
            </a:r>
            <a:endParaRPr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3" name="Google Shape;123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 </a:t>
            </a:r>
            <a:r>
              <a:rPr b="1" lang="en-US"/>
              <a:t>event </a:t>
            </a:r>
            <a:r>
              <a:rPr lang="en-US"/>
              <a:t>is a subset of a sample space. For example: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</a:t>
            </a:r>
            <a:r>
              <a:rPr b="1" lang="en-US"/>
              <a:t>complement </a:t>
            </a:r>
            <a:r>
              <a:rPr lang="en-US"/>
              <a:t>of an event </a:t>
            </a:r>
            <a:r>
              <a:rPr i="1" lang="en-US"/>
              <a:t>A </a:t>
            </a:r>
            <a:r>
              <a:rPr lang="en-US"/>
              <a:t>with respect to </a:t>
            </a:r>
            <a:r>
              <a:rPr i="1" lang="en-US"/>
              <a:t>S </a:t>
            </a:r>
            <a:r>
              <a:rPr lang="en-US"/>
              <a:t>is the subset of all elements of </a:t>
            </a:r>
            <a:r>
              <a:rPr i="1" lang="en-US"/>
              <a:t>S </a:t>
            </a:r>
            <a:r>
              <a:rPr lang="en-US"/>
              <a:t>that are not in </a:t>
            </a:r>
            <a:r>
              <a:rPr i="1" lang="en-US"/>
              <a:t>A</a:t>
            </a:r>
            <a:r>
              <a:rPr lang="en-US"/>
              <a:t>. We denote the complement of </a:t>
            </a:r>
            <a:r>
              <a:rPr i="1" lang="en-US"/>
              <a:t>A </a:t>
            </a:r>
            <a:r>
              <a:rPr lang="en-US"/>
              <a:t>by the symbol </a:t>
            </a:r>
            <a:r>
              <a:rPr i="1" lang="en-US"/>
              <a:t>A’.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br>
              <a:rPr lang="en-US"/>
            </a:br>
            <a:br>
              <a:rPr lang="en-US"/>
            </a:b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Arial Black"/>
              <a:buNone/>
            </a:pPr>
            <a:r>
              <a:rPr lang="en-US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Intersection of Events</a:t>
            </a:r>
            <a:endParaRPr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9" name="Google Shape;12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</a:t>
            </a:r>
            <a:r>
              <a:rPr b="1" lang="en-US"/>
              <a:t>intersection </a:t>
            </a:r>
            <a:r>
              <a:rPr lang="en-US"/>
              <a:t>of two events </a:t>
            </a:r>
            <a:r>
              <a:rPr i="1" lang="en-US"/>
              <a:t>A </a:t>
            </a:r>
            <a:r>
              <a:rPr lang="en-US"/>
              <a:t>and </a:t>
            </a:r>
            <a:r>
              <a:rPr i="1" lang="en-US"/>
              <a:t>B</a:t>
            </a:r>
            <a:r>
              <a:rPr lang="en-US"/>
              <a:t>, denoted by the symbol </a:t>
            </a:r>
            <a:r>
              <a:rPr i="1" lang="en-US"/>
              <a:t>A ∩ B</a:t>
            </a:r>
            <a:r>
              <a:rPr lang="en-US"/>
              <a:t>, is the event containing all elements that are common to </a:t>
            </a:r>
            <a:r>
              <a:rPr i="1" lang="en-US"/>
              <a:t>A </a:t>
            </a:r>
            <a:r>
              <a:rPr lang="en-US"/>
              <a:t>and </a:t>
            </a:r>
            <a:r>
              <a:rPr i="1" lang="en-US"/>
              <a:t>B</a:t>
            </a:r>
            <a:r>
              <a:rPr lang="en-US"/>
              <a:t>.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Let </a:t>
            </a:r>
            <a:r>
              <a:rPr i="1" lang="en-US"/>
              <a:t>E </a:t>
            </a:r>
            <a:r>
              <a:rPr lang="en-US"/>
              <a:t>be the event that a person selected at random in a classroom is majoring in engineering, and let </a:t>
            </a:r>
            <a:r>
              <a:rPr i="1" lang="en-US"/>
              <a:t>F </a:t>
            </a:r>
            <a:r>
              <a:rPr lang="en-US"/>
              <a:t>be the event that the person is female. Then </a:t>
            </a:r>
            <a:r>
              <a:rPr i="1" lang="en-US"/>
              <a:t>E ∩ F </a:t>
            </a:r>
            <a:r>
              <a:rPr lang="en-US"/>
              <a:t>is the event of all female engineering students in the classroom. </a:t>
            </a:r>
            <a:br>
              <a:rPr lang="en-US"/>
            </a:b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Let </a:t>
            </a:r>
            <a:r>
              <a:rPr i="1" lang="en-US"/>
              <a:t>V </a:t>
            </a:r>
            <a:r>
              <a:rPr lang="en-US"/>
              <a:t>= </a:t>
            </a:r>
            <a:r>
              <a:rPr i="1" lang="en-US"/>
              <a:t>{a, e, i, o, u} </a:t>
            </a:r>
            <a:r>
              <a:rPr lang="en-US"/>
              <a:t>and </a:t>
            </a:r>
            <a:r>
              <a:rPr i="1" lang="en-US"/>
              <a:t>C </a:t>
            </a:r>
            <a:r>
              <a:rPr lang="en-US"/>
              <a:t>= </a:t>
            </a:r>
            <a:r>
              <a:rPr i="1" lang="en-US"/>
              <a:t>{l, r, s, t}</a:t>
            </a:r>
            <a:r>
              <a:rPr lang="en-US"/>
              <a:t>; then it follows that </a:t>
            </a:r>
            <a:r>
              <a:rPr i="1" lang="en-US"/>
              <a:t>V ∩ C </a:t>
            </a:r>
            <a:r>
              <a:rPr lang="en-US"/>
              <a:t>= </a:t>
            </a:r>
            <a:r>
              <a:rPr i="1" lang="en-US"/>
              <a:t>φ</a:t>
            </a:r>
            <a:r>
              <a:rPr lang="en-US"/>
              <a:t>. That is,</a:t>
            </a:r>
            <a:br>
              <a:rPr lang="en-US"/>
            </a:br>
            <a:r>
              <a:rPr i="1" lang="en-US"/>
              <a:t>V </a:t>
            </a:r>
            <a:r>
              <a:rPr lang="en-US"/>
              <a:t>and </a:t>
            </a:r>
            <a:r>
              <a:rPr i="1" lang="en-US"/>
              <a:t>C </a:t>
            </a:r>
            <a:r>
              <a:rPr lang="en-US"/>
              <a:t>have no elements in common and, therefore, cannot both simultaneously occur.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Arial Black"/>
              <a:buNone/>
            </a:pPr>
            <a:r>
              <a:rPr lang="en-US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Mutually Exclusive events </a:t>
            </a:r>
            <a:endParaRPr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5" name="Google Shape;135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Two events </a:t>
            </a:r>
            <a:r>
              <a:rPr i="1" lang="en-US"/>
              <a:t>A </a:t>
            </a:r>
            <a:r>
              <a:rPr lang="en-US"/>
              <a:t>and </a:t>
            </a:r>
            <a:r>
              <a:rPr i="1" lang="en-US"/>
              <a:t>B </a:t>
            </a:r>
            <a:r>
              <a:rPr lang="en-US"/>
              <a:t>are </a:t>
            </a:r>
            <a:r>
              <a:rPr b="1" lang="en-US"/>
              <a:t>mutually exclusive</a:t>
            </a:r>
            <a:r>
              <a:rPr lang="en-US"/>
              <a:t>, or </a:t>
            </a:r>
            <a:r>
              <a:rPr b="1" lang="en-US"/>
              <a:t>disjoint</a:t>
            </a:r>
            <a:r>
              <a:rPr lang="en-US"/>
              <a:t>, if </a:t>
            </a:r>
            <a:r>
              <a:rPr i="1" lang="en-US"/>
              <a:t>A ∩ B </a:t>
            </a:r>
            <a:r>
              <a:rPr lang="en-US"/>
              <a:t>= </a:t>
            </a:r>
            <a:r>
              <a:rPr i="1" lang="en-US"/>
              <a:t>φ</a:t>
            </a:r>
            <a:r>
              <a:rPr lang="en-US"/>
              <a:t>, that is, if </a:t>
            </a:r>
            <a:r>
              <a:rPr i="1" lang="en-US"/>
              <a:t>A </a:t>
            </a:r>
            <a:r>
              <a:rPr lang="en-US"/>
              <a:t>and </a:t>
            </a:r>
            <a:r>
              <a:rPr i="1" lang="en-US"/>
              <a:t>B </a:t>
            </a:r>
            <a:r>
              <a:rPr lang="en-US"/>
              <a:t>have no elements in common.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Arial Black"/>
              <a:buNone/>
            </a:pPr>
            <a:r>
              <a:rPr lang="en-US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Union of events </a:t>
            </a:r>
            <a:endParaRPr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1" name="Google Shape;14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</a:t>
            </a:r>
            <a:r>
              <a:rPr b="1" lang="en-US"/>
              <a:t>union </a:t>
            </a:r>
            <a:r>
              <a:rPr lang="en-US"/>
              <a:t>of the two events </a:t>
            </a:r>
            <a:r>
              <a:rPr i="1" lang="en-US"/>
              <a:t>A </a:t>
            </a:r>
            <a:r>
              <a:rPr lang="en-US"/>
              <a:t>and </a:t>
            </a:r>
            <a:r>
              <a:rPr i="1" lang="en-US"/>
              <a:t>B</a:t>
            </a:r>
            <a:r>
              <a:rPr lang="en-US"/>
              <a:t>, denoted by the symbol </a:t>
            </a:r>
            <a:r>
              <a:rPr i="1" lang="en-US"/>
              <a:t>A∪ B</a:t>
            </a:r>
            <a:r>
              <a:rPr lang="en-US"/>
              <a:t>, is the event containing all the elements that belong to </a:t>
            </a:r>
            <a:r>
              <a:rPr i="1" lang="en-US"/>
              <a:t>A </a:t>
            </a:r>
            <a:r>
              <a:rPr lang="en-US"/>
              <a:t>or </a:t>
            </a:r>
            <a:r>
              <a:rPr i="1" lang="en-US"/>
              <a:t>B </a:t>
            </a:r>
            <a:r>
              <a:rPr lang="en-US"/>
              <a:t>or both.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Let </a:t>
            </a:r>
            <a:r>
              <a:rPr i="1" lang="en-US" sz="2600"/>
              <a:t>A </a:t>
            </a:r>
            <a:r>
              <a:rPr lang="en-US" sz="2600"/>
              <a:t>= </a:t>
            </a:r>
            <a:r>
              <a:rPr i="1" lang="en-US" sz="2600"/>
              <a:t>{a, b, c} </a:t>
            </a:r>
            <a:r>
              <a:rPr lang="en-US" sz="2600"/>
              <a:t>and </a:t>
            </a:r>
            <a:r>
              <a:rPr i="1" lang="en-US" sz="2600"/>
              <a:t>B </a:t>
            </a:r>
            <a:r>
              <a:rPr lang="en-US" sz="2600"/>
              <a:t>= </a:t>
            </a:r>
            <a:r>
              <a:rPr i="1" lang="en-US" sz="2600"/>
              <a:t>{b, c, d, e}</a:t>
            </a:r>
            <a:r>
              <a:rPr lang="en-US" sz="2600"/>
              <a:t>; then </a:t>
            </a:r>
            <a:r>
              <a:rPr i="1" lang="en-US" sz="2600"/>
              <a:t>A ∪ B </a:t>
            </a:r>
            <a:r>
              <a:rPr lang="en-US" sz="2600"/>
              <a:t>= ?</a:t>
            </a:r>
            <a:endParaRPr/>
          </a:p>
          <a:p>
            <a:pPr indent="-635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i="1" sz="26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Let </a:t>
            </a:r>
            <a:r>
              <a:rPr i="1" lang="en-US" sz="2600"/>
              <a:t>P </a:t>
            </a:r>
            <a:r>
              <a:rPr lang="en-US" sz="2600"/>
              <a:t>be the event that an employee selected at random from an oil drilling company smokes cigarettes. Let </a:t>
            </a:r>
            <a:r>
              <a:rPr i="1" lang="en-US" sz="2600"/>
              <a:t>Q </a:t>
            </a:r>
            <a:r>
              <a:rPr lang="en-US" sz="2600"/>
              <a:t>be the event that the employee selected drinks alcoholic beverages. Then the event </a:t>
            </a:r>
            <a:r>
              <a:rPr i="1" lang="en-US" sz="2600"/>
              <a:t>P ∪  Q =?</a:t>
            </a: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2019-02-07T14:40:47Z</dcterms:created>
  <dc:creator>Osama Bin Ajaz</dc:creator>
</cp:coreProperties>
</file>