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Arial Black"/>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jGNrbuGQvNk/cH5dnvrEXwMJqK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842293-0483-41E1-BD59-5E9C40B9C04D}">
  <a:tblStyle styleId="{D4842293-0483-41E1-BD59-5E9C40B9C04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rialBlack-regular.fnt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P(A\B) = 30/49.	P(c\A’)=48/93 		total = 180 </a:t>
            </a:r>
            <a:endParaRPr/>
          </a:p>
        </p:txBody>
      </p:sp>
      <p:sp>
        <p:nvSpPr>
          <p:cNvPr id="152" name="Google Shape;152;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91/323		</a:t>
            </a:r>
            <a:endParaRPr/>
          </a:p>
        </p:txBody>
      </p:sp>
      <p:sp>
        <p:nvSpPr>
          <p:cNvPr id="160" name="Google Shape;16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 (A U B U C ) = 22/52 = 0.423 </a:t>
            </a:r>
            <a:endParaRPr/>
          </a:p>
        </p:txBody>
      </p:sp>
      <p:sp>
        <p:nvSpPr>
          <p:cNvPr id="177" name="Google Shape;177;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A=sum of two dice is 7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P(A|B) = (6/36)*(36/18) = 1/3		P(A|C) = (6/36)*(36/21)	P(A|D) = 0 * (36/6) = 0 </a:t>
            </a:r>
            <a:endParaRPr/>
          </a:p>
        </p:txBody>
      </p:sp>
      <p:sp>
        <p:nvSpPr>
          <p:cNvPr id="184" name="Google Shape;184;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80947f1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c80947f1c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c80947f1c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P(A∩B) = ¼ = {HH}	P(B) = ¾	P(A|B) = 1/3 </a:t>
            </a:r>
            <a:endParaRPr/>
          </a:p>
        </p:txBody>
      </p:sp>
      <p:sp>
        <p:nvSpPr>
          <p:cNvPr id="200" name="Google Shape;200;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(iii) P(A∩</a:t>
            </a:r>
            <a:r>
              <a:rPr b="0" lang="en-US"/>
              <a:t>B)=P(A).P(B|A) = (1/4)*((2/3) = 1/6</a:t>
            </a:r>
            <a:endParaRPr/>
          </a:p>
        </p:txBody>
      </p:sp>
      <p:sp>
        <p:nvSpPr>
          <p:cNvPr id="207" name="Google Shape;207;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3f13e71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c3f13e719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P(Baber will be disappointed) = 0.45 </a:t>
            </a:r>
            <a:endParaRPr/>
          </a:p>
          <a:p>
            <a:pPr indent="0" lvl="0" marL="0" rtl="0" algn="l">
              <a:lnSpc>
                <a:spcPct val="100000"/>
              </a:lnSpc>
              <a:spcBef>
                <a:spcPts val="0"/>
              </a:spcBef>
              <a:spcAft>
                <a:spcPts val="0"/>
              </a:spcAft>
              <a:buSzPts val="1400"/>
              <a:buNone/>
            </a:pPr>
            <a:r>
              <a:rPr lang="en-US"/>
              <a:t>P(Baber get a roommate who is acceptable) = 1 - 0.45 = 0.55</a:t>
            </a:r>
            <a:endParaRPr/>
          </a:p>
          <a:p>
            <a:pPr indent="0" lvl="0" marL="0" rtl="0" algn="l">
              <a:lnSpc>
                <a:spcPct val="100000"/>
              </a:lnSpc>
              <a:spcBef>
                <a:spcPts val="0"/>
              </a:spcBef>
              <a:spcAft>
                <a:spcPts val="0"/>
              </a:spcAft>
              <a:buSzPts val="1400"/>
              <a:buNone/>
            </a:pPr>
            <a:r>
              <a:t/>
            </a:r>
            <a:endParaRPr/>
          </a:p>
        </p:txBody>
      </p:sp>
      <p:sp>
        <p:nvSpPr>
          <p:cNvPr id="214" name="Google Shape;214;gc3f13e719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P(D1|B1) + P(D2|B2) + P(D3|B3) = (0.3)*(0.02) + (0.45)*(0.03) + (0.25)*(0.02) = 0.0245. </a:t>
            </a:r>
            <a:endParaRPr/>
          </a:p>
        </p:txBody>
      </p:sp>
      <p:sp>
        <p:nvSpPr>
          <p:cNvPr id="226" name="Google Shape;226;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P(B3|A) </a:t>
            </a:r>
            <a:r>
              <a:rPr lang="en-US"/>
              <a:t>= 0.005/(0.006)+(0.0135)+(0.005) = 0.005/0.0245 = </a:t>
            </a:r>
            <a:r>
              <a:rPr b="1" lang="en-US"/>
              <a:t>10/49</a:t>
            </a:r>
            <a:endParaRPr b="1"/>
          </a:p>
        </p:txBody>
      </p:sp>
      <p:sp>
        <p:nvSpPr>
          <p:cNvPr id="258" name="Google Shape;258;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P(D) = P(D∩M) + P(D∩F) = 0.10 + 0.15 = 0.25	P(M∩B) = 0.10		P(M|D) = 0.10/0.25 = 0.4 </a:t>
            </a:r>
            <a:endParaRPr/>
          </a:p>
        </p:txBody>
      </p:sp>
      <p:sp>
        <p:nvSpPr>
          <p:cNvPr id="266" name="Google Shape;266;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(B) PB2|Y) = ( 0.23 </a:t>
            </a:r>
            <a:endParaRPr/>
          </a:p>
        </p:txBody>
      </p:sp>
      <p:sp>
        <p:nvSpPr>
          <p:cNvPr id="274" name="Google Shape;27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0.2632 = P(C|E) </a:t>
            </a:r>
            <a:endParaRPr/>
          </a:p>
          <a:p>
            <a:pPr indent="0" lvl="0" marL="0" marR="0" rtl="0" algn="l">
              <a:lnSpc>
                <a:spcPct val="100000"/>
              </a:lnSpc>
              <a:spcBef>
                <a:spcPts val="0"/>
              </a:spcBef>
              <a:spcAft>
                <a:spcPts val="0"/>
              </a:spcAft>
              <a:buClr>
                <a:schemeClr val="dk1"/>
              </a:buClr>
              <a:buSzPts val="1200"/>
              <a:buFont typeface="Calibri"/>
              <a:buNone/>
            </a:pPr>
            <a:r>
              <a:rPr lang="en-US"/>
              <a:t>Grant total = 43, HumanErrorTotal = 19 </a:t>
            </a:r>
            <a:endParaRPr/>
          </a:p>
          <a:p>
            <a:pPr indent="0" lvl="0" marL="0" rtl="0" algn="l">
              <a:lnSpc>
                <a:spcPct val="100000"/>
              </a:lnSpc>
              <a:spcBef>
                <a:spcPts val="0"/>
              </a:spcBef>
              <a:spcAft>
                <a:spcPts val="0"/>
              </a:spcAft>
              <a:buSzPts val="1400"/>
              <a:buNone/>
            </a:pPr>
            <a:r>
              <a:t/>
            </a:r>
            <a:endParaRPr/>
          </a:p>
        </p:txBody>
      </p:sp>
      <p:sp>
        <p:nvSpPr>
          <p:cNvPr id="282" name="Google Shape;282;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X = 5 played all three games. </a:t>
            </a:r>
            <a:endParaRPr/>
          </a:p>
        </p:txBody>
      </p:sp>
      <p:sp>
        <p:nvSpPr>
          <p:cNvPr id="304" name="Google Shape;304;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a:t>
            </a:r>
            <a:r>
              <a:rPr lang="en-US"/>
              <a:t>Total customers = 135 	</a:t>
            </a:r>
            <a:r>
              <a:rPr b="1" lang="en-US"/>
              <a:t>(Q3) </a:t>
            </a:r>
            <a:r>
              <a:rPr lang="en-US"/>
              <a:t>(i) 31/365,	(ii) 1/365	(iii) 61/365	(iv) 334/365</a:t>
            </a:r>
            <a:endParaRPr/>
          </a:p>
        </p:txBody>
      </p:sp>
      <p:sp>
        <p:nvSpPr>
          <p:cNvPr id="319" name="Google Shape;319;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Q4) </a:t>
            </a:r>
            <a:r>
              <a:rPr lang="en-US"/>
              <a:t>180, 75, 105		</a:t>
            </a:r>
            <a:r>
              <a:rPr b="1" lang="en-US"/>
              <a:t>(Q5) (</a:t>
            </a:r>
            <a:r>
              <a:rPr lang="en-US"/>
              <a:t>a) 36, (b) total ways = 96, 96-36=60 </a:t>
            </a:r>
            <a:endParaRPr/>
          </a:p>
        </p:txBody>
      </p:sp>
      <p:sp>
        <p:nvSpPr>
          <p:cNvPr id="326" name="Google Shape;326;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Q6) </a:t>
            </a:r>
            <a:r>
              <a:rPr lang="en-US"/>
              <a:t>144, 240, 1440 	</a:t>
            </a:r>
            <a:endParaRPr/>
          </a:p>
        </p:txBody>
      </p:sp>
      <p:sp>
        <p:nvSpPr>
          <p:cNvPr id="333" name="Google Shape;333;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840</a:t>
            </a:r>
            <a:r>
              <a:rPr lang="en-US"/>
              <a:t> (a) 24	(b)240	(c) 360	(d) 480	(e) 60	(f)60	(g) 288</a:t>
            </a:r>
            <a:endParaRPr/>
          </a:p>
        </p:txBody>
      </p:sp>
      <p:sp>
        <p:nvSpPr>
          <p:cNvPr id="340" name="Google Shape;340;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P(M1 \ One Hit) = 6/31=0.1935</a:t>
            </a:r>
            <a:endParaRPr/>
          </a:p>
        </p:txBody>
      </p:sp>
      <p:sp>
        <p:nvSpPr>
          <p:cNvPr id="347" name="Google Shape;347;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 P(X=2) = [4c2 * 20c2/24c4]=1140/10626		(b) 1615/3542	(c) 1/24c4=(1/10626)	(d) P(at least 1 d)=1 – P(no defective) = 1927/3542</a:t>
            </a:r>
            <a:endParaRPr/>
          </a:p>
        </p:txBody>
      </p:sp>
      <p:sp>
        <p:nvSpPr>
          <p:cNvPr id="354" name="Google Shape;354;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8.8=64 ways to select men and women,	</a:t>
            </a:r>
            <a:r>
              <a:rPr b="1" lang="en-US"/>
              <a:t>8/64=1/8</a:t>
            </a:r>
            <a:endParaRPr b="1"/>
          </a:p>
        </p:txBody>
      </p:sp>
      <p:sp>
        <p:nvSpPr>
          <p:cNvPr id="361" name="Google Shape;361;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P(P1|D)=0.158;		P(P2/D)=0.316		P(P3/D)=0.526		since P(P3/D) is largest of the three, thus a defective is most likely the result of the use of plan 3 </a:t>
            </a:r>
            <a:endParaRPr/>
          </a:p>
        </p:txBody>
      </p:sp>
      <p:sp>
        <p:nvSpPr>
          <p:cNvPr id="368" name="Google Shape;368;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P(A&amp;B) =0.9016		(14) P(A&amp;B) = 35/144 </a:t>
            </a:r>
            <a:endParaRPr/>
          </a:p>
        </p:txBody>
      </p:sp>
      <p:sp>
        <p:nvSpPr>
          <p:cNvPr id="115" name="Google Shape;115;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(15)  ½	(16) (a) 0.32, (b)  0.08	</a:t>
            </a:r>
            <a:endParaRPr/>
          </a:p>
          <a:p>
            <a:pPr indent="0" lvl="0" marL="0" rtl="0" algn="l">
              <a:lnSpc>
                <a:spcPct val="100000"/>
              </a:lnSpc>
              <a:spcBef>
                <a:spcPts val="0"/>
              </a:spcBef>
              <a:spcAft>
                <a:spcPts val="0"/>
              </a:spcAft>
              <a:buSzPts val="1400"/>
              <a:buNone/>
            </a:pPr>
            <a:r>
              <a:rPr lang="en-US"/>
              <a:t>(17) 0.004, (a) 0.0016	(b)0.9984. </a:t>
            </a:r>
            <a:endParaRPr/>
          </a:p>
        </p:txBody>
      </p:sp>
      <p:sp>
        <p:nvSpPr>
          <p:cNvPr id="122" name="Google Shape;122;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(18) </a:t>
            </a:r>
            <a:r>
              <a:rPr lang="en-US"/>
              <a:t>1/19. 	</a:t>
            </a:r>
            <a:r>
              <a:rPr b="1" lang="en-US"/>
              <a:t>(19). </a:t>
            </a:r>
            <a:r>
              <a:rPr lang="en-US"/>
              <a:t>1/17 	(20). 5/14 </a:t>
            </a:r>
            <a:endParaRPr/>
          </a:p>
        </p:txBody>
      </p:sp>
      <p:sp>
        <p:nvSpPr>
          <p:cNvPr id="138" name="Google Shape;138;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(21) a. 0.10/0.15 = 2/3	(b) 2/5 		</a:t>
            </a:r>
            <a:r>
              <a:rPr b="1" lang="en-US"/>
              <a:t>(22)</a:t>
            </a:r>
            <a:r>
              <a:rPr lang="en-US"/>
              <a:t> P(B\A) = [2/36]/11/36 = 2/11 </a:t>
            </a:r>
            <a:endParaRPr/>
          </a:p>
          <a:p>
            <a:pPr indent="0" lvl="0" marL="0" rtl="0" algn="l">
              <a:lnSpc>
                <a:spcPct val="100000"/>
              </a:lnSpc>
              <a:spcBef>
                <a:spcPts val="0"/>
              </a:spcBef>
              <a:spcAft>
                <a:spcPts val="0"/>
              </a:spcAft>
              <a:buSzPts val="1400"/>
              <a:buNone/>
            </a:pPr>
            <a:r>
              <a:rPr b="1" lang="en-US"/>
              <a:t>P(6|3)</a:t>
            </a:r>
            <a:r>
              <a:rPr lang="en-US"/>
              <a:t>=P(6 intersection 3) / P(3) = </a:t>
            </a:r>
            <a:endParaRPr/>
          </a:p>
        </p:txBody>
      </p:sp>
      <p:sp>
        <p:nvSpPr>
          <p:cNvPr id="145" name="Google Shape;145;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p:nvPr>
            <p:ph idx="2" type="pic"/>
          </p:nvPr>
        </p:nvSpPr>
        <p:spPr>
          <a:xfrm>
            <a:off x="5183188" y="987425"/>
            <a:ext cx="6172200" cy="4873625"/>
          </a:xfrm>
          <a:prstGeom prst="rect">
            <a:avLst/>
          </a:prstGeom>
          <a:noFill/>
          <a:ln>
            <a:noFill/>
          </a:ln>
        </p:spPr>
      </p:sp>
      <p:sp>
        <p:nvSpPr>
          <p:cNvPr id="68" name="Google Shape;68;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2324639"/>
            <a:ext cx="9144000" cy="154416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50"/>
              </a:buClr>
              <a:buSzPts val="5000"/>
              <a:buFont typeface="Arial Black"/>
              <a:buNone/>
            </a:pPr>
            <a:r>
              <a:rPr lang="en-US" sz="5000">
                <a:solidFill>
                  <a:srgbClr val="00B050"/>
                </a:solidFill>
                <a:latin typeface="Arial Black"/>
                <a:ea typeface="Arial Black"/>
                <a:cs typeface="Arial Black"/>
                <a:sym typeface="Arial Black"/>
              </a:rPr>
              <a:t>Introduction to Probability </a:t>
            </a:r>
            <a:endParaRPr sz="5000">
              <a:solidFill>
                <a:srgbClr val="00B050"/>
              </a:solidFill>
              <a:latin typeface="Arial Black"/>
              <a:ea typeface="Arial Black"/>
              <a:cs typeface="Arial Black"/>
              <a:sym typeface="Arial Black"/>
            </a:endParaRPr>
          </a:p>
        </p:txBody>
      </p:sp>
      <p:sp>
        <p:nvSpPr>
          <p:cNvPr id="89" name="Google Shape;89;p1"/>
          <p:cNvSpPr txBox="1"/>
          <p:nvPr>
            <p:ph idx="1" type="subTitle"/>
          </p:nvPr>
        </p:nvSpPr>
        <p:spPr>
          <a:xfrm>
            <a:off x="1524000" y="4108647"/>
            <a:ext cx="9144000" cy="261050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None/>
            </a:pPr>
            <a:r>
              <a:t/>
            </a:r>
            <a:endParaRPr/>
          </a:p>
          <a:p>
            <a:pPr indent="0" lvl="0" marL="0" rtl="0" algn="ctr">
              <a:lnSpc>
                <a:spcPct val="100000"/>
              </a:lnSpc>
              <a:spcBef>
                <a:spcPts val="600"/>
              </a:spcBef>
              <a:spcAft>
                <a:spcPts val="0"/>
              </a:spcAft>
              <a:buClr>
                <a:schemeClr val="dk1"/>
              </a:buClr>
              <a:buSzPts val="2400"/>
              <a:buNone/>
            </a:pPr>
            <a:r>
              <a:rPr lang="en-US"/>
              <a:t>Instructor</a:t>
            </a:r>
            <a:endParaRPr/>
          </a:p>
          <a:p>
            <a:pPr indent="0" lvl="0" marL="0" rtl="0" algn="ctr">
              <a:lnSpc>
                <a:spcPct val="100000"/>
              </a:lnSpc>
              <a:spcBef>
                <a:spcPts val="600"/>
              </a:spcBef>
              <a:spcAft>
                <a:spcPts val="0"/>
              </a:spcAft>
              <a:buClr>
                <a:schemeClr val="dk1"/>
              </a:buClr>
              <a:buSzPts val="2400"/>
              <a:buNone/>
            </a:pPr>
            <a:r>
              <a:rPr b="1" lang="en-US"/>
              <a:t>Osama Bin Ajaz</a:t>
            </a:r>
            <a:endParaRPr/>
          </a:p>
          <a:p>
            <a:pPr indent="0" lvl="0" marL="0" rtl="0" algn="ctr">
              <a:lnSpc>
                <a:spcPct val="100000"/>
              </a:lnSpc>
              <a:spcBef>
                <a:spcPts val="600"/>
              </a:spcBef>
              <a:spcAft>
                <a:spcPts val="0"/>
              </a:spcAft>
              <a:buClr>
                <a:schemeClr val="dk1"/>
              </a:buClr>
              <a:buSzPts val="2200"/>
              <a:buNone/>
            </a:pPr>
            <a:r>
              <a:t/>
            </a:r>
            <a:endParaRPr sz="2200"/>
          </a:p>
        </p:txBody>
      </p:sp>
      <p:pic>
        <p:nvPicPr>
          <p:cNvPr id="90" name="Google Shape;90;p1"/>
          <p:cNvPicPr preferRelativeResize="0"/>
          <p:nvPr/>
        </p:nvPicPr>
        <p:blipFill rotWithShape="1">
          <a:blip r:embed="rId3">
            <a:alphaModFix/>
          </a:blip>
          <a:srcRect b="0" l="0" r="0" t="0"/>
          <a:stretch/>
        </p:blipFill>
        <p:spPr>
          <a:xfrm>
            <a:off x="101600" y="162980"/>
            <a:ext cx="5733143" cy="2161659"/>
          </a:xfrm>
          <a:prstGeom prst="rect">
            <a:avLst/>
          </a:prstGeom>
          <a:noFill/>
          <a:ln>
            <a:noFill/>
          </a:ln>
        </p:spPr>
      </p:pic>
      <p:pic>
        <p:nvPicPr>
          <p:cNvPr id="91" name="Google Shape;91;p1"/>
          <p:cNvPicPr preferRelativeResize="0"/>
          <p:nvPr/>
        </p:nvPicPr>
        <p:blipFill rotWithShape="1">
          <a:blip r:embed="rId4">
            <a:alphaModFix/>
          </a:blip>
          <a:srcRect b="0" l="0" r="0" t="0"/>
          <a:stretch/>
        </p:blipFill>
        <p:spPr>
          <a:xfrm>
            <a:off x="7609794" y="4326661"/>
            <a:ext cx="4248377" cy="2152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9"/>
          <p:cNvSpPr txBox="1"/>
          <p:nvPr>
            <p:ph type="title"/>
          </p:nvPr>
        </p:nvSpPr>
        <p:spPr>
          <a:xfrm>
            <a:off x="838200" y="365126"/>
            <a:ext cx="10515600" cy="6177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lang="en-US" sz="3959">
                <a:solidFill>
                  <a:srgbClr val="00B050"/>
                </a:solidFill>
              </a:rPr>
              <a:t>Example # 22 </a:t>
            </a:r>
            <a:endParaRPr sz="3959">
              <a:solidFill>
                <a:srgbClr val="00B050"/>
              </a:solidFill>
            </a:endParaRPr>
          </a:p>
        </p:txBody>
      </p:sp>
      <p:sp>
        <p:nvSpPr>
          <p:cNvPr id="155" name="Google Shape;155;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6" name="Google Shape;156;p49"/>
          <p:cNvPicPr preferRelativeResize="0"/>
          <p:nvPr/>
        </p:nvPicPr>
        <p:blipFill rotWithShape="1">
          <a:blip r:embed="rId3">
            <a:alphaModFix/>
          </a:blip>
          <a:srcRect b="0" l="0" r="0" t="0"/>
          <a:stretch/>
        </p:blipFill>
        <p:spPr>
          <a:xfrm>
            <a:off x="2158584" y="982872"/>
            <a:ext cx="8199033" cy="54778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0"/>
          <p:cNvSpPr txBox="1"/>
          <p:nvPr>
            <p:ph type="title"/>
          </p:nvPr>
        </p:nvSpPr>
        <p:spPr>
          <a:xfrm>
            <a:off x="921543" y="136524"/>
            <a:ext cx="10515600" cy="56356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Calibri"/>
              <a:buNone/>
            </a:pPr>
            <a:r>
              <a:rPr b="1" lang="en-US" sz="3200">
                <a:solidFill>
                  <a:srgbClr val="00B050"/>
                </a:solidFill>
              </a:rPr>
              <a:t>Example # 23</a:t>
            </a:r>
            <a:endParaRPr b="1" sz="3200">
              <a:solidFill>
                <a:srgbClr val="00B050"/>
              </a:solidFill>
            </a:endParaRPr>
          </a:p>
        </p:txBody>
      </p:sp>
      <p:sp>
        <p:nvSpPr>
          <p:cNvPr id="163" name="Google Shape;163;p50"/>
          <p:cNvSpPr txBox="1"/>
          <p:nvPr>
            <p:ph idx="1" type="body"/>
          </p:nvPr>
        </p:nvSpPr>
        <p:spPr>
          <a:xfrm>
            <a:off x="557213" y="1042988"/>
            <a:ext cx="11244262" cy="513397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600"/>
              <a:buNone/>
            </a:pPr>
            <a:r>
              <a:rPr b="1" lang="en-US" sz="2600"/>
              <a:t>(2.91)	</a:t>
            </a:r>
            <a:r>
              <a:rPr lang="en-US" sz="2600"/>
              <a:t>Find the probability of randomly selecting 4 good quarts of milk in succession from a cooler containing 20 quarts of which 5 have spoiled, by using </a:t>
            </a:r>
            <a:endParaRPr sz="2600"/>
          </a:p>
          <a:p>
            <a:pPr indent="0" lvl="0" marL="0" rtl="0" algn="just">
              <a:lnSpc>
                <a:spcPct val="90000"/>
              </a:lnSpc>
              <a:spcBef>
                <a:spcPts val="1000"/>
              </a:spcBef>
              <a:spcAft>
                <a:spcPts val="0"/>
              </a:spcAft>
              <a:buClr>
                <a:schemeClr val="dk1"/>
              </a:buClr>
              <a:buSzPts val="2600"/>
              <a:buNone/>
            </a:pPr>
            <a:r>
              <a:rPr b="1" lang="en-US" sz="2600"/>
              <a:t>(a)	</a:t>
            </a:r>
            <a:r>
              <a:rPr lang="en-US" sz="2600"/>
              <a:t>the first formula of Theorem 2.12 on page 68.</a:t>
            </a:r>
            <a:endParaRPr/>
          </a:p>
          <a:p>
            <a:pPr indent="0" lvl="0" marL="0" rtl="0" algn="just">
              <a:lnSpc>
                <a:spcPct val="90000"/>
              </a:lnSpc>
              <a:spcBef>
                <a:spcPts val="1000"/>
              </a:spcBef>
              <a:spcAft>
                <a:spcPts val="0"/>
              </a:spcAft>
              <a:buClr>
                <a:schemeClr val="dk1"/>
              </a:buClr>
              <a:buSzPts val="2600"/>
              <a:buNone/>
            </a:pPr>
            <a:r>
              <a:rPr b="1" lang="en-US" sz="2600"/>
              <a:t>(b) </a:t>
            </a:r>
            <a:r>
              <a:rPr lang="en-US" sz="2600"/>
              <a:t>the formulas of Theorem 2.6 and Rule 2.3 on pages 50 and 54, respectively. </a:t>
            </a:r>
            <a:endParaRPr sz="2600"/>
          </a:p>
          <a:p>
            <a:pPr indent="0" lvl="0" marL="0" rtl="0" algn="just">
              <a:lnSpc>
                <a:spcPct val="90000"/>
              </a:lnSpc>
              <a:spcBef>
                <a:spcPts val="1000"/>
              </a:spcBef>
              <a:spcAft>
                <a:spcPts val="0"/>
              </a:spcAft>
              <a:buClr>
                <a:schemeClr val="dk1"/>
              </a:buClr>
              <a:buSzPts val="2800"/>
              <a:buNone/>
            </a:pPr>
            <a:br>
              <a:rPr lang="en-US"/>
            </a:br>
            <a:br>
              <a:rPr lang="en-US"/>
            </a:br>
            <a:endParaRPr/>
          </a:p>
        </p:txBody>
      </p:sp>
      <p:pic>
        <p:nvPicPr>
          <p:cNvPr id="164" name="Google Shape;164;p50"/>
          <p:cNvPicPr preferRelativeResize="0"/>
          <p:nvPr/>
        </p:nvPicPr>
        <p:blipFill rotWithShape="1">
          <a:blip r:embed="rId3">
            <a:alphaModFix/>
          </a:blip>
          <a:srcRect b="0" l="0" r="0" t="0"/>
          <a:stretch/>
        </p:blipFill>
        <p:spPr>
          <a:xfrm>
            <a:off x="557213" y="3111104"/>
            <a:ext cx="8858250" cy="2809874"/>
          </a:xfrm>
          <a:prstGeom prst="rect">
            <a:avLst/>
          </a:prstGeom>
          <a:noFill/>
          <a:ln>
            <a:noFill/>
          </a:ln>
        </p:spPr>
      </p:pic>
      <p:pic>
        <p:nvPicPr>
          <p:cNvPr id="165" name="Google Shape;165;p50"/>
          <p:cNvPicPr preferRelativeResize="0"/>
          <p:nvPr/>
        </p:nvPicPr>
        <p:blipFill rotWithShape="1">
          <a:blip r:embed="rId4">
            <a:alphaModFix/>
          </a:blip>
          <a:srcRect b="0" l="0" r="0" t="0"/>
          <a:stretch/>
        </p:blipFill>
        <p:spPr>
          <a:xfrm>
            <a:off x="9485541" y="3312319"/>
            <a:ext cx="2386012" cy="1200151"/>
          </a:xfrm>
          <a:prstGeom prst="rect">
            <a:avLst/>
          </a:prstGeom>
          <a:noFill/>
          <a:ln>
            <a:noFill/>
          </a:ln>
        </p:spPr>
      </p:pic>
      <p:pic>
        <p:nvPicPr>
          <p:cNvPr id="166" name="Google Shape;166;p50"/>
          <p:cNvPicPr preferRelativeResize="0"/>
          <p:nvPr/>
        </p:nvPicPr>
        <p:blipFill rotWithShape="1">
          <a:blip r:embed="rId5">
            <a:alphaModFix/>
          </a:blip>
          <a:srcRect b="0" l="0" r="0" t="0"/>
          <a:stretch/>
        </p:blipFill>
        <p:spPr>
          <a:xfrm>
            <a:off x="9485541" y="4770240"/>
            <a:ext cx="2245855" cy="11489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2" name="Google Shape;17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3" name="Google Shape;173;p51"/>
          <p:cNvPicPr preferRelativeResize="0"/>
          <p:nvPr/>
        </p:nvPicPr>
        <p:blipFill rotWithShape="1">
          <a:blip r:embed="rId3">
            <a:alphaModFix/>
          </a:blip>
          <a:srcRect b="0" l="0" r="0" t="0"/>
          <a:stretch/>
        </p:blipFill>
        <p:spPr>
          <a:xfrm>
            <a:off x="164892" y="365125"/>
            <a:ext cx="11722308" cy="61855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2"/>
          <p:cNvSpPr txBox="1"/>
          <p:nvPr>
            <p:ph type="title"/>
          </p:nvPr>
        </p:nvSpPr>
        <p:spPr>
          <a:xfrm>
            <a:off x="838200" y="365126"/>
            <a:ext cx="10515600" cy="635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23 </a:t>
            </a:r>
            <a:endParaRPr b="1" sz="3600">
              <a:solidFill>
                <a:srgbClr val="00B050"/>
              </a:solidFill>
            </a:endParaRPr>
          </a:p>
        </p:txBody>
      </p:sp>
      <p:sp>
        <p:nvSpPr>
          <p:cNvPr id="180" name="Google Shape;180;p52"/>
          <p:cNvSpPr txBox="1"/>
          <p:nvPr>
            <p:ph idx="1" type="body"/>
          </p:nvPr>
        </p:nvSpPr>
        <p:spPr>
          <a:xfrm>
            <a:off x="838200" y="1343025"/>
            <a:ext cx="10515600" cy="48339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card is drawn is random from a deck of ordinary playing cards. What is the probability that it is a diamond, a face card or a king?</a:t>
            </a:r>
            <a:endParaRPr/>
          </a:p>
          <a:p>
            <a:pPr indent="0" lvl="0" marL="0" rtl="0" algn="l">
              <a:lnSpc>
                <a:spcPct val="90000"/>
              </a:lnSpc>
              <a:spcBef>
                <a:spcPts val="1000"/>
              </a:spcBef>
              <a:spcAft>
                <a:spcPts val="0"/>
              </a:spcAft>
              <a:buClr>
                <a:schemeClr val="dk1"/>
              </a:buClr>
              <a:buSzPts val="2800"/>
              <a:buNone/>
            </a:pPr>
            <a:r>
              <a:rPr b="1" lang="en-US"/>
              <a:t>Solution:</a:t>
            </a:r>
            <a:endParaRPr/>
          </a:p>
          <a:p>
            <a:pPr indent="0" lvl="1" marL="457200" rtl="0" algn="l">
              <a:lnSpc>
                <a:spcPct val="90000"/>
              </a:lnSpc>
              <a:spcBef>
                <a:spcPts val="500"/>
              </a:spcBef>
              <a:spcAft>
                <a:spcPts val="0"/>
              </a:spcAft>
              <a:buClr>
                <a:schemeClr val="dk1"/>
              </a:buClr>
              <a:buSzPts val="2400"/>
              <a:buNone/>
            </a:pPr>
            <a:r>
              <a:rPr lang="en-US"/>
              <a:t>Let 		</a:t>
            </a:r>
            <a:r>
              <a:rPr lang="en-US" sz="2200"/>
              <a:t>A = the card drawn is diamond</a:t>
            </a:r>
            <a:endParaRPr/>
          </a:p>
          <a:p>
            <a:pPr indent="0" lvl="2" marL="914400" rtl="0" algn="l">
              <a:lnSpc>
                <a:spcPct val="90000"/>
              </a:lnSpc>
              <a:spcBef>
                <a:spcPts val="500"/>
              </a:spcBef>
              <a:spcAft>
                <a:spcPts val="0"/>
              </a:spcAft>
              <a:buClr>
                <a:schemeClr val="dk1"/>
              </a:buClr>
              <a:buSzPts val="2200"/>
              <a:buNone/>
            </a:pPr>
            <a:r>
              <a:rPr lang="en-US" sz="2200"/>
              <a:t>  	B = the card drawn is face card, &amp;</a:t>
            </a:r>
            <a:endParaRPr/>
          </a:p>
          <a:p>
            <a:pPr indent="0" lvl="2" marL="914400" rtl="0" algn="l">
              <a:lnSpc>
                <a:spcPct val="90000"/>
              </a:lnSpc>
              <a:spcBef>
                <a:spcPts val="500"/>
              </a:spcBef>
              <a:spcAft>
                <a:spcPts val="0"/>
              </a:spcAft>
              <a:buClr>
                <a:schemeClr val="dk1"/>
              </a:buClr>
              <a:buSzPts val="2200"/>
              <a:buNone/>
            </a:pPr>
            <a:r>
              <a:rPr lang="en-US" sz="2200"/>
              <a:t>              C = the card drawn is a king</a:t>
            </a:r>
            <a:endParaRPr sz="2400"/>
          </a:p>
          <a:p>
            <a:pPr indent="0" lvl="2" marL="914400" rtl="0" algn="l">
              <a:lnSpc>
                <a:spcPct val="90000"/>
              </a:lnSpc>
              <a:spcBef>
                <a:spcPts val="500"/>
              </a:spcBef>
              <a:spcAft>
                <a:spcPts val="0"/>
              </a:spcAft>
              <a:buClr>
                <a:schemeClr val="dk1"/>
              </a:buClr>
              <a:buSzPts val="2400"/>
              <a:buNone/>
            </a:pPr>
            <a:r>
              <a:rPr lang="en-US" sz="2400"/>
              <a:t>P (A U B U C) =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53"/>
          <p:cNvSpPr txBox="1"/>
          <p:nvPr>
            <p:ph type="title"/>
          </p:nvPr>
        </p:nvSpPr>
        <p:spPr>
          <a:xfrm>
            <a:off x="838200" y="365126"/>
            <a:ext cx="10515600" cy="4603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Calibri"/>
              <a:buNone/>
            </a:pPr>
            <a:r>
              <a:rPr b="1" lang="en-US" sz="3240">
                <a:solidFill>
                  <a:srgbClr val="00B050"/>
                </a:solidFill>
              </a:rPr>
              <a:t>Example # 24 </a:t>
            </a:r>
            <a:endParaRPr b="1" sz="3240">
              <a:solidFill>
                <a:srgbClr val="00B050"/>
              </a:solidFill>
            </a:endParaRPr>
          </a:p>
        </p:txBody>
      </p:sp>
      <p:sp>
        <p:nvSpPr>
          <p:cNvPr id="187" name="Google Shape;187;p53"/>
          <p:cNvSpPr txBox="1"/>
          <p:nvPr>
            <p:ph idx="1" type="body"/>
          </p:nvPr>
        </p:nvSpPr>
        <p:spPr>
          <a:xfrm>
            <a:off x="838200" y="1049311"/>
            <a:ext cx="10515600" cy="512765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A man tosses two fair dice. What is the conditional probability that the sum of two dice will be 7, given that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 </a:t>
            </a:r>
            <a:r>
              <a:rPr lang="en-US" sz="2600">
                <a:solidFill>
                  <a:srgbClr val="0070C0"/>
                </a:solidFill>
              </a:rPr>
              <a:t>the sum is odd.	</a:t>
            </a:r>
            <a:r>
              <a:rPr lang="en-US" sz="2600">
                <a:solidFill>
                  <a:srgbClr val="FF0000"/>
                </a:solidFill>
              </a:rPr>
              <a:t>(B)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(ii) </a:t>
            </a:r>
            <a:r>
              <a:rPr lang="en-US" sz="2600">
                <a:solidFill>
                  <a:srgbClr val="0070C0"/>
                </a:solidFill>
              </a:rPr>
              <a:t>the sum  is greater than 6. </a:t>
            </a:r>
            <a:r>
              <a:rPr lang="en-US" sz="2600">
                <a:solidFill>
                  <a:srgbClr val="FF0000"/>
                </a:solidFill>
              </a:rPr>
              <a:t>(C)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(iii) </a:t>
            </a:r>
            <a:r>
              <a:rPr lang="en-US" sz="2600">
                <a:solidFill>
                  <a:srgbClr val="0070C0"/>
                </a:solidFill>
              </a:rPr>
              <a:t>the two dice had the same outcome.</a:t>
            </a:r>
            <a:r>
              <a:rPr lang="en-US" sz="2600">
                <a:solidFill>
                  <a:srgbClr val="FF0000"/>
                </a:solidFill>
              </a:rPr>
              <a:t> (D)</a:t>
            </a:r>
            <a:endParaRPr/>
          </a:p>
          <a:p>
            <a:pPr indent="0" lvl="0" marL="0" rtl="0" algn="just">
              <a:lnSpc>
                <a:spcPct val="90000"/>
              </a:lnSpc>
              <a:spcBef>
                <a:spcPts val="1000"/>
              </a:spcBef>
              <a:spcAft>
                <a:spcPts val="0"/>
              </a:spcAft>
              <a:buClr>
                <a:schemeClr val="dk1"/>
              </a:buClr>
              <a:buSzPts val="2600"/>
              <a:buNone/>
            </a:pPr>
            <a:r>
              <a:rPr b="1" lang="en-US" sz="2600"/>
              <a:t>Solution: </a:t>
            </a:r>
            <a:endParaRPr b="1" sz="2600"/>
          </a:p>
        </p:txBody>
      </p:sp>
      <p:pic>
        <p:nvPicPr>
          <p:cNvPr id="188" name="Google Shape;188;p53"/>
          <p:cNvPicPr preferRelativeResize="0"/>
          <p:nvPr/>
        </p:nvPicPr>
        <p:blipFill rotWithShape="1">
          <a:blip r:embed="rId3">
            <a:alphaModFix/>
          </a:blip>
          <a:srcRect b="0" l="0" r="0" t="0"/>
          <a:stretch/>
        </p:blipFill>
        <p:spPr>
          <a:xfrm>
            <a:off x="2113613" y="3718069"/>
            <a:ext cx="5891135" cy="29781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c80947f1c3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t/>
            </a:r>
            <a:endParaRPr/>
          </a:p>
        </p:txBody>
      </p:sp>
      <p:sp>
        <p:nvSpPr>
          <p:cNvPr id="195" name="Google Shape;195;gc80947f1c3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196" name="Google Shape;196;gc80947f1c3_0_0"/>
          <p:cNvPicPr preferRelativeResize="0"/>
          <p:nvPr/>
        </p:nvPicPr>
        <p:blipFill rotWithShape="1">
          <a:blip r:embed="rId3">
            <a:alphaModFix/>
          </a:blip>
          <a:srcRect b="0" l="0" r="0" t="0"/>
          <a:stretch/>
        </p:blipFill>
        <p:spPr>
          <a:xfrm>
            <a:off x="487938" y="1666151"/>
            <a:ext cx="11216126" cy="352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4"/>
          <p:cNvSpPr txBox="1"/>
          <p:nvPr>
            <p:ph type="title"/>
          </p:nvPr>
        </p:nvSpPr>
        <p:spPr>
          <a:xfrm>
            <a:off x="838200" y="365126"/>
            <a:ext cx="10515600" cy="8041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25 </a:t>
            </a:r>
            <a:endParaRPr b="1" sz="3600">
              <a:solidFill>
                <a:srgbClr val="00B050"/>
              </a:solidFill>
            </a:endParaRPr>
          </a:p>
        </p:txBody>
      </p:sp>
      <p:sp>
        <p:nvSpPr>
          <p:cNvPr id="203" name="Google Shape;203;p54"/>
          <p:cNvSpPr txBox="1"/>
          <p:nvPr>
            <p:ph idx="1" type="body"/>
          </p:nvPr>
        </p:nvSpPr>
        <p:spPr>
          <a:xfrm>
            <a:off x="838200" y="1543987"/>
            <a:ext cx="10515600" cy="46329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coins are tossed. What is the conditional probability that two heads results, given that there is at least one head?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5"/>
          <p:cNvSpPr txBox="1"/>
          <p:nvPr>
            <p:ph type="title"/>
          </p:nvPr>
        </p:nvSpPr>
        <p:spPr>
          <a:xfrm>
            <a:off x="838200" y="365126"/>
            <a:ext cx="10515600" cy="65420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25 </a:t>
            </a:r>
            <a:endParaRPr b="1" sz="3600">
              <a:solidFill>
                <a:srgbClr val="00B050"/>
              </a:solidFill>
            </a:endParaRPr>
          </a:p>
        </p:txBody>
      </p:sp>
      <p:sp>
        <p:nvSpPr>
          <p:cNvPr id="210" name="Google Shape;210;p55"/>
          <p:cNvSpPr txBox="1"/>
          <p:nvPr>
            <p:ph idx="1" type="body"/>
          </p:nvPr>
        </p:nvSpPr>
        <p:spPr>
          <a:xfrm>
            <a:off x="838200" y="1274164"/>
            <a:ext cx="10515600" cy="49027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events A &amp; B are such that P(A) = 1/4, P(A|B)=1/2,	P(B|A) = 2/3</a:t>
            </a:r>
            <a:endParaRPr/>
          </a:p>
          <a:p>
            <a:pPr indent="-571500" lvl="0" marL="571500" rtl="0" algn="l">
              <a:lnSpc>
                <a:spcPct val="90000"/>
              </a:lnSpc>
              <a:spcBef>
                <a:spcPts val="1000"/>
              </a:spcBef>
              <a:spcAft>
                <a:spcPts val="0"/>
              </a:spcAft>
              <a:buClr>
                <a:schemeClr val="dk1"/>
              </a:buClr>
              <a:buSzPts val="2800"/>
              <a:buAutoNum type="romanLcParenBoth"/>
            </a:pPr>
            <a:r>
              <a:rPr lang="en-US"/>
              <a:t>Are A and B independent events?</a:t>
            </a:r>
            <a:endParaRPr/>
          </a:p>
          <a:p>
            <a:pPr indent="-571500" lvl="0" marL="571500" rtl="0" algn="l">
              <a:lnSpc>
                <a:spcPct val="90000"/>
              </a:lnSpc>
              <a:spcBef>
                <a:spcPts val="1000"/>
              </a:spcBef>
              <a:spcAft>
                <a:spcPts val="0"/>
              </a:spcAft>
              <a:buClr>
                <a:schemeClr val="dk1"/>
              </a:buClr>
              <a:buSzPts val="2800"/>
              <a:buAutoNum type="romanLcParenBoth"/>
            </a:pPr>
            <a:r>
              <a:rPr lang="en-US"/>
              <a:t>Are A and B mutually exclusive events?</a:t>
            </a:r>
            <a:endParaRPr/>
          </a:p>
          <a:p>
            <a:pPr indent="-571500" lvl="0" marL="571500" rtl="0" algn="l">
              <a:lnSpc>
                <a:spcPct val="90000"/>
              </a:lnSpc>
              <a:spcBef>
                <a:spcPts val="1000"/>
              </a:spcBef>
              <a:spcAft>
                <a:spcPts val="0"/>
              </a:spcAft>
              <a:buClr>
                <a:schemeClr val="dk1"/>
              </a:buClr>
              <a:buSzPts val="2800"/>
              <a:buAutoNum type="romanLcParenBoth"/>
            </a:pPr>
            <a:r>
              <a:rPr lang="en-US"/>
              <a:t>Find P(A∩B) </a:t>
            </a:r>
            <a:endParaRPr/>
          </a:p>
          <a:p>
            <a:pPr indent="0" lvl="0" marL="0" rtl="0" algn="l">
              <a:lnSpc>
                <a:spcPct val="90000"/>
              </a:lnSpc>
              <a:spcBef>
                <a:spcPts val="1000"/>
              </a:spcBef>
              <a:spcAft>
                <a:spcPts val="0"/>
              </a:spcAft>
              <a:buClr>
                <a:schemeClr val="dk1"/>
              </a:buClr>
              <a:buSzPts val="2800"/>
              <a:buNone/>
            </a:pPr>
            <a:r>
              <a:rPr lang="en-US"/>
              <a:t>Solution: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c3f13e7192_0_0"/>
          <p:cNvSpPr txBox="1"/>
          <p:nvPr>
            <p:ph type="title"/>
          </p:nvPr>
        </p:nvSpPr>
        <p:spPr>
          <a:xfrm>
            <a:off x="838200" y="185000"/>
            <a:ext cx="10515600" cy="548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sz="3400">
                <a:solidFill>
                  <a:srgbClr val="6AA84F"/>
                </a:solidFill>
              </a:rPr>
              <a:t>Example:</a:t>
            </a:r>
            <a:r>
              <a:rPr b="1" lang="en-US" sz="3400"/>
              <a:t> </a:t>
            </a:r>
            <a:r>
              <a:rPr b="1" lang="en-US" sz="3400">
                <a:solidFill>
                  <a:schemeClr val="accent2"/>
                </a:solidFill>
              </a:rPr>
              <a:t>Roommate Compatibility</a:t>
            </a:r>
            <a:endParaRPr b="1" sz="3400">
              <a:solidFill>
                <a:schemeClr val="accent2"/>
              </a:solidFill>
            </a:endParaRPr>
          </a:p>
        </p:txBody>
      </p:sp>
      <p:sp>
        <p:nvSpPr>
          <p:cNvPr id="217" name="Google Shape;217;gc3f13e7192_0_0"/>
          <p:cNvSpPr txBox="1"/>
          <p:nvPr>
            <p:ph idx="1" type="body"/>
          </p:nvPr>
        </p:nvSpPr>
        <p:spPr>
          <a:xfrm>
            <a:off x="521375" y="733400"/>
            <a:ext cx="11323200" cy="5924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US" sz="2400"/>
              <a:t>Baber is off to college. There are 1000 additional new male students, and one of them will be randomly assigned to share Baber’s dorm room. He is hoping that it won’t be someone who likes to party or who snores. The table for the 1000 students is given below. What is the probability that Baber will be disappointed and get a roommate who either likes to party or snores or both? </a:t>
            </a:r>
            <a:endParaRPr sz="2400"/>
          </a:p>
          <a:p>
            <a:pPr indent="0" lvl="0" marL="0" rtl="0" algn="just">
              <a:lnSpc>
                <a:spcPct val="90000"/>
              </a:lnSpc>
              <a:spcBef>
                <a:spcPts val="1000"/>
              </a:spcBef>
              <a:spcAft>
                <a:spcPts val="0"/>
              </a:spcAft>
              <a:buClr>
                <a:schemeClr val="dk1"/>
              </a:buClr>
              <a:buSzPts val="1100"/>
              <a:buFont typeface="Arial"/>
              <a:buNone/>
            </a:pPr>
            <a:r>
              <a:t/>
            </a:r>
            <a:endParaRPr sz="2600"/>
          </a:p>
          <a:p>
            <a:pPr indent="0" lvl="0" marL="0" rtl="0" algn="l">
              <a:lnSpc>
                <a:spcPct val="90000"/>
              </a:lnSpc>
              <a:spcBef>
                <a:spcPts val="1000"/>
              </a:spcBef>
              <a:spcAft>
                <a:spcPts val="0"/>
              </a:spcAft>
              <a:buSzPts val="1800"/>
              <a:buNone/>
            </a:pPr>
            <a:r>
              <a:t/>
            </a:r>
            <a:endParaRPr/>
          </a:p>
        </p:txBody>
      </p:sp>
      <p:pic>
        <p:nvPicPr>
          <p:cNvPr id="218" name="Google Shape;218;gc3f13e7192_0_0"/>
          <p:cNvPicPr preferRelativeResize="0"/>
          <p:nvPr/>
        </p:nvPicPr>
        <p:blipFill rotWithShape="1">
          <a:blip r:embed="rId3">
            <a:alphaModFix/>
          </a:blip>
          <a:srcRect b="0" l="0" r="0" t="0"/>
          <a:stretch/>
        </p:blipFill>
        <p:spPr>
          <a:xfrm>
            <a:off x="4198250" y="2264013"/>
            <a:ext cx="7436100" cy="2329975"/>
          </a:xfrm>
          <a:prstGeom prst="rect">
            <a:avLst/>
          </a:prstGeom>
          <a:noFill/>
          <a:ln>
            <a:noFill/>
          </a:ln>
        </p:spPr>
      </p:pic>
      <p:pic>
        <p:nvPicPr>
          <p:cNvPr id="219" name="Google Shape;219;gc3f13e7192_0_0"/>
          <p:cNvPicPr preferRelativeResize="0"/>
          <p:nvPr/>
        </p:nvPicPr>
        <p:blipFill rotWithShape="1">
          <a:blip r:embed="rId4">
            <a:alphaModFix/>
          </a:blip>
          <a:srcRect b="0" l="0" r="0" t="0"/>
          <a:stretch/>
        </p:blipFill>
        <p:spPr>
          <a:xfrm>
            <a:off x="838200" y="4669475"/>
            <a:ext cx="2494850" cy="644500"/>
          </a:xfrm>
          <a:prstGeom prst="rect">
            <a:avLst/>
          </a:prstGeom>
          <a:noFill/>
          <a:ln>
            <a:noFill/>
          </a:ln>
        </p:spPr>
      </p:pic>
      <p:pic>
        <p:nvPicPr>
          <p:cNvPr id="220" name="Google Shape;220;gc3f13e7192_0_0"/>
          <p:cNvPicPr preferRelativeResize="0"/>
          <p:nvPr/>
        </p:nvPicPr>
        <p:blipFill rotWithShape="1">
          <a:blip r:embed="rId5">
            <a:alphaModFix/>
          </a:blip>
          <a:srcRect b="0" l="0" r="0" t="0"/>
          <a:stretch/>
        </p:blipFill>
        <p:spPr>
          <a:xfrm>
            <a:off x="4025325" y="4669475"/>
            <a:ext cx="2494850" cy="712814"/>
          </a:xfrm>
          <a:prstGeom prst="rect">
            <a:avLst/>
          </a:prstGeom>
          <a:noFill/>
          <a:ln>
            <a:noFill/>
          </a:ln>
        </p:spPr>
      </p:pic>
      <p:pic>
        <p:nvPicPr>
          <p:cNvPr id="221" name="Google Shape;221;gc3f13e7192_0_0"/>
          <p:cNvPicPr preferRelativeResize="0"/>
          <p:nvPr/>
        </p:nvPicPr>
        <p:blipFill rotWithShape="1">
          <a:blip r:embed="rId6">
            <a:alphaModFix/>
          </a:blip>
          <a:srcRect b="0" l="0" r="0" t="0"/>
          <a:stretch/>
        </p:blipFill>
        <p:spPr>
          <a:xfrm>
            <a:off x="7319175" y="4669475"/>
            <a:ext cx="3150908" cy="644500"/>
          </a:xfrm>
          <a:prstGeom prst="rect">
            <a:avLst/>
          </a:prstGeom>
          <a:noFill/>
          <a:ln>
            <a:noFill/>
          </a:ln>
        </p:spPr>
      </p:pic>
      <p:pic>
        <p:nvPicPr>
          <p:cNvPr id="222" name="Google Shape;222;gc3f13e7192_0_0"/>
          <p:cNvPicPr preferRelativeResize="0"/>
          <p:nvPr/>
        </p:nvPicPr>
        <p:blipFill rotWithShape="1">
          <a:blip r:embed="rId7">
            <a:alphaModFix/>
          </a:blip>
          <a:srcRect b="0" l="0" r="0" t="0"/>
          <a:stretch/>
        </p:blipFill>
        <p:spPr>
          <a:xfrm>
            <a:off x="838200" y="6124625"/>
            <a:ext cx="7782897" cy="448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6"/>
          <p:cNvSpPr txBox="1"/>
          <p:nvPr>
            <p:ph type="title"/>
          </p:nvPr>
        </p:nvSpPr>
        <p:spPr>
          <a:xfrm>
            <a:off x="838200" y="365125"/>
            <a:ext cx="10515600" cy="7291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26 </a:t>
            </a:r>
            <a:endParaRPr b="1" sz="3600">
              <a:solidFill>
                <a:srgbClr val="00B050"/>
              </a:solidFill>
            </a:endParaRPr>
          </a:p>
        </p:txBody>
      </p:sp>
      <p:sp>
        <p:nvSpPr>
          <p:cNvPr id="229" name="Google Shape;229;p56"/>
          <p:cNvSpPr txBox="1"/>
          <p:nvPr>
            <p:ph idx="1" type="body"/>
          </p:nvPr>
        </p:nvSpPr>
        <p:spPr>
          <a:xfrm>
            <a:off x="838200" y="1259174"/>
            <a:ext cx="10515600" cy="4917789"/>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In a certain assembly plant, three machines, </a:t>
            </a:r>
            <a:r>
              <a:rPr i="1" lang="en-US"/>
              <a:t>B</a:t>
            </a:r>
            <a:r>
              <a:rPr lang="en-US"/>
              <a:t>1, </a:t>
            </a:r>
            <a:r>
              <a:rPr i="1" lang="en-US"/>
              <a:t>B</a:t>
            </a:r>
            <a:r>
              <a:rPr lang="en-US"/>
              <a:t>2, and </a:t>
            </a:r>
            <a:r>
              <a:rPr i="1" lang="en-US"/>
              <a:t>B</a:t>
            </a:r>
            <a:r>
              <a:rPr lang="en-US"/>
              <a:t>3, make 30%, 45%, and 25%, respectively, of the products. It is known from past experience that 2%, 3%, and 2% of the products made by each machine, respectively, are defective. Now, suppose that a finished product is randomly selected. What is the probability that it is defective? </a:t>
            </a:r>
            <a:endParaRPr/>
          </a:p>
          <a:p>
            <a:pPr indent="-228600" lvl="0" marL="228600" rtl="0" algn="l">
              <a:lnSpc>
                <a:spcPct val="80000"/>
              </a:lnSpc>
              <a:spcBef>
                <a:spcPts val="1000"/>
              </a:spcBef>
              <a:spcAft>
                <a:spcPts val="0"/>
              </a:spcAft>
              <a:buClr>
                <a:schemeClr val="dk1"/>
              </a:buClr>
              <a:buSzPts val="2800"/>
              <a:buChar char="•"/>
            </a:pPr>
            <a:r>
              <a:rPr lang="en-US"/>
              <a:t>Solution:</a:t>
            </a:r>
            <a:endParaRPr/>
          </a:p>
          <a:p>
            <a:pPr indent="0" lvl="0" marL="0" rtl="0" algn="l">
              <a:lnSpc>
                <a:spcPct val="80000"/>
              </a:lnSpc>
              <a:spcBef>
                <a:spcPts val="1000"/>
              </a:spcBef>
              <a:spcAft>
                <a:spcPts val="0"/>
              </a:spcAft>
              <a:buClr>
                <a:schemeClr val="dk1"/>
              </a:buClr>
              <a:buSzPts val="2800"/>
              <a:buNone/>
            </a:pPr>
            <a:r>
              <a:rPr i="1" lang="en-US"/>
              <a:t>		A</a:t>
            </a:r>
            <a:r>
              <a:rPr lang="en-US"/>
              <a:t>: the product is defective,</a:t>
            </a:r>
            <a:br>
              <a:rPr lang="en-US"/>
            </a:br>
            <a:r>
              <a:rPr lang="en-US"/>
              <a:t>		</a:t>
            </a:r>
            <a:r>
              <a:rPr i="1" lang="en-US"/>
              <a:t>B</a:t>
            </a:r>
            <a:r>
              <a:rPr lang="en-US"/>
              <a:t>1: the product is made by machine </a:t>
            </a:r>
            <a:r>
              <a:rPr i="1" lang="en-US"/>
              <a:t>B</a:t>
            </a:r>
            <a:r>
              <a:rPr lang="en-US"/>
              <a:t>1,</a:t>
            </a:r>
            <a:br>
              <a:rPr lang="en-US"/>
            </a:br>
            <a:r>
              <a:rPr lang="en-US"/>
              <a:t>		</a:t>
            </a:r>
            <a:r>
              <a:rPr i="1" lang="en-US"/>
              <a:t>B</a:t>
            </a:r>
            <a:r>
              <a:rPr lang="en-US"/>
              <a:t>2: the product is made by machine </a:t>
            </a:r>
            <a:r>
              <a:rPr i="1" lang="en-US"/>
              <a:t>B</a:t>
            </a:r>
            <a:r>
              <a:rPr lang="en-US"/>
              <a:t>2,</a:t>
            </a:r>
            <a:br>
              <a:rPr lang="en-US"/>
            </a:br>
            <a:r>
              <a:rPr lang="en-US"/>
              <a:t>		</a:t>
            </a:r>
            <a:r>
              <a:rPr i="1" lang="en-US"/>
              <a:t>B</a:t>
            </a:r>
            <a:r>
              <a:rPr lang="en-US"/>
              <a:t>3: the product is made by machine B3, </a:t>
            </a:r>
            <a:br>
              <a:rPr lang="en-US"/>
            </a:b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b="1" lang="en-US" sz="4000">
                <a:solidFill>
                  <a:srgbClr val="00B050"/>
                </a:solidFill>
                <a:latin typeface="Arial Black"/>
                <a:ea typeface="Arial Black"/>
                <a:cs typeface="Arial Black"/>
                <a:sym typeface="Arial Black"/>
              </a:rPr>
              <a:t>The Product Rule: </a:t>
            </a:r>
            <a:br>
              <a:rPr b="1" lang="en-US" sz="4000">
                <a:solidFill>
                  <a:srgbClr val="00B050"/>
                </a:solidFill>
                <a:latin typeface="Arial Black"/>
                <a:ea typeface="Arial Black"/>
                <a:cs typeface="Arial Black"/>
                <a:sym typeface="Arial Black"/>
              </a:rPr>
            </a:br>
            <a:r>
              <a:rPr b="1" lang="en-US" sz="4000">
                <a:solidFill>
                  <a:srgbClr val="00B050"/>
                </a:solidFill>
                <a:latin typeface="Arial Black"/>
                <a:ea typeface="Arial Black"/>
                <a:cs typeface="Arial Black"/>
                <a:sym typeface="Arial Black"/>
              </a:rPr>
              <a:t>Independent Events</a:t>
            </a:r>
            <a:endParaRPr b="1" sz="4000">
              <a:solidFill>
                <a:srgbClr val="00B050"/>
              </a:solidFill>
              <a:latin typeface="Arial Black"/>
              <a:ea typeface="Arial Black"/>
              <a:cs typeface="Arial Black"/>
              <a:sym typeface="Arial Black"/>
            </a:endParaRPr>
          </a:p>
        </p:txBody>
      </p:sp>
      <p:sp>
        <p:nvSpPr>
          <p:cNvPr id="97" name="Google Shape;9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8" name="Google Shape;98;p41"/>
          <p:cNvPicPr preferRelativeResize="0"/>
          <p:nvPr/>
        </p:nvPicPr>
        <p:blipFill rotWithShape="1">
          <a:blip r:embed="rId3">
            <a:alphaModFix/>
          </a:blip>
          <a:srcRect b="0" l="0" r="0" t="0"/>
          <a:stretch/>
        </p:blipFill>
        <p:spPr>
          <a:xfrm>
            <a:off x="377937" y="1825625"/>
            <a:ext cx="11436126" cy="23837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Tree Diagram for Example # 26  </a:t>
            </a:r>
            <a:endParaRPr b="1">
              <a:solidFill>
                <a:srgbClr val="00B050"/>
              </a:solidFill>
            </a:endParaRPr>
          </a:p>
        </p:txBody>
      </p:sp>
      <p:sp>
        <p:nvSpPr>
          <p:cNvPr id="235" name="Google Shape;235;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36" name="Google Shape;236;p57"/>
          <p:cNvCxnSpPr/>
          <p:nvPr/>
        </p:nvCxnSpPr>
        <p:spPr>
          <a:xfrm flipH="1" rot="10800000">
            <a:off x="2968052" y="2353456"/>
            <a:ext cx="1678899" cy="1259174"/>
          </a:xfrm>
          <a:prstGeom prst="straightConnector1">
            <a:avLst/>
          </a:prstGeom>
          <a:noFill/>
          <a:ln cap="flat" cmpd="sng" w="38100">
            <a:solidFill>
              <a:srgbClr val="00B050"/>
            </a:solidFill>
            <a:prstDash val="solid"/>
            <a:miter lim="800000"/>
            <a:headEnd len="sm" w="sm" type="none"/>
            <a:tailEnd len="med" w="med" type="triangle"/>
          </a:ln>
        </p:spPr>
      </p:cxnSp>
      <p:cxnSp>
        <p:nvCxnSpPr>
          <p:cNvPr id="237" name="Google Shape;237;p57"/>
          <p:cNvCxnSpPr/>
          <p:nvPr/>
        </p:nvCxnSpPr>
        <p:spPr>
          <a:xfrm>
            <a:off x="2968052" y="3612630"/>
            <a:ext cx="1678899" cy="0"/>
          </a:xfrm>
          <a:prstGeom prst="straightConnector1">
            <a:avLst/>
          </a:prstGeom>
          <a:noFill/>
          <a:ln cap="flat" cmpd="sng" w="38100">
            <a:solidFill>
              <a:srgbClr val="00B050"/>
            </a:solidFill>
            <a:prstDash val="solid"/>
            <a:miter lim="800000"/>
            <a:headEnd len="sm" w="sm" type="none"/>
            <a:tailEnd len="med" w="med" type="triangle"/>
          </a:ln>
        </p:spPr>
      </p:cxnSp>
      <p:cxnSp>
        <p:nvCxnSpPr>
          <p:cNvPr id="238" name="Google Shape;238;p57"/>
          <p:cNvCxnSpPr/>
          <p:nvPr/>
        </p:nvCxnSpPr>
        <p:spPr>
          <a:xfrm>
            <a:off x="2968052" y="3612630"/>
            <a:ext cx="1678899" cy="1178445"/>
          </a:xfrm>
          <a:prstGeom prst="straightConnector1">
            <a:avLst/>
          </a:prstGeom>
          <a:noFill/>
          <a:ln cap="flat" cmpd="sng" w="38100">
            <a:solidFill>
              <a:srgbClr val="00B050"/>
            </a:solidFill>
            <a:prstDash val="solid"/>
            <a:miter lim="800000"/>
            <a:headEnd len="sm" w="sm" type="none"/>
            <a:tailEnd len="med" w="med" type="triangle"/>
          </a:ln>
        </p:spPr>
      </p:cxnSp>
      <p:cxnSp>
        <p:nvCxnSpPr>
          <p:cNvPr id="239" name="Google Shape;239;p57"/>
          <p:cNvCxnSpPr/>
          <p:nvPr/>
        </p:nvCxnSpPr>
        <p:spPr>
          <a:xfrm>
            <a:off x="4646951" y="2353456"/>
            <a:ext cx="2533962"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40" name="Google Shape;240;p57"/>
          <p:cNvCxnSpPr/>
          <p:nvPr/>
        </p:nvCxnSpPr>
        <p:spPr>
          <a:xfrm>
            <a:off x="4644453" y="3615129"/>
            <a:ext cx="2533962"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41" name="Google Shape;241;p57"/>
          <p:cNvCxnSpPr/>
          <p:nvPr/>
        </p:nvCxnSpPr>
        <p:spPr>
          <a:xfrm>
            <a:off x="4639769" y="4763593"/>
            <a:ext cx="2533962" cy="0"/>
          </a:xfrm>
          <a:prstGeom prst="straightConnector1">
            <a:avLst/>
          </a:prstGeom>
          <a:noFill/>
          <a:ln cap="flat" cmpd="sng" w="38100">
            <a:solidFill>
              <a:srgbClr val="FF0000"/>
            </a:solidFill>
            <a:prstDash val="solid"/>
            <a:miter lim="800000"/>
            <a:headEnd len="sm" w="sm" type="none"/>
            <a:tailEnd len="med" w="med" type="triangle"/>
          </a:ln>
        </p:spPr>
      </p:cxnSp>
      <p:sp>
        <p:nvSpPr>
          <p:cNvPr id="242" name="Google Shape;242;p57"/>
          <p:cNvSpPr txBox="1"/>
          <p:nvPr/>
        </p:nvSpPr>
        <p:spPr>
          <a:xfrm>
            <a:off x="1978702" y="2593298"/>
            <a:ext cx="1708877"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P(B1) = 0.3</a:t>
            </a:r>
            <a:endParaRPr b="0" i="0" sz="2200" u="none" cap="none" strike="noStrike">
              <a:solidFill>
                <a:schemeClr val="dk1"/>
              </a:solidFill>
              <a:latin typeface="Calibri"/>
              <a:ea typeface="Calibri"/>
              <a:cs typeface="Calibri"/>
              <a:sym typeface="Calibri"/>
            </a:endParaRPr>
          </a:p>
        </p:txBody>
      </p:sp>
      <p:sp>
        <p:nvSpPr>
          <p:cNvPr id="243" name="Google Shape;243;p57"/>
          <p:cNvSpPr txBox="1"/>
          <p:nvPr/>
        </p:nvSpPr>
        <p:spPr>
          <a:xfrm>
            <a:off x="3582650" y="3149565"/>
            <a:ext cx="1603947"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P(B2) = 0.45</a:t>
            </a:r>
            <a:endParaRPr b="0" i="0" sz="2200" u="none" cap="none" strike="noStrike">
              <a:solidFill>
                <a:schemeClr val="dk1"/>
              </a:solidFill>
              <a:latin typeface="Calibri"/>
              <a:ea typeface="Calibri"/>
              <a:cs typeface="Calibri"/>
              <a:sym typeface="Calibri"/>
            </a:endParaRPr>
          </a:p>
        </p:txBody>
      </p:sp>
      <p:sp>
        <p:nvSpPr>
          <p:cNvPr id="244" name="Google Shape;244;p57"/>
          <p:cNvSpPr txBox="1"/>
          <p:nvPr/>
        </p:nvSpPr>
        <p:spPr>
          <a:xfrm>
            <a:off x="2428406" y="4334301"/>
            <a:ext cx="1603947"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P(B3) = 0.25</a:t>
            </a:r>
            <a:endParaRPr b="0" i="0" sz="2200" u="none" cap="none" strike="noStrike">
              <a:solidFill>
                <a:schemeClr val="dk1"/>
              </a:solidFill>
              <a:latin typeface="Calibri"/>
              <a:ea typeface="Calibri"/>
              <a:cs typeface="Calibri"/>
              <a:sym typeface="Calibri"/>
            </a:endParaRPr>
          </a:p>
        </p:txBody>
      </p:sp>
      <p:sp>
        <p:nvSpPr>
          <p:cNvPr id="245" name="Google Shape;245;p57"/>
          <p:cNvSpPr txBox="1"/>
          <p:nvPr/>
        </p:nvSpPr>
        <p:spPr>
          <a:xfrm>
            <a:off x="5175979" y="1847448"/>
            <a:ext cx="199775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P(A|B1) = 0.02</a:t>
            </a:r>
            <a:endParaRPr b="0" i="0" sz="2200" u="none" cap="none" strike="noStrike">
              <a:solidFill>
                <a:schemeClr val="dk1"/>
              </a:solidFill>
              <a:latin typeface="Calibri"/>
              <a:ea typeface="Calibri"/>
              <a:cs typeface="Calibri"/>
              <a:sym typeface="Calibri"/>
            </a:endParaRPr>
          </a:p>
        </p:txBody>
      </p:sp>
      <p:sp>
        <p:nvSpPr>
          <p:cNvPr id="246" name="Google Shape;246;p57"/>
          <p:cNvSpPr txBox="1"/>
          <p:nvPr/>
        </p:nvSpPr>
        <p:spPr>
          <a:xfrm>
            <a:off x="5197525" y="2798377"/>
            <a:ext cx="199775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P(A|B2) = 0.03</a:t>
            </a:r>
            <a:endParaRPr b="0" i="0" sz="2200" u="none" cap="none" strike="noStrike">
              <a:solidFill>
                <a:schemeClr val="dk1"/>
              </a:solidFill>
              <a:latin typeface="Calibri"/>
              <a:ea typeface="Calibri"/>
              <a:cs typeface="Calibri"/>
              <a:sym typeface="Calibri"/>
            </a:endParaRPr>
          </a:p>
        </p:txBody>
      </p:sp>
      <p:sp>
        <p:nvSpPr>
          <p:cNvPr id="247" name="Google Shape;247;p57"/>
          <p:cNvSpPr txBox="1"/>
          <p:nvPr/>
        </p:nvSpPr>
        <p:spPr>
          <a:xfrm>
            <a:off x="5186597" y="4921090"/>
            <a:ext cx="199775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P(A|B3) = 0.02</a:t>
            </a:r>
            <a:endParaRPr b="0" i="0" sz="2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Baye’s Rule </a:t>
            </a:r>
            <a:endParaRPr>
              <a:solidFill>
                <a:srgbClr val="00B050"/>
              </a:solidFill>
              <a:latin typeface="Arial Black"/>
              <a:ea typeface="Arial Black"/>
              <a:cs typeface="Arial Black"/>
              <a:sym typeface="Arial Black"/>
            </a:endParaRPr>
          </a:p>
        </p:txBody>
      </p:sp>
      <p:sp>
        <p:nvSpPr>
          <p:cNvPr id="253" name="Google Shape;253;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4" name="Google Shape;254;p58"/>
          <p:cNvPicPr preferRelativeResize="0"/>
          <p:nvPr/>
        </p:nvPicPr>
        <p:blipFill rotWithShape="1">
          <a:blip r:embed="rId3">
            <a:alphaModFix/>
          </a:blip>
          <a:srcRect b="0" l="0" r="0" t="0"/>
          <a:stretch/>
        </p:blipFill>
        <p:spPr>
          <a:xfrm>
            <a:off x="838200" y="1825625"/>
            <a:ext cx="10515599" cy="24855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9"/>
          <p:cNvSpPr txBox="1"/>
          <p:nvPr>
            <p:ph type="title"/>
          </p:nvPr>
        </p:nvSpPr>
        <p:spPr>
          <a:xfrm>
            <a:off x="838200" y="365125"/>
            <a:ext cx="10515600" cy="5192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Example # 27 </a:t>
            </a:r>
            <a:endParaRPr sz="3240">
              <a:solidFill>
                <a:srgbClr val="00B050"/>
              </a:solidFill>
              <a:latin typeface="Arial Black"/>
              <a:ea typeface="Arial Black"/>
              <a:cs typeface="Arial Black"/>
              <a:sym typeface="Arial Black"/>
            </a:endParaRPr>
          </a:p>
        </p:txBody>
      </p:sp>
      <p:sp>
        <p:nvSpPr>
          <p:cNvPr id="261" name="Google Shape;261;p59"/>
          <p:cNvSpPr txBox="1"/>
          <p:nvPr>
            <p:ph idx="1" type="body"/>
          </p:nvPr>
        </p:nvSpPr>
        <p:spPr>
          <a:xfrm>
            <a:off x="838200" y="1109272"/>
            <a:ext cx="10515600" cy="506769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a certain assembly plant, three machines, </a:t>
            </a:r>
            <a:r>
              <a:rPr i="1" lang="en-US"/>
              <a:t>B</a:t>
            </a:r>
            <a:r>
              <a:rPr lang="en-US"/>
              <a:t>1, </a:t>
            </a:r>
            <a:r>
              <a:rPr i="1" lang="en-US"/>
              <a:t>B</a:t>
            </a:r>
            <a:r>
              <a:rPr lang="en-US"/>
              <a:t>2, and </a:t>
            </a:r>
            <a:r>
              <a:rPr i="1" lang="en-US"/>
              <a:t>B</a:t>
            </a:r>
            <a:r>
              <a:rPr lang="en-US"/>
              <a:t>3, make 30%, 45%, and 25%, respectively, of the products. It is known from past experience that 2%, 3%, and 2% of the products made by each machine, respectively, are defective. Now, suppose that a finished product is randomly selected. What is the probability that it is defective? </a:t>
            </a:r>
            <a:r>
              <a:rPr lang="en-US">
                <a:solidFill>
                  <a:srgbClr val="00B050"/>
                </a:solidFill>
              </a:rPr>
              <a:t>if a product was chosen randomly and found to</a:t>
            </a:r>
            <a:br>
              <a:rPr lang="en-US">
                <a:solidFill>
                  <a:srgbClr val="00B050"/>
                </a:solidFill>
              </a:rPr>
            </a:br>
            <a:r>
              <a:rPr lang="en-US">
                <a:solidFill>
                  <a:srgbClr val="00B050"/>
                </a:solidFill>
              </a:rPr>
              <a:t>be defective, what is the probability that it was made by machine </a:t>
            </a:r>
            <a:r>
              <a:rPr i="1" lang="en-US">
                <a:solidFill>
                  <a:srgbClr val="00B050"/>
                </a:solidFill>
              </a:rPr>
              <a:t>B</a:t>
            </a:r>
            <a:r>
              <a:rPr lang="en-US">
                <a:solidFill>
                  <a:srgbClr val="00B050"/>
                </a:solidFill>
              </a:rPr>
              <a:t>3?</a:t>
            </a:r>
            <a:endParaRPr/>
          </a:p>
          <a:p>
            <a:pPr indent="-228600" lvl="0" marL="228600" rtl="0" algn="l">
              <a:lnSpc>
                <a:spcPct val="90000"/>
              </a:lnSpc>
              <a:spcBef>
                <a:spcPts val="1000"/>
              </a:spcBef>
              <a:spcAft>
                <a:spcPts val="0"/>
              </a:spcAft>
              <a:buClr>
                <a:schemeClr val="dk1"/>
              </a:buClr>
              <a:buSzPts val="2800"/>
              <a:buChar char="•"/>
            </a:pPr>
            <a:r>
              <a:rPr b="1" lang="en-US"/>
              <a:t>Solution:  </a:t>
            </a:r>
            <a:br>
              <a:rPr lang="en-US"/>
            </a:br>
            <a:endParaRPr/>
          </a:p>
          <a:p>
            <a:pPr indent="0" lvl="0" marL="0" rtl="0" algn="just">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62" name="Google Shape;262;p59"/>
          <p:cNvPicPr preferRelativeResize="0"/>
          <p:nvPr/>
        </p:nvPicPr>
        <p:blipFill rotWithShape="1">
          <a:blip r:embed="rId3">
            <a:alphaModFix/>
          </a:blip>
          <a:srcRect b="0" l="0" r="0" t="0"/>
          <a:stretch/>
        </p:blipFill>
        <p:spPr>
          <a:xfrm>
            <a:off x="2081279" y="4319120"/>
            <a:ext cx="8029441" cy="11832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60"/>
          <p:cNvSpPr txBox="1"/>
          <p:nvPr>
            <p:ph type="title"/>
          </p:nvPr>
        </p:nvSpPr>
        <p:spPr>
          <a:xfrm>
            <a:off x="838200" y="365125"/>
            <a:ext cx="10515600" cy="5792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Example # 28 </a:t>
            </a:r>
            <a:endParaRPr sz="3240">
              <a:solidFill>
                <a:srgbClr val="00B050"/>
              </a:solidFill>
              <a:latin typeface="Arial Black"/>
              <a:ea typeface="Arial Black"/>
              <a:cs typeface="Arial Black"/>
              <a:sym typeface="Arial Black"/>
            </a:endParaRPr>
          </a:p>
        </p:txBody>
      </p:sp>
      <p:sp>
        <p:nvSpPr>
          <p:cNvPr id="269" name="Google Shape;269;p60"/>
          <p:cNvSpPr txBox="1"/>
          <p:nvPr>
            <p:ph idx="1" type="body"/>
          </p:nvPr>
        </p:nvSpPr>
        <p:spPr>
          <a:xfrm>
            <a:off x="838200" y="1169233"/>
            <a:ext cx="10515600" cy="500773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a Software House based in Karachi required the post of Programmer. After interviewing many applicants, the  firm has identified 20 applicants categorized as in the following contingency table: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If a diploma holder is selected, what is the probability that the person is a Male. </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270" name="Google Shape;270;p60"/>
          <p:cNvGraphicFramePr/>
          <p:nvPr/>
        </p:nvGraphicFramePr>
        <p:xfrm>
          <a:off x="3590977" y="2419467"/>
          <a:ext cx="3000000" cy="3000000"/>
        </p:xfrm>
        <a:graphic>
          <a:graphicData uri="http://schemas.openxmlformats.org/drawingml/2006/table">
            <a:tbl>
              <a:tblPr bandRow="1" firstRow="1">
                <a:noFill/>
                <a:tableStyleId>{D4842293-0483-41E1-BD59-5E9C40B9C04D}</a:tableStyleId>
              </a:tblPr>
              <a:tblGrid>
                <a:gridCol w="1215250"/>
                <a:gridCol w="1704300"/>
                <a:gridCol w="1505750"/>
                <a:gridCol w="992800"/>
              </a:tblGrid>
              <a:tr h="545625">
                <a:tc>
                  <a:txBody>
                    <a:bodyPr/>
                    <a:lstStyle/>
                    <a:p>
                      <a:pPr indent="0" lvl="0" marL="0" marR="0" rtl="0" algn="ctr">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Certificate</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Diploma</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Total </a:t>
                      </a:r>
                      <a:endParaRPr sz="2600" u="none" cap="none" strike="noStrike"/>
                    </a:p>
                  </a:txBody>
                  <a:tcPr marT="45725" marB="45725" marR="91450" marL="91450"/>
                </a:tc>
              </a:tr>
              <a:tr h="545625">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Male</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10</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2</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12</a:t>
                      </a:r>
                      <a:endParaRPr sz="2600" u="none" cap="none" strike="noStrike"/>
                    </a:p>
                  </a:txBody>
                  <a:tcPr marT="45725" marB="45725" marR="91450" marL="91450"/>
                </a:tc>
              </a:tr>
              <a:tr h="545625">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Female</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5</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3</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8</a:t>
                      </a:r>
                      <a:endParaRPr sz="2600" u="none" cap="none" strike="noStrike"/>
                    </a:p>
                  </a:txBody>
                  <a:tcPr marT="45725" marB="45725" marR="91450" marL="91450"/>
                </a:tc>
              </a:tr>
              <a:tr h="545625">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Total</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15</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5</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20</a:t>
                      </a:r>
                      <a:endParaRPr sz="2600" u="none" cap="none" strike="noStrike"/>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1"/>
          <p:cNvSpPr txBox="1"/>
          <p:nvPr>
            <p:ph type="title"/>
          </p:nvPr>
        </p:nvSpPr>
        <p:spPr>
          <a:xfrm>
            <a:off x="838200" y="365125"/>
            <a:ext cx="10515600" cy="5792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Example # 29</a:t>
            </a:r>
            <a:endParaRPr b="1" sz="3959">
              <a:solidFill>
                <a:srgbClr val="00B050"/>
              </a:solidFill>
            </a:endParaRPr>
          </a:p>
        </p:txBody>
      </p:sp>
      <p:sp>
        <p:nvSpPr>
          <p:cNvPr id="277" name="Google Shape;277;p61"/>
          <p:cNvSpPr txBox="1"/>
          <p:nvPr>
            <p:ph idx="1" type="body"/>
          </p:nvPr>
        </p:nvSpPr>
        <p:spPr>
          <a:xfrm>
            <a:off x="449705" y="1169233"/>
            <a:ext cx="11422505" cy="5486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25 colored balls are distributed in three bags, which are identical in appearance as follows: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bag is selected as random from which a ball is drawn at random.</a:t>
            </a:r>
            <a:endParaRPr/>
          </a:p>
          <a:p>
            <a:pPr indent="-514350" lvl="0" marL="514350" rtl="0" algn="l">
              <a:lnSpc>
                <a:spcPct val="90000"/>
              </a:lnSpc>
              <a:spcBef>
                <a:spcPts val="1000"/>
              </a:spcBef>
              <a:spcAft>
                <a:spcPts val="0"/>
              </a:spcAft>
              <a:buClr>
                <a:srgbClr val="FF0000"/>
              </a:buClr>
              <a:buSzPts val="2800"/>
              <a:buAutoNum type="alphaLcParenBoth"/>
            </a:pPr>
            <a:r>
              <a:rPr lang="en-US">
                <a:solidFill>
                  <a:srgbClr val="FF0000"/>
                </a:solidFill>
              </a:rPr>
              <a:t>Find the probability that the ball is yellow.</a:t>
            </a:r>
            <a:endParaRPr/>
          </a:p>
          <a:p>
            <a:pPr indent="-514350" lvl="0" marL="514350" rtl="0" algn="l">
              <a:lnSpc>
                <a:spcPct val="90000"/>
              </a:lnSpc>
              <a:spcBef>
                <a:spcPts val="1000"/>
              </a:spcBef>
              <a:spcAft>
                <a:spcPts val="0"/>
              </a:spcAft>
              <a:buClr>
                <a:srgbClr val="FF0000"/>
              </a:buClr>
              <a:buSzPts val="2800"/>
              <a:buAutoNum type="alphaLcParenBoth"/>
            </a:pPr>
            <a:r>
              <a:rPr lang="en-US">
                <a:solidFill>
                  <a:srgbClr val="FF0000"/>
                </a:solidFill>
              </a:rPr>
              <a:t>Given that ball is yellow, what is the probability that bag 2 was selected.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78" name="Google Shape;278;p61"/>
          <p:cNvGraphicFramePr/>
          <p:nvPr/>
        </p:nvGraphicFramePr>
        <p:xfrm>
          <a:off x="4880130" y="1624756"/>
          <a:ext cx="3000000" cy="3000000"/>
        </p:xfrm>
        <a:graphic>
          <a:graphicData uri="http://schemas.openxmlformats.org/drawingml/2006/table">
            <a:tbl>
              <a:tblPr bandRow="1" firstRow="1">
                <a:noFill/>
                <a:tableStyleId>{D4842293-0483-41E1-BD59-5E9C40B9C04D}</a:tableStyleId>
              </a:tblPr>
              <a:tblGrid>
                <a:gridCol w="1398425"/>
                <a:gridCol w="1398425"/>
                <a:gridCol w="1398425"/>
                <a:gridCol w="1398425"/>
                <a:gridCol w="1398425"/>
              </a:tblGrid>
              <a:tr h="47790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c gridSpan="3">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BAG</a:t>
                      </a:r>
                      <a:endParaRPr sz="2600" u="none" cap="none" strike="noStrike"/>
                    </a:p>
                  </a:txBody>
                  <a:tcPr marT="45725" marB="45725" marR="91450" marL="91450"/>
                </a:tc>
                <a:tc hMerge="1"/>
                <a:tc hMerge="1"/>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r>
              <a:tr h="47790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1</a:t>
                      </a:r>
                      <a:endParaRPr b="1" sz="26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2</a:t>
                      </a:r>
                      <a:endParaRPr b="1" sz="26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3</a:t>
                      </a:r>
                      <a:endParaRPr b="1" sz="26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Total</a:t>
                      </a:r>
                      <a:endParaRPr b="1" sz="2600" u="none" cap="none" strike="noStrike"/>
                    </a:p>
                  </a:txBody>
                  <a:tcPr marT="45725" marB="45725" marR="91450" marL="91450"/>
                </a:tc>
              </a:tr>
              <a:tr h="495275">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Green</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1</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3</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4</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8</a:t>
                      </a:r>
                      <a:endParaRPr sz="2600" u="none" cap="none" strike="noStrike">
                        <a:solidFill>
                          <a:srgbClr val="FF0000"/>
                        </a:solidFill>
                      </a:endParaRPr>
                    </a:p>
                  </a:txBody>
                  <a:tcPr marT="45725" marB="45725" marR="91450" marL="91450"/>
                </a:tc>
              </a:tr>
              <a:tr h="514125">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Yellow</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2</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2</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3</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7</a:t>
                      </a:r>
                      <a:endParaRPr sz="2600" u="none" cap="none" strike="noStrike">
                        <a:solidFill>
                          <a:srgbClr val="FF0000"/>
                        </a:solidFill>
                      </a:endParaRPr>
                    </a:p>
                  </a:txBody>
                  <a:tcPr marT="45725" marB="45725" marR="91450" marL="91450"/>
                </a:tc>
              </a:tr>
              <a:tr h="47790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Red</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4</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5</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1</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10</a:t>
                      </a:r>
                      <a:endParaRPr sz="2600" u="none" cap="none" strike="noStrike">
                        <a:solidFill>
                          <a:srgbClr val="FF0000"/>
                        </a:solidFill>
                      </a:endParaRPr>
                    </a:p>
                  </a:txBody>
                  <a:tcPr marT="45725" marB="45725" marR="91450" marL="91450"/>
                </a:tc>
              </a:tr>
              <a:tr h="47790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Total</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7</a:t>
                      </a:r>
                      <a:endParaRPr sz="26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10</a:t>
                      </a:r>
                      <a:endParaRPr sz="26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8</a:t>
                      </a:r>
                      <a:endParaRPr sz="26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25</a:t>
                      </a:r>
                      <a:endParaRPr b="1" sz="2600" u="none" cap="none" strike="noStrike">
                        <a:solidFill>
                          <a:srgbClr val="00B050"/>
                        </a:solidFill>
                      </a:endParaRPr>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5" name="Google Shape;285;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86" name="Google Shape;286;p62"/>
          <p:cNvPicPr preferRelativeResize="0"/>
          <p:nvPr/>
        </p:nvPicPr>
        <p:blipFill rotWithShape="1">
          <a:blip r:embed="rId3">
            <a:alphaModFix/>
          </a:blip>
          <a:srcRect b="0" l="0" r="0" t="0"/>
          <a:stretch/>
        </p:blipFill>
        <p:spPr>
          <a:xfrm>
            <a:off x="1082266" y="485046"/>
            <a:ext cx="10027468" cy="58118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Prove rules of Multiplication</a:t>
            </a:r>
            <a:br>
              <a:rPr lang="en-US" sz="3600">
                <a:solidFill>
                  <a:srgbClr val="00B050"/>
                </a:solidFill>
                <a:latin typeface="Arial Black"/>
                <a:ea typeface="Arial Black"/>
                <a:cs typeface="Arial Black"/>
                <a:sym typeface="Arial Black"/>
              </a:rPr>
            </a:br>
            <a:r>
              <a:rPr lang="en-US" sz="3600">
                <a:solidFill>
                  <a:srgbClr val="00B050"/>
                </a:solidFill>
                <a:latin typeface="Arial Black"/>
                <a:ea typeface="Arial Black"/>
                <a:cs typeface="Arial Black"/>
                <a:sym typeface="Arial Black"/>
              </a:rPr>
              <a:t> for probability </a:t>
            </a:r>
            <a:endParaRPr sz="3600">
              <a:solidFill>
                <a:srgbClr val="00B050"/>
              </a:solidFill>
              <a:latin typeface="Arial Black"/>
              <a:ea typeface="Arial Black"/>
              <a:cs typeface="Arial Black"/>
              <a:sym typeface="Arial Black"/>
            </a:endParaRPr>
          </a:p>
        </p:txBody>
      </p:sp>
      <p:sp>
        <p:nvSpPr>
          <p:cNvPr id="293" name="Google Shape;293;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Suppose A &amp; B represent two events, then </a:t>
            </a:r>
            <a:endParaRPr/>
          </a:p>
          <a:p>
            <a:pPr indent="0" lvl="0" marL="0" rtl="0" algn="ctr">
              <a:lnSpc>
                <a:spcPct val="90000"/>
              </a:lnSpc>
              <a:spcBef>
                <a:spcPts val="1000"/>
              </a:spcBef>
              <a:spcAft>
                <a:spcPts val="0"/>
              </a:spcAft>
              <a:buClr>
                <a:schemeClr val="dk1"/>
              </a:buClr>
              <a:buSzPts val="2800"/>
              <a:buNone/>
            </a:pPr>
            <a:r>
              <a:rPr b="1" lang="en-US"/>
              <a:t>P(A∩B) = P(A).P(B|A) </a:t>
            </a:r>
            <a:r>
              <a:rPr lang="en-US"/>
              <a:t>🡪 dependent events</a:t>
            </a:r>
            <a:endParaRPr/>
          </a:p>
          <a:p>
            <a:pPr indent="0" lvl="0" marL="0" rtl="0" algn="ctr">
              <a:lnSpc>
                <a:spcPct val="90000"/>
              </a:lnSpc>
              <a:spcBef>
                <a:spcPts val="1000"/>
              </a:spcBef>
              <a:spcAft>
                <a:spcPts val="0"/>
              </a:spcAft>
              <a:buClr>
                <a:schemeClr val="dk1"/>
              </a:buClr>
              <a:buSzPts val="2800"/>
              <a:buNone/>
            </a:pPr>
            <a:r>
              <a:rPr b="1" lang="en-US"/>
              <a:t>P(A∩B) = P(A).P(B) </a:t>
            </a:r>
            <a:r>
              <a:rPr lang="en-US"/>
              <a:t>🡪 independent events</a:t>
            </a:r>
            <a:endParaRPr/>
          </a:p>
          <a:p>
            <a:pPr indent="0" lvl="0" marL="0" rtl="0" algn="l">
              <a:lnSpc>
                <a:spcPct val="90000"/>
              </a:lnSpc>
              <a:spcBef>
                <a:spcPts val="1000"/>
              </a:spcBef>
              <a:spcAft>
                <a:spcPts val="0"/>
              </a:spcAft>
              <a:buClr>
                <a:schemeClr val="dk1"/>
              </a:buClr>
              <a:buSzPts val="2800"/>
              <a:buNone/>
            </a:pPr>
            <a:r>
              <a:rPr b="1" lang="en-US"/>
              <a:t>Proof: </a:t>
            </a:r>
            <a:endParaRPr/>
          </a:p>
          <a:p>
            <a:pPr indent="0" lvl="0" marL="0" rtl="0" algn="l">
              <a:lnSpc>
                <a:spcPct val="90000"/>
              </a:lnSpc>
              <a:spcBef>
                <a:spcPts val="1000"/>
              </a:spcBef>
              <a:spcAft>
                <a:spcPts val="0"/>
              </a:spcAft>
              <a:buClr>
                <a:schemeClr val="dk1"/>
              </a:buClr>
              <a:buSzPts val="2800"/>
              <a:buNone/>
            </a:pPr>
            <a:r>
              <a:t/>
            </a:r>
            <a:endParaRPr/>
          </a:p>
        </p:txBody>
      </p:sp>
      <p:pic>
        <p:nvPicPr>
          <p:cNvPr id="294" name="Google Shape;294;p63"/>
          <p:cNvPicPr preferRelativeResize="0"/>
          <p:nvPr/>
        </p:nvPicPr>
        <p:blipFill rotWithShape="1">
          <a:blip r:embed="rId3">
            <a:alphaModFix/>
          </a:blip>
          <a:srcRect b="0" l="0" r="0" t="0"/>
          <a:stretch/>
        </p:blipFill>
        <p:spPr>
          <a:xfrm>
            <a:off x="3817352" y="3732550"/>
            <a:ext cx="4557296" cy="21995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00"/>
              <a:buFont typeface="Arial Black"/>
              <a:buNone/>
            </a:pPr>
            <a:r>
              <a:rPr lang="en-US" sz="3400">
                <a:solidFill>
                  <a:srgbClr val="00B050"/>
                </a:solidFill>
                <a:latin typeface="Arial Black"/>
                <a:ea typeface="Arial Black"/>
                <a:cs typeface="Arial Black"/>
                <a:sym typeface="Arial Black"/>
              </a:rPr>
              <a:t>Prove that P(A|B) = P(A) for </a:t>
            </a:r>
            <a:br>
              <a:rPr lang="en-US" sz="3400">
                <a:solidFill>
                  <a:srgbClr val="00B050"/>
                </a:solidFill>
                <a:latin typeface="Arial Black"/>
                <a:ea typeface="Arial Black"/>
                <a:cs typeface="Arial Black"/>
                <a:sym typeface="Arial Black"/>
              </a:rPr>
            </a:br>
            <a:r>
              <a:rPr lang="en-US" sz="3400">
                <a:solidFill>
                  <a:srgbClr val="00B050"/>
                </a:solidFill>
                <a:latin typeface="Arial Black"/>
                <a:ea typeface="Arial Black"/>
                <a:cs typeface="Arial Black"/>
                <a:sym typeface="Arial Black"/>
              </a:rPr>
              <a:t>independent events</a:t>
            </a:r>
            <a:endParaRPr sz="3400">
              <a:solidFill>
                <a:srgbClr val="00B050"/>
              </a:solidFill>
              <a:latin typeface="Arial Black"/>
              <a:ea typeface="Arial Black"/>
              <a:cs typeface="Arial Black"/>
              <a:sym typeface="Arial Black"/>
            </a:endParaRPr>
          </a:p>
        </p:txBody>
      </p:sp>
      <p:sp>
        <p:nvSpPr>
          <p:cNvPr id="300" name="Google Shape;300;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5"/>
          <p:cNvSpPr txBox="1"/>
          <p:nvPr>
            <p:ph type="title"/>
          </p:nvPr>
        </p:nvSpPr>
        <p:spPr>
          <a:xfrm>
            <a:off x="629587" y="365125"/>
            <a:ext cx="10724213" cy="7141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a:t>
            </a:r>
            <a:endParaRPr sz="3600">
              <a:solidFill>
                <a:srgbClr val="00B050"/>
              </a:solidFill>
              <a:latin typeface="Arial Black"/>
              <a:ea typeface="Arial Black"/>
              <a:cs typeface="Arial Black"/>
              <a:sym typeface="Arial Black"/>
            </a:endParaRPr>
          </a:p>
        </p:txBody>
      </p:sp>
      <p:sp>
        <p:nvSpPr>
          <p:cNvPr id="307" name="Google Shape;307;p65"/>
          <p:cNvSpPr txBox="1"/>
          <p:nvPr>
            <p:ph idx="1" type="body"/>
          </p:nvPr>
        </p:nvSpPr>
        <p:spPr>
          <a:xfrm>
            <a:off x="629587" y="1199213"/>
            <a:ext cx="11092721" cy="5306518"/>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rgbClr val="FF0000"/>
              </a:buClr>
              <a:buSzPts val="2600"/>
              <a:buNone/>
            </a:pPr>
            <a:r>
              <a:rPr b="1" lang="en-US" sz="2600">
                <a:solidFill>
                  <a:srgbClr val="FF0000"/>
                </a:solidFill>
              </a:rPr>
              <a:t>Q1) </a:t>
            </a:r>
            <a:r>
              <a:rPr lang="en-US" sz="2600"/>
              <a:t>In a survey on 136 boys, 67 played golf, 56 played cricket and 40 played football 11 played both golf and cricket, 12 played both cricket and football and 9 played both golf and football. Each boy played at least one of these games. How many played all the three games. (use Venn diagram) </a:t>
            </a:r>
            <a:endParaRPr/>
          </a:p>
          <a:p>
            <a:pPr indent="-228600" lvl="0" marL="228600" rtl="0" algn="just">
              <a:lnSpc>
                <a:spcPct val="80000"/>
              </a:lnSpc>
              <a:spcBef>
                <a:spcPts val="1000"/>
              </a:spcBef>
              <a:spcAft>
                <a:spcPts val="0"/>
              </a:spcAft>
              <a:buClr>
                <a:schemeClr val="dk1"/>
              </a:buClr>
              <a:buSzPts val="2600"/>
              <a:buChar char="•"/>
            </a:pPr>
            <a:r>
              <a:rPr lang="en-US" sz="2600"/>
              <a:t>n(S) = 136 </a:t>
            </a:r>
            <a:endParaRPr sz="2600"/>
          </a:p>
          <a:p>
            <a:pPr indent="-228600" lvl="0" marL="228600" rtl="0" algn="just">
              <a:lnSpc>
                <a:spcPct val="80000"/>
              </a:lnSpc>
              <a:spcBef>
                <a:spcPts val="1000"/>
              </a:spcBef>
              <a:spcAft>
                <a:spcPts val="0"/>
              </a:spcAft>
              <a:buClr>
                <a:schemeClr val="dk1"/>
              </a:buClr>
              <a:buSzPts val="2600"/>
              <a:buChar char="•"/>
            </a:pPr>
            <a:r>
              <a:rPr lang="en-US" sz="2600"/>
              <a:t>n(G) = 67</a:t>
            </a:r>
            <a:endParaRPr/>
          </a:p>
          <a:p>
            <a:pPr indent="-228600" lvl="0" marL="228600" rtl="0" algn="just">
              <a:lnSpc>
                <a:spcPct val="80000"/>
              </a:lnSpc>
              <a:spcBef>
                <a:spcPts val="1000"/>
              </a:spcBef>
              <a:spcAft>
                <a:spcPts val="0"/>
              </a:spcAft>
              <a:buClr>
                <a:schemeClr val="dk1"/>
              </a:buClr>
              <a:buSzPts val="2600"/>
              <a:buChar char="•"/>
            </a:pPr>
            <a:r>
              <a:rPr lang="en-US" sz="2600"/>
              <a:t>n(C) = 56</a:t>
            </a:r>
            <a:endParaRPr/>
          </a:p>
          <a:p>
            <a:pPr indent="-228600" lvl="0" marL="228600" rtl="0" algn="just">
              <a:lnSpc>
                <a:spcPct val="80000"/>
              </a:lnSpc>
              <a:spcBef>
                <a:spcPts val="1000"/>
              </a:spcBef>
              <a:spcAft>
                <a:spcPts val="0"/>
              </a:spcAft>
              <a:buClr>
                <a:schemeClr val="dk1"/>
              </a:buClr>
              <a:buSzPts val="2600"/>
              <a:buChar char="•"/>
            </a:pPr>
            <a:r>
              <a:rPr lang="en-US" sz="2600"/>
              <a:t>n(F) = 40 </a:t>
            </a:r>
            <a:endParaRPr/>
          </a:p>
          <a:p>
            <a:pPr indent="-228600" lvl="0" marL="228600" rtl="0" algn="just">
              <a:lnSpc>
                <a:spcPct val="80000"/>
              </a:lnSpc>
              <a:spcBef>
                <a:spcPts val="1000"/>
              </a:spcBef>
              <a:spcAft>
                <a:spcPts val="0"/>
              </a:spcAft>
              <a:buClr>
                <a:schemeClr val="dk1"/>
              </a:buClr>
              <a:buSzPts val="2600"/>
              <a:buChar char="•"/>
            </a:pPr>
            <a:r>
              <a:rPr lang="en-US" sz="2600"/>
              <a:t>n(G &amp; C) = 11</a:t>
            </a:r>
            <a:endParaRPr/>
          </a:p>
          <a:p>
            <a:pPr indent="-228600" lvl="0" marL="228600" rtl="0" algn="just">
              <a:lnSpc>
                <a:spcPct val="80000"/>
              </a:lnSpc>
              <a:spcBef>
                <a:spcPts val="1000"/>
              </a:spcBef>
              <a:spcAft>
                <a:spcPts val="0"/>
              </a:spcAft>
              <a:buClr>
                <a:schemeClr val="dk1"/>
              </a:buClr>
              <a:buSzPts val="2600"/>
              <a:buChar char="•"/>
            </a:pPr>
            <a:r>
              <a:rPr lang="en-US" sz="2600"/>
              <a:t>n(C &amp; F) = 12</a:t>
            </a:r>
            <a:endParaRPr/>
          </a:p>
          <a:p>
            <a:pPr indent="-228600" lvl="0" marL="228600" rtl="0" algn="just">
              <a:lnSpc>
                <a:spcPct val="80000"/>
              </a:lnSpc>
              <a:spcBef>
                <a:spcPts val="1000"/>
              </a:spcBef>
              <a:spcAft>
                <a:spcPts val="0"/>
              </a:spcAft>
              <a:buClr>
                <a:schemeClr val="dk1"/>
              </a:buClr>
              <a:buSzPts val="2600"/>
              <a:buChar char="•"/>
            </a:pPr>
            <a:r>
              <a:rPr lang="en-US" sz="2600"/>
              <a:t>n(G &amp; F) = 9 </a:t>
            </a:r>
            <a:endParaRPr/>
          </a:p>
          <a:p>
            <a:pPr indent="-228600" lvl="0" marL="228600" rtl="0" algn="just">
              <a:lnSpc>
                <a:spcPct val="80000"/>
              </a:lnSpc>
              <a:spcBef>
                <a:spcPts val="1000"/>
              </a:spcBef>
              <a:spcAft>
                <a:spcPts val="0"/>
              </a:spcAft>
              <a:buClr>
                <a:schemeClr val="dk1"/>
              </a:buClr>
              <a:buSzPts val="2600"/>
              <a:buChar char="•"/>
            </a:pPr>
            <a:r>
              <a:rPr lang="en-US" sz="2600"/>
              <a:t>n(G &amp; F &amp; C) = x = ?</a:t>
            </a:r>
            <a:endParaRPr/>
          </a:p>
          <a:p>
            <a:pPr indent="-63500" lvl="0" marL="228600" rtl="0" algn="just">
              <a:lnSpc>
                <a:spcPct val="80000"/>
              </a:lnSpc>
              <a:spcBef>
                <a:spcPts val="1000"/>
              </a:spcBef>
              <a:spcAft>
                <a:spcPts val="0"/>
              </a:spcAft>
              <a:buClr>
                <a:schemeClr val="dk1"/>
              </a:buClr>
              <a:buSzPts val="2600"/>
              <a:buNone/>
            </a:pPr>
            <a:r>
              <a:t/>
            </a:r>
            <a:endParaRPr sz="2600"/>
          </a:p>
        </p:txBody>
      </p:sp>
      <p:pic>
        <p:nvPicPr>
          <p:cNvPr id="308" name="Google Shape;308;p65"/>
          <p:cNvPicPr preferRelativeResize="0"/>
          <p:nvPr/>
        </p:nvPicPr>
        <p:blipFill rotWithShape="1">
          <a:blip r:embed="rId3">
            <a:alphaModFix/>
          </a:blip>
          <a:srcRect b="0" l="0" r="0" t="0"/>
          <a:stretch/>
        </p:blipFill>
        <p:spPr>
          <a:xfrm>
            <a:off x="4796852" y="2788170"/>
            <a:ext cx="6925456" cy="3717561"/>
          </a:xfrm>
          <a:prstGeom prst="rect">
            <a:avLst/>
          </a:prstGeom>
          <a:noFill/>
          <a:ln>
            <a:noFill/>
          </a:ln>
        </p:spPr>
      </p:pic>
      <p:sp>
        <p:nvSpPr>
          <p:cNvPr id="309" name="Google Shape;309;p65"/>
          <p:cNvSpPr txBox="1"/>
          <p:nvPr/>
        </p:nvSpPr>
        <p:spPr>
          <a:xfrm>
            <a:off x="7779894" y="3939064"/>
            <a:ext cx="47968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0000"/>
                </a:solidFill>
                <a:latin typeface="Calibri"/>
                <a:ea typeface="Calibri"/>
                <a:cs typeface="Calibri"/>
                <a:sym typeface="Calibri"/>
              </a:rPr>
              <a:t>x</a:t>
            </a:r>
            <a:endParaRPr b="1" i="0" sz="4000" u="none" cap="none" strike="noStrike">
              <a:solidFill>
                <a:srgbClr val="FF0000"/>
              </a:solidFill>
              <a:latin typeface="Calibri"/>
              <a:ea typeface="Calibri"/>
              <a:cs typeface="Calibri"/>
              <a:sym typeface="Calibri"/>
            </a:endParaRPr>
          </a:p>
        </p:txBody>
      </p:sp>
      <p:sp>
        <p:nvSpPr>
          <p:cNvPr id="310" name="Google Shape;310;p65"/>
          <p:cNvSpPr txBox="1"/>
          <p:nvPr/>
        </p:nvSpPr>
        <p:spPr>
          <a:xfrm>
            <a:off x="5951095" y="3632802"/>
            <a:ext cx="167889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0000"/>
                </a:solidFill>
                <a:latin typeface="Calibri"/>
                <a:ea typeface="Calibri"/>
                <a:cs typeface="Calibri"/>
                <a:sym typeface="Calibri"/>
              </a:rPr>
              <a:t>47+x</a:t>
            </a:r>
            <a:endParaRPr b="1" i="0" sz="4000" u="none" cap="none" strike="noStrike">
              <a:solidFill>
                <a:srgbClr val="FF0000"/>
              </a:solidFill>
              <a:latin typeface="Calibri"/>
              <a:ea typeface="Calibri"/>
              <a:cs typeface="Calibri"/>
              <a:sym typeface="Calibri"/>
            </a:endParaRPr>
          </a:p>
        </p:txBody>
      </p:sp>
      <p:sp>
        <p:nvSpPr>
          <p:cNvPr id="311" name="Google Shape;311;p65"/>
          <p:cNvSpPr txBox="1"/>
          <p:nvPr/>
        </p:nvSpPr>
        <p:spPr>
          <a:xfrm>
            <a:off x="8551889" y="3632802"/>
            <a:ext cx="161893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0000"/>
                </a:solidFill>
                <a:latin typeface="Calibri"/>
                <a:ea typeface="Calibri"/>
                <a:cs typeface="Calibri"/>
                <a:sym typeface="Calibri"/>
              </a:rPr>
              <a:t>33+x</a:t>
            </a:r>
            <a:endParaRPr b="1" i="0" sz="4000" u="none" cap="none" strike="noStrike">
              <a:solidFill>
                <a:srgbClr val="FF0000"/>
              </a:solidFill>
              <a:latin typeface="Calibri"/>
              <a:ea typeface="Calibri"/>
              <a:cs typeface="Calibri"/>
              <a:sym typeface="Calibri"/>
            </a:endParaRPr>
          </a:p>
        </p:txBody>
      </p:sp>
      <p:sp>
        <p:nvSpPr>
          <p:cNvPr id="312" name="Google Shape;312;p65"/>
          <p:cNvSpPr txBox="1"/>
          <p:nvPr/>
        </p:nvSpPr>
        <p:spPr>
          <a:xfrm>
            <a:off x="7457606" y="4984628"/>
            <a:ext cx="216608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0000"/>
                </a:solidFill>
                <a:latin typeface="Calibri"/>
                <a:ea typeface="Calibri"/>
                <a:cs typeface="Calibri"/>
                <a:sym typeface="Calibri"/>
              </a:rPr>
              <a:t>19+x</a:t>
            </a:r>
            <a:endParaRPr b="1" i="0" sz="4000" u="none" cap="none" strike="noStrike">
              <a:solidFill>
                <a:srgbClr val="FF0000"/>
              </a:solidFill>
              <a:latin typeface="Calibri"/>
              <a:ea typeface="Calibri"/>
              <a:cs typeface="Calibri"/>
              <a:sym typeface="Calibri"/>
            </a:endParaRPr>
          </a:p>
        </p:txBody>
      </p:sp>
      <p:sp>
        <p:nvSpPr>
          <p:cNvPr id="313" name="Google Shape;313;p65"/>
          <p:cNvSpPr txBox="1"/>
          <p:nvPr/>
        </p:nvSpPr>
        <p:spPr>
          <a:xfrm>
            <a:off x="7570033" y="3678530"/>
            <a:ext cx="121420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B050"/>
                </a:solidFill>
                <a:latin typeface="Calibri"/>
                <a:ea typeface="Calibri"/>
                <a:cs typeface="Calibri"/>
                <a:sym typeface="Calibri"/>
              </a:rPr>
              <a:t>11-x</a:t>
            </a:r>
            <a:endParaRPr b="1" i="0" sz="3000" u="none" cap="none" strike="noStrike">
              <a:solidFill>
                <a:srgbClr val="00B050"/>
              </a:solidFill>
              <a:latin typeface="Calibri"/>
              <a:ea typeface="Calibri"/>
              <a:cs typeface="Calibri"/>
              <a:sym typeface="Calibri"/>
            </a:endParaRPr>
          </a:p>
        </p:txBody>
      </p:sp>
      <p:sp>
        <p:nvSpPr>
          <p:cNvPr id="314" name="Google Shape;314;p65"/>
          <p:cNvSpPr txBox="1"/>
          <p:nvPr/>
        </p:nvSpPr>
        <p:spPr>
          <a:xfrm>
            <a:off x="8109680" y="4370668"/>
            <a:ext cx="121420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B050"/>
                </a:solidFill>
                <a:latin typeface="Calibri"/>
                <a:ea typeface="Calibri"/>
                <a:cs typeface="Calibri"/>
                <a:sym typeface="Calibri"/>
              </a:rPr>
              <a:t>12-x</a:t>
            </a:r>
            <a:endParaRPr b="1" i="0" sz="3000" u="none" cap="none" strike="noStrike">
              <a:solidFill>
                <a:srgbClr val="00B050"/>
              </a:solidFill>
              <a:latin typeface="Calibri"/>
              <a:ea typeface="Calibri"/>
              <a:cs typeface="Calibri"/>
              <a:sym typeface="Calibri"/>
            </a:endParaRPr>
          </a:p>
        </p:txBody>
      </p:sp>
      <p:sp>
        <p:nvSpPr>
          <p:cNvPr id="315" name="Google Shape;315;p65"/>
          <p:cNvSpPr txBox="1"/>
          <p:nvPr/>
        </p:nvSpPr>
        <p:spPr>
          <a:xfrm>
            <a:off x="6850504" y="4322470"/>
            <a:ext cx="121420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B050"/>
                </a:solidFill>
                <a:latin typeface="Calibri"/>
                <a:ea typeface="Calibri"/>
                <a:cs typeface="Calibri"/>
                <a:sym typeface="Calibri"/>
              </a:rPr>
              <a:t>9-x</a:t>
            </a:r>
            <a:endParaRPr b="1" i="0" sz="3000" u="none" cap="none" strike="noStrike">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6"/>
          <p:cNvSpPr txBox="1"/>
          <p:nvPr>
            <p:ph type="title"/>
          </p:nvPr>
        </p:nvSpPr>
        <p:spPr>
          <a:xfrm>
            <a:off x="838200" y="365126"/>
            <a:ext cx="10515600" cy="45933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322" name="Google Shape;322;p66"/>
          <p:cNvSpPr txBox="1"/>
          <p:nvPr>
            <p:ph idx="1" type="body"/>
          </p:nvPr>
        </p:nvSpPr>
        <p:spPr>
          <a:xfrm>
            <a:off x="838200" y="1049311"/>
            <a:ext cx="10515600" cy="512765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FF0000"/>
              </a:buClr>
              <a:buSzPts val="2800"/>
              <a:buNone/>
            </a:pPr>
            <a:r>
              <a:rPr b="1" lang="en-US">
                <a:solidFill>
                  <a:srgbClr val="FF0000"/>
                </a:solidFill>
              </a:rPr>
              <a:t>Q2) </a:t>
            </a:r>
            <a:r>
              <a:rPr lang="en-US"/>
              <a:t>A newsagent sells three papers, the Jang, the Dawn, and the BR, 70 customers buy the Jang,  60 the Dawn, and 50 the BR, 17 buy both the Jang &amp; Dawn, 15 the Dawn &amp; the BR, and 16 the BR &amp; the Jang, while 3 customers buy all three papers.  How many customers has he?</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Q3) </a:t>
            </a:r>
            <a:r>
              <a:rPr lang="en-US"/>
              <a:t>A total of 365 Capsules, each marked by the difference dates of the year, are mixed and one capsule is picked at random.  What is the probability that the capsule picked will be of:</a:t>
            </a:r>
            <a:endParaRPr/>
          </a:p>
          <a:p>
            <a:pPr indent="-571500" lvl="0" marL="571500" rtl="0" algn="just">
              <a:lnSpc>
                <a:spcPct val="90000"/>
              </a:lnSpc>
              <a:spcBef>
                <a:spcPts val="1000"/>
              </a:spcBef>
              <a:spcAft>
                <a:spcPts val="0"/>
              </a:spcAft>
              <a:buClr>
                <a:schemeClr val="dk1"/>
              </a:buClr>
              <a:buSzPts val="2800"/>
              <a:buAutoNum type="romanLcParenBoth"/>
            </a:pPr>
            <a:r>
              <a:rPr lang="en-US"/>
              <a:t>A day of January</a:t>
            </a:r>
            <a:endParaRPr/>
          </a:p>
          <a:p>
            <a:pPr indent="-571500" lvl="0" marL="571500" rtl="0" algn="just">
              <a:lnSpc>
                <a:spcPct val="90000"/>
              </a:lnSpc>
              <a:spcBef>
                <a:spcPts val="1000"/>
              </a:spcBef>
              <a:spcAft>
                <a:spcPts val="0"/>
              </a:spcAft>
              <a:buClr>
                <a:schemeClr val="dk1"/>
              </a:buClr>
              <a:buSzPts val="2800"/>
              <a:buAutoNum type="romanLcParenBoth"/>
            </a:pPr>
            <a:r>
              <a:rPr lang="en-US"/>
              <a:t>March 2</a:t>
            </a:r>
            <a:endParaRPr/>
          </a:p>
          <a:p>
            <a:pPr indent="-571500" lvl="0" marL="571500" rtl="0" algn="just">
              <a:lnSpc>
                <a:spcPct val="90000"/>
              </a:lnSpc>
              <a:spcBef>
                <a:spcPts val="1000"/>
              </a:spcBef>
              <a:spcAft>
                <a:spcPts val="0"/>
              </a:spcAft>
              <a:buClr>
                <a:schemeClr val="dk1"/>
              </a:buClr>
              <a:buSzPts val="2800"/>
              <a:buAutoNum type="romanLcParenBoth"/>
            </a:pPr>
            <a:r>
              <a:rPr lang="en-US"/>
              <a:t>Either of March or April</a:t>
            </a:r>
            <a:endParaRPr/>
          </a:p>
          <a:p>
            <a:pPr indent="-571500" lvl="0" marL="571500" rtl="0" algn="just">
              <a:lnSpc>
                <a:spcPct val="90000"/>
              </a:lnSpc>
              <a:spcBef>
                <a:spcPts val="1000"/>
              </a:spcBef>
              <a:spcAft>
                <a:spcPts val="0"/>
              </a:spcAft>
              <a:buClr>
                <a:schemeClr val="dk1"/>
              </a:buClr>
              <a:buSzPts val="2800"/>
              <a:buAutoNum type="romanLcParenBoth"/>
            </a:pPr>
            <a:r>
              <a:rPr lang="en-US"/>
              <a:t>Not of December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500"/>
                                        <p:tgtEl>
                                          <p:spTgt spid="3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animEffect filter="fade" transition="in">
                                      <p:cBhvr>
                                        <p:cTn dur="500"/>
                                        <p:tgtEl>
                                          <p:spTgt spid="3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animEffect filter="fade" transition="in">
                                      <p:cBhvr>
                                        <p:cTn dur="500"/>
                                        <p:tgtEl>
                                          <p:spTgt spid="3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animEffect filter="fade" transition="in">
                                      <p:cBhvr>
                                        <p:cTn dur="500"/>
                                        <p:tgtEl>
                                          <p:spTgt spid="3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4" st="4"/>
                                            </p:txEl>
                                          </p:spTgt>
                                        </p:tgtEl>
                                        <p:attrNameLst>
                                          <p:attrName>style.visibility</p:attrName>
                                        </p:attrNameLst>
                                      </p:cBhvr>
                                      <p:to>
                                        <p:strVal val="visible"/>
                                      </p:to>
                                    </p:set>
                                    <p:animEffect filter="fade" transition="in">
                                      <p:cBhvr>
                                        <p:cTn dur="500"/>
                                        <p:tgtEl>
                                          <p:spTgt spid="3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5" st="5"/>
                                            </p:txEl>
                                          </p:spTgt>
                                        </p:tgtEl>
                                        <p:attrNameLst>
                                          <p:attrName>style.visibility</p:attrName>
                                        </p:attrNameLst>
                                      </p:cBhvr>
                                      <p:to>
                                        <p:strVal val="visible"/>
                                      </p:to>
                                    </p:set>
                                    <p:animEffect filter="fade" transition="in">
                                      <p:cBhvr>
                                        <p:cTn dur="500"/>
                                        <p:tgtEl>
                                          <p:spTgt spid="32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Some important results for Independent events</a:t>
            </a:r>
            <a:endParaRPr b="1" sz="3600">
              <a:solidFill>
                <a:srgbClr val="00B050"/>
              </a:solidFill>
            </a:endParaRPr>
          </a:p>
        </p:txBody>
      </p:sp>
      <p:sp>
        <p:nvSpPr>
          <p:cNvPr id="104" name="Google Shape;104;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 A’ and B are independent = P (A’∩ B ) = P(A’).P(B)</a:t>
            </a:r>
            <a:endParaRPr/>
          </a:p>
          <a:p>
            <a:pPr indent="-228600" lvl="0" marL="228600" rtl="0" algn="l">
              <a:lnSpc>
                <a:spcPct val="90000"/>
              </a:lnSpc>
              <a:spcBef>
                <a:spcPts val="1000"/>
              </a:spcBef>
              <a:spcAft>
                <a:spcPts val="0"/>
              </a:spcAft>
              <a:buClr>
                <a:schemeClr val="dk1"/>
              </a:buClr>
              <a:buSzPts val="2800"/>
              <a:buChar char="•"/>
            </a:pPr>
            <a:r>
              <a:rPr lang="en-US"/>
              <a:t>(ii) A and B’ are independent = P (A ∩ B’) = P(A).P(B’)</a:t>
            </a:r>
            <a:endParaRPr/>
          </a:p>
          <a:p>
            <a:pPr indent="-228600" lvl="0" marL="228600" rtl="0" algn="l">
              <a:lnSpc>
                <a:spcPct val="90000"/>
              </a:lnSpc>
              <a:spcBef>
                <a:spcPts val="1000"/>
              </a:spcBef>
              <a:spcAft>
                <a:spcPts val="0"/>
              </a:spcAft>
              <a:buClr>
                <a:schemeClr val="dk1"/>
              </a:buClr>
              <a:buSzPts val="2800"/>
              <a:buChar char="•"/>
            </a:pPr>
            <a:r>
              <a:rPr lang="en-US"/>
              <a:t>(iii) A’ and B’ are independent = P(A’ ∩ B’) = P(A’).P(B’) </a:t>
            </a:r>
            <a:endParaRPr/>
          </a:p>
          <a:p>
            <a:pPr indent="-228600" lvl="0" marL="228600" rtl="0" algn="l">
              <a:lnSpc>
                <a:spcPct val="90000"/>
              </a:lnSpc>
              <a:spcBef>
                <a:spcPts val="1000"/>
              </a:spcBef>
              <a:spcAft>
                <a:spcPts val="0"/>
              </a:spcAft>
              <a:buClr>
                <a:schemeClr val="dk1"/>
              </a:buClr>
              <a:buSzPts val="2800"/>
              <a:buChar char="•"/>
            </a:pPr>
            <a:r>
              <a:rPr lang="en-US"/>
              <a:t>If A and B are independent then they are not mutually exclusive. </a:t>
            </a:r>
            <a:endParaRPr/>
          </a:p>
          <a:p>
            <a:pPr indent="-228600" lvl="0" marL="228600" rtl="0" algn="l">
              <a:lnSpc>
                <a:spcPct val="90000"/>
              </a:lnSpc>
              <a:spcBef>
                <a:spcPts val="1000"/>
              </a:spcBef>
              <a:spcAft>
                <a:spcPts val="0"/>
              </a:spcAft>
              <a:buClr>
                <a:schemeClr val="dk1"/>
              </a:buClr>
              <a:buSzPts val="2800"/>
              <a:buChar char="•"/>
            </a:pPr>
            <a:r>
              <a:rPr lang="en-US"/>
              <a:t>If A, B, and C are independent, then P(A ∩B ∩ C)’ = 1 - P(A).P(B).P(C)</a:t>
            </a:r>
            <a:endParaRPr/>
          </a:p>
          <a:p>
            <a:pPr indent="-228600" lvl="0" marL="228600" rtl="0" algn="l">
              <a:lnSpc>
                <a:spcPct val="90000"/>
              </a:lnSpc>
              <a:spcBef>
                <a:spcPts val="1000"/>
              </a:spcBef>
              <a:spcAft>
                <a:spcPts val="0"/>
              </a:spcAft>
              <a:buClr>
                <a:schemeClr val="dk1"/>
              </a:buClr>
              <a:buSzPts val="2800"/>
              <a:buChar char="•"/>
            </a:pPr>
            <a:r>
              <a:rPr lang="en-US"/>
              <a:t>If A, B, and C are independent, then P (A U B U C) = 1 – P(A’ ∩ B’ ∩ 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7"/>
          <p:cNvSpPr txBox="1"/>
          <p:nvPr>
            <p:ph type="title"/>
          </p:nvPr>
        </p:nvSpPr>
        <p:spPr>
          <a:xfrm>
            <a:off x="838200" y="365125"/>
            <a:ext cx="10515600" cy="35440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Miscellaneous Problems (Contd.)</a:t>
            </a:r>
            <a:endParaRPr/>
          </a:p>
        </p:txBody>
      </p:sp>
      <p:sp>
        <p:nvSpPr>
          <p:cNvPr id="329" name="Google Shape;329;p67"/>
          <p:cNvSpPr txBox="1"/>
          <p:nvPr>
            <p:ph idx="1" type="body"/>
          </p:nvPr>
        </p:nvSpPr>
        <p:spPr>
          <a:xfrm>
            <a:off x="838200" y="974361"/>
            <a:ext cx="10515600" cy="52026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solidFill>
                  <a:srgbClr val="FF0000"/>
                </a:solidFill>
              </a:rPr>
              <a:t>Q4)</a:t>
            </a:r>
            <a:r>
              <a:rPr lang="en-US"/>
              <a:t>	How many three-digit numbers can be formed from the digits 0, 	1, 2, 3, 4, 5, and 6 if each digit can be used only once? </a:t>
            </a:r>
            <a:endParaRPr/>
          </a:p>
          <a:p>
            <a:pPr indent="0" lvl="0" marL="0" rtl="0" algn="l">
              <a:lnSpc>
                <a:spcPct val="90000"/>
              </a:lnSpc>
              <a:spcBef>
                <a:spcPts val="1000"/>
              </a:spcBef>
              <a:spcAft>
                <a:spcPts val="0"/>
              </a:spcAft>
              <a:buClr>
                <a:schemeClr val="dk1"/>
              </a:buClr>
              <a:buSzPts val="2800"/>
              <a:buNone/>
            </a:pPr>
            <a:r>
              <a:rPr lang="en-US"/>
              <a:t>	(b) How many of these are odd numbers?</a:t>
            </a:r>
            <a:br>
              <a:rPr lang="en-US"/>
            </a:br>
            <a:r>
              <a:rPr lang="en-US"/>
              <a:t>	(c) How many are greater than 330? </a:t>
            </a:r>
            <a:endParaRPr/>
          </a:p>
          <a:p>
            <a:pPr indent="0" lvl="0" marL="0" rtl="0" algn="l">
              <a:lnSpc>
                <a:spcPct val="90000"/>
              </a:lnSpc>
              <a:spcBef>
                <a:spcPts val="1000"/>
              </a:spcBef>
              <a:spcAft>
                <a:spcPts val="0"/>
              </a:spcAft>
              <a:buClr>
                <a:schemeClr val="dk1"/>
              </a:buClr>
              <a:buSzPts val="2800"/>
              <a:buNone/>
            </a:pPr>
            <a:br>
              <a:rPr lang="en-US"/>
            </a:br>
            <a:r>
              <a:rPr lang="en-US">
                <a:solidFill>
                  <a:srgbClr val="FF0000"/>
                </a:solidFill>
              </a:rPr>
              <a:t>Q5)     </a:t>
            </a:r>
            <a:r>
              <a:rPr lang="en-US"/>
              <a:t>How many number each of 5 different digits can be formed from 	the digits 0, 4,  5, 6, &amp; 7, if </a:t>
            </a:r>
            <a:endParaRPr/>
          </a:p>
          <a:p>
            <a:pPr indent="0" lvl="0" marL="0" rtl="0" algn="l">
              <a:lnSpc>
                <a:spcPct val="90000"/>
              </a:lnSpc>
              <a:spcBef>
                <a:spcPts val="1000"/>
              </a:spcBef>
              <a:spcAft>
                <a:spcPts val="0"/>
              </a:spcAft>
              <a:buClr>
                <a:schemeClr val="dk1"/>
              </a:buClr>
              <a:buSzPts val="2800"/>
              <a:buNone/>
            </a:pPr>
            <a:r>
              <a:rPr lang="en-US"/>
              <a:t>	(a) the digits 4 and 5 are to be next to each other,</a:t>
            </a:r>
            <a:endParaRPr/>
          </a:p>
          <a:p>
            <a:pPr indent="0" lvl="0" marL="0" rtl="0" algn="l">
              <a:lnSpc>
                <a:spcPct val="90000"/>
              </a:lnSpc>
              <a:spcBef>
                <a:spcPts val="1000"/>
              </a:spcBef>
              <a:spcAft>
                <a:spcPts val="0"/>
              </a:spcAft>
              <a:buClr>
                <a:schemeClr val="dk1"/>
              </a:buClr>
              <a:buSzPts val="2800"/>
              <a:buNone/>
            </a:pPr>
            <a:r>
              <a:rPr lang="en-US"/>
              <a:t>	(b) the digits 4 and  5 are not to be next to each other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5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5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5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500"/>
                                        <p:tgtEl>
                                          <p:spTgt spid="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500"/>
                                        <p:tgtEl>
                                          <p:spTgt spid="3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8"/>
          <p:cNvSpPr txBox="1"/>
          <p:nvPr>
            <p:ph type="title"/>
          </p:nvPr>
        </p:nvSpPr>
        <p:spPr>
          <a:xfrm>
            <a:off x="838200" y="365126"/>
            <a:ext cx="10515600" cy="95400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336" name="Google Shape;336;p68"/>
          <p:cNvSpPr txBox="1"/>
          <p:nvPr>
            <p:ph idx="1" type="body"/>
          </p:nvPr>
        </p:nvSpPr>
        <p:spPr>
          <a:xfrm>
            <a:off x="838200" y="1588957"/>
            <a:ext cx="10515600" cy="45880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Q6) </a:t>
            </a:r>
            <a:r>
              <a:rPr lang="en-US"/>
              <a:t>How many permutations can be obtained from the letters in 	ARTICLE, if</a:t>
            </a:r>
            <a:endParaRPr/>
          </a:p>
          <a:p>
            <a:pPr indent="0" lvl="0" marL="0" rtl="0" algn="l">
              <a:lnSpc>
                <a:spcPct val="90000"/>
              </a:lnSpc>
              <a:spcBef>
                <a:spcPts val="1000"/>
              </a:spcBef>
              <a:spcAft>
                <a:spcPts val="0"/>
              </a:spcAft>
              <a:buClr>
                <a:schemeClr val="dk1"/>
              </a:buClr>
              <a:buSzPts val="2800"/>
              <a:buNone/>
            </a:pPr>
            <a:r>
              <a:rPr lang="en-US"/>
              <a:t>	(a) Consonants occupy the odd places</a:t>
            </a:r>
            <a:endParaRPr/>
          </a:p>
          <a:p>
            <a:pPr indent="0" lvl="0" marL="0" rtl="0" algn="l">
              <a:lnSpc>
                <a:spcPct val="90000"/>
              </a:lnSpc>
              <a:spcBef>
                <a:spcPts val="1000"/>
              </a:spcBef>
              <a:spcAft>
                <a:spcPts val="0"/>
              </a:spcAft>
              <a:buClr>
                <a:schemeClr val="dk1"/>
              </a:buClr>
              <a:buSzPts val="2800"/>
              <a:buNone/>
            </a:pPr>
            <a:r>
              <a:rPr lang="en-US"/>
              <a:t>	(b) R and T occupy the ends</a:t>
            </a:r>
            <a:endParaRPr/>
          </a:p>
          <a:p>
            <a:pPr indent="0" lvl="0" marL="0" rtl="0" algn="l">
              <a:lnSpc>
                <a:spcPct val="90000"/>
              </a:lnSpc>
              <a:spcBef>
                <a:spcPts val="1000"/>
              </a:spcBef>
              <a:spcAft>
                <a:spcPts val="0"/>
              </a:spcAft>
              <a:buClr>
                <a:schemeClr val="dk1"/>
              </a:buClr>
              <a:buSzPts val="2800"/>
              <a:buNone/>
            </a:pPr>
            <a:r>
              <a:rPr lang="en-US"/>
              <a:t>	(c) T  and C come together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5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500"/>
                                        <p:tgtEl>
                                          <p:spTgt spid="3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500"/>
                                        <p:tgtEl>
                                          <p:spTgt spid="3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Effect filter="fade" transition="in">
                                      <p:cBhvr>
                                        <p:cTn dur="500"/>
                                        <p:tgtEl>
                                          <p:spTgt spid="3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animEffect filter="fade" transition="in">
                                      <p:cBhvr>
                                        <p:cTn dur="500"/>
                                        <p:tgtEl>
                                          <p:spTgt spid="3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animEffect filter="fade" transition="in">
                                      <p:cBhvr>
                                        <p:cTn dur="500"/>
                                        <p:tgtEl>
                                          <p:spTgt spid="33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9"/>
          <p:cNvSpPr txBox="1"/>
          <p:nvPr>
            <p:ph type="title"/>
          </p:nvPr>
        </p:nvSpPr>
        <p:spPr>
          <a:xfrm>
            <a:off x="838200" y="365125"/>
            <a:ext cx="10515600" cy="84907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343" name="Google Shape;343;p69"/>
          <p:cNvSpPr txBox="1"/>
          <p:nvPr>
            <p:ph idx="1" type="body"/>
          </p:nvPr>
        </p:nvSpPr>
        <p:spPr>
          <a:xfrm>
            <a:off x="838200" y="1514007"/>
            <a:ext cx="10515600" cy="46629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Q7) </a:t>
            </a:r>
            <a:r>
              <a:rPr lang="en-US"/>
              <a:t>	Find the number of four letter words that can be formed from 	the letters for the word SOCIETY. </a:t>
            </a:r>
            <a:endParaRPr/>
          </a:p>
          <a:p>
            <a:pPr indent="0" lvl="0" marL="0" rtl="0" algn="l">
              <a:lnSpc>
                <a:spcPct val="90000"/>
              </a:lnSpc>
              <a:spcBef>
                <a:spcPts val="1000"/>
              </a:spcBef>
              <a:spcAft>
                <a:spcPts val="0"/>
              </a:spcAft>
              <a:buClr>
                <a:schemeClr val="dk1"/>
              </a:buClr>
              <a:buSzPts val="2800"/>
              <a:buNone/>
            </a:pPr>
            <a:r>
              <a:rPr lang="en-US"/>
              <a:t>	(a) how many of them contain only consonants.</a:t>
            </a:r>
            <a:endParaRPr/>
          </a:p>
          <a:p>
            <a:pPr indent="0" lvl="0" marL="0" rtl="0" algn="l">
              <a:lnSpc>
                <a:spcPct val="90000"/>
              </a:lnSpc>
              <a:spcBef>
                <a:spcPts val="1000"/>
              </a:spcBef>
              <a:spcAft>
                <a:spcPts val="0"/>
              </a:spcAft>
              <a:buClr>
                <a:schemeClr val="dk1"/>
              </a:buClr>
              <a:buSzPts val="2800"/>
              <a:buNone/>
            </a:pPr>
            <a:r>
              <a:rPr lang="en-US"/>
              <a:t>	(b) how many of them begin and end in a consonant.</a:t>
            </a:r>
            <a:endParaRPr/>
          </a:p>
          <a:p>
            <a:pPr indent="0" lvl="0" marL="0" rtl="0" algn="l">
              <a:lnSpc>
                <a:spcPct val="90000"/>
              </a:lnSpc>
              <a:spcBef>
                <a:spcPts val="1000"/>
              </a:spcBef>
              <a:spcAft>
                <a:spcPts val="0"/>
              </a:spcAft>
              <a:buClr>
                <a:schemeClr val="dk1"/>
              </a:buClr>
              <a:buSzPts val="2800"/>
              <a:buNone/>
            </a:pPr>
            <a:r>
              <a:rPr lang="en-US"/>
              <a:t>	(c) how many of them begin with a vowel.</a:t>
            </a:r>
            <a:endParaRPr/>
          </a:p>
          <a:p>
            <a:pPr indent="0" lvl="0" marL="0" rtl="0" algn="l">
              <a:lnSpc>
                <a:spcPct val="90000"/>
              </a:lnSpc>
              <a:spcBef>
                <a:spcPts val="1000"/>
              </a:spcBef>
              <a:spcAft>
                <a:spcPts val="0"/>
              </a:spcAft>
              <a:buClr>
                <a:schemeClr val="dk1"/>
              </a:buClr>
              <a:buSzPts val="2800"/>
              <a:buNone/>
            </a:pPr>
            <a:r>
              <a:rPr lang="en-US"/>
              <a:t>	(d) how many contain the letter E.</a:t>
            </a:r>
            <a:endParaRPr/>
          </a:p>
          <a:p>
            <a:pPr indent="0" lvl="0" marL="0" rtl="0" algn="l">
              <a:lnSpc>
                <a:spcPct val="90000"/>
              </a:lnSpc>
              <a:spcBef>
                <a:spcPts val="1000"/>
              </a:spcBef>
              <a:spcAft>
                <a:spcPts val="0"/>
              </a:spcAft>
              <a:buClr>
                <a:schemeClr val="dk1"/>
              </a:buClr>
              <a:buSzPts val="2800"/>
              <a:buNone/>
            </a:pPr>
            <a:r>
              <a:rPr lang="en-US"/>
              <a:t>	(e) how many begin with Y and end in a vowel.</a:t>
            </a:r>
            <a:endParaRPr/>
          </a:p>
          <a:p>
            <a:pPr indent="0" lvl="0" marL="0" rtl="0" algn="l">
              <a:lnSpc>
                <a:spcPct val="90000"/>
              </a:lnSpc>
              <a:spcBef>
                <a:spcPts val="1000"/>
              </a:spcBef>
              <a:spcAft>
                <a:spcPts val="0"/>
              </a:spcAft>
              <a:buClr>
                <a:schemeClr val="dk1"/>
              </a:buClr>
              <a:buSzPts val="2800"/>
              <a:buNone/>
            </a:pPr>
            <a:r>
              <a:rPr lang="en-US"/>
              <a:t>	(f) how many begin with Y and also contain T.</a:t>
            </a:r>
            <a:endParaRPr/>
          </a:p>
          <a:p>
            <a:pPr indent="0" lvl="0" marL="0" rtl="0" algn="l">
              <a:lnSpc>
                <a:spcPct val="90000"/>
              </a:lnSpc>
              <a:spcBef>
                <a:spcPts val="1000"/>
              </a:spcBef>
              <a:spcAft>
                <a:spcPts val="0"/>
              </a:spcAft>
              <a:buClr>
                <a:schemeClr val="dk1"/>
              </a:buClr>
              <a:buSzPts val="2800"/>
              <a:buNone/>
            </a:pPr>
            <a:r>
              <a:rPr lang="en-US"/>
              <a:t>	(g) how many contain one vowel.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5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5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Effect filter="fade" transition="in">
                                      <p:cBhvr>
                                        <p:cTn dur="500"/>
                                        <p:tgtEl>
                                          <p:spTgt spid="3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animEffect filter="fade" transition="in">
                                      <p:cBhvr>
                                        <p:cTn dur="500"/>
                                        <p:tgtEl>
                                          <p:spTgt spid="3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animEffect filter="fade" transition="in">
                                      <p:cBhvr>
                                        <p:cTn dur="500"/>
                                        <p:tgtEl>
                                          <p:spTgt spid="3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animEffect filter="fade" transition="in">
                                      <p:cBhvr>
                                        <p:cTn dur="500"/>
                                        <p:tgtEl>
                                          <p:spTgt spid="3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animEffect filter="fade" transition="in">
                                      <p:cBhvr>
                                        <p:cTn dur="500"/>
                                        <p:tgtEl>
                                          <p:spTgt spid="3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7" st="7"/>
                                            </p:txEl>
                                          </p:spTgt>
                                        </p:tgtEl>
                                        <p:attrNameLst>
                                          <p:attrName>style.visibility</p:attrName>
                                        </p:attrNameLst>
                                      </p:cBhvr>
                                      <p:to>
                                        <p:strVal val="visible"/>
                                      </p:to>
                                    </p:set>
                                    <p:animEffect filter="fade" transition="in">
                                      <p:cBhvr>
                                        <p:cTn dur="500"/>
                                        <p:tgtEl>
                                          <p:spTgt spid="34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70"/>
          <p:cNvSpPr txBox="1"/>
          <p:nvPr>
            <p:ph type="title"/>
          </p:nvPr>
        </p:nvSpPr>
        <p:spPr>
          <a:xfrm>
            <a:off x="838200" y="365125"/>
            <a:ext cx="10515600" cy="11039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350" name="Google Shape;350;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Q8)</a:t>
            </a:r>
            <a:r>
              <a:rPr lang="en-US"/>
              <a:t>	The probabilities that three men hit a target are respectively 1/6, 	1/4 and 1/3. Each shoots once at the target. If only one hit the 	target, what is the probability that it was the first man.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1"/>
          <p:cNvSpPr txBox="1"/>
          <p:nvPr>
            <p:ph type="title"/>
          </p:nvPr>
        </p:nvSpPr>
        <p:spPr>
          <a:xfrm>
            <a:off x="838200" y="365125"/>
            <a:ext cx="10515600" cy="7291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357" name="Google Shape;357;p71"/>
          <p:cNvSpPr txBox="1"/>
          <p:nvPr>
            <p:ph idx="1" type="body"/>
          </p:nvPr>
        </p:nvSpPr>
        <p:spPr>
          <a:xfrm>
            <a:off x="838200" y="1439056"/>
            <a:ext cx="10515600" cy="473790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Q9)	 A box contains 24 transistors, four of which are defective. If four 	are sold at random, find the following probabilities. </a:t>
            </a:r>
            <a:endParaRPr/>
          </a:p>
          <a:p>
            <a:pPr indent="0" lvl="0" marL="0" rtl="0" algn="l">
              <a:lnSpc>
                <a:spcPct val="90000"/>
              </a:lnSpc>
              <a:spcBef>
                <a:spcPts val="1000"/>
              </a:spcBef>
              <a:spcAft>
                <a:spcPts val="0"/>
              </a:spcAft>
              <a:buClr>
                <a:schemeClr val="dk1"/>
              </a:buClr>
              <a:buSzPts val="2800"/>
              <a:buNone/>
            </a:pPr>
            <a:r>
              <a:rPr lang="en-US"/>
              <a:t>	(a) Exactly two are defective</a:t>
            </a:r>
            <a:endParaRPr/>
          </a:p>
          <a:p>
            <a:pPr indent="0" lvl="0" marL="0" rtl="0" algn="l">
              <a:lnSpc>
                <a:spcPct val="90000"/>
              </a:lnSpc>
              <a:spcBef>
                <a:spcPts val="1000"/>
              </a:spcBef>
              <a:spcAft>
                <a:spcPts val="0"/>
              </a:spcAft>
              <a:buClr>
                <a:schemeClr val="dk1"/>
              </a:buClr>
              <a:buSzPts val="2800"/>
              <a:buNone/>
            </a:pPr>
            <a:r>
              <a:rPr lang="en-US"/>
              <a:t>	(b) all are defective</a:t>
            </a:r>
            <a:endParaRPr/>
          </a:p>
          <a:p>
            <a:pPr indent="0" lvl="0" marL="0" rtl="0" algn="l">
              <a:lnSpc>
                <a:spcPct val="90000"/>
              </a:lnSpc>
              <a:spcBef>
                <a:spcPts val="1000"/>
              </a:spcBef>
              <a:spcAft>
                <a:spcPts val="0"/>
              </a:spcAft>
              <a:buClr>
                <a:schemeClr val="dk1"/>
              </a:buClr>
              <a:buSzPts val="2800"/>
              <a:buNone/>
            </a:pPr>
            <a:r>
              <a:rPr lang="en-US"/>
              <a:t>	(c) none is defective</a:t>
            </a:r>
            <a:endParaRPr/>
          </a:p>
          <a:p>
            <a:pPr indent="0" lvl="0" marL="0" rtl="0" algn="l">
              <a:lnSpc>
                <a:spcPct val="90000"/>
              </a:lnSpc>
              <a:spcBef>
                <a:spcPts val="1000"/>
              </a:spcBef>
              <a:spcAft>
                <a:spcPts val="0"/>
              </a:spcAft>
              <a:buClr>
                <a:schemeClr val="dk1"/>
              </a:buClr>
              <a:buSzPts val="2800"/>
              <a:buNone/>
            </a:pPr>
            <a:r>
              <a:rPr lang="en-US"/>
              <a:t>	(d) at least one is defective</a:t>
            </a:r>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5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500"/>
                                        <p:tgtEl>
                                          <p:spTgt spid="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500"/>
                                        <p:tgtEl>
                                          <p:spTgt spid="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500"/>
                                        <p:tgtEl>
                                          <p:spTgt spid="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500"/>
                                        <p:tgtEl>
                                          <p:spTgt spid="3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animEffect filter="fade" transition="in">
                                      <p:cBhvr>
                                        <p:cTn dur="500"/>
                                        <p:tgtEl>
                                          <p:spTgt spid="3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72"/>
          <p:cNvSpPr txBox="1"/>
          <p:nvPr>
            <p:ph type="title"/>
          </p:nvPr>
        </p:nvSpPr>
        <p:spPr>
          <a:xfrm>
            <a:off x="838200" y="365125"/>
            <a:ext cx="10515600" cy="7794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364" name="Google Shape;364;p72"/>
          <p:cNvSpPr txBox="1"/>
          <p:nvPr>
            <p:ph idx="1" type="body"/>
          </p:nvPr>
        </p:nvSpPr>
        <p:spPr>
          <a:xfrm>
            <a:off x="838200" y="1469036"/>
            <a:ext cx="10515600" cy="47079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Q10) </a:t>
            </a:r>
            <a:r>
              <a:rPr lang="en-US"/>
              <a:t>There are eight married couples in a tennis club. If one man and 	one woman are selected at random to plan the summer 	tournament, find the probability that they are married to each 	other. </a:t>
            </a:r>
            <a:br>
              <a:rPr lang="en-US"/>
            </a:b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73"/>
          <p:cNvSpPr txBox="1"/>
          <p:nvPr>
            <p:ph type="title"/>
          </p:nvPr>
        </p:nvSpPr>
        <p:spPr>
          <a:xfrm>
            <a:off x="838200" y="365126"/>
            <a:ext cx="10515600" cy="69498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371" name="Google Shape;371;p73"/>
          <p:cNvSpPr txBox="1"/>
          <p:nvPr>
            <p:ph idx="1" type="body"/>
          </p:nvPr>
        </p:nvSpPr>
        <p:spPr>
          <a:xfrm>
            <a:off x="284813" y="1364105"/>
            <a:ext cx="11068987" cy="48128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solidFill>
                  <a:srgbClr val="FF0000"/>
                </a:solidFill>
              </a:rPr>
              <a:t>Q11)</a:t>
            </a:r>
            <a:endParaRPr>
              <a:solidFill>
                <a:srgbClr val="FF0000"/>
              </a:solidFill>
            </a:endParaRPr>
          </a:p>
        </p:txBody>
      </p:sp>
      <p:pic>
        <p:nvPicPr>
          <p:cNvPr id="372" name="Google Shape;372;p73"/>
          <p:cNvPicPr preferRelativeResize="0"/>
          <p:nvPr/>
        </p:nvPicPr>
        <p:blipFill rotWithShape="1">
          <a:blip r:embed="rId3">
            <a:alphaModFix/>
          </a:blip>
          <a:srcRect b="0" l="0" r="0" t="0"/>
          <a:stretch/>
        </p:blipFill>
        <p:spPr>
          <a:xfrm>
            <a:off x="1244184" y="1364105"/>
            <a:ext cx="10762937" cy="37025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Relationship among events </a:t>
            </a:r>
            <a:endParaRPr>
              <a:solidFill>
                <a:srgbClr val="00B050"/>
              </a:solidFill>
              <a:latin typeface="Arial Black"/>
              <a:ea typeface="Arial Black"/>
              <a:cs typeface="Arial Black"/>
              <a:sym typeface="Arial Black"/>
            </a:endParaRPr>
          </a:p>
        </p:txBody>
      </p:sp>
      <p:sp>
        <p:nvSpPr>
          <p:cNvPr id="110" name="Google Shape;110;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11" name="Google Shape;111;p43"/>
          <p:cNvPicPr preferRelativeResize="0"/>
          <p:nvPr/>
        </p:nvPicPr>
        <p:blipFill rotWithShape="1">
          <a:blip r:embed="rId3">
            <a:alphaModFix/>
          </a:blip>
          <a:srcRect b="0" l="0" r="0" t="0"/>
          <a:stretch/>
        </p:blipFill>
        <p:spPr>
          <a:xfrm>
            <a:off x="1230666" y="2833530"/>
            <a:ext cx="9730668" cy="18733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Examples # 13 – 14 </a:t>
            </a:r>
            <a:endParaRPr>
              <a:solidFill>
                <a:srgbClr val="00B050"/>
              </a:solidFill>
            </a:endParaRPr>
          </a:p>
        </p:txBody>
      </p:sp>
      <p:sp>
        <p:nvSpPr>
          <p:cNvPr id="118" name="Google Shape;118;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A small town has one fire engine and one ambulance available for emergencies. The probability that the fire engine is available when needed is 0.98, and the probability that the ambulance is available when called is 0.92. In the event of an injury resulting from a burning building, find the probability that both the ambulance and the fire engine will be available, assuming they operate independently.</a:t>
            </a:r>
            <a:endParaRPr/>
          </a:p>
          <a:p>
            <a:pPr indent="-228600" lvl="0" marL="228600" rtl="0" algn="l">
              <a:lnSpc>
                <a:spcPct val="80000"/>
              </a:lnSpc>
              <a:spcBef>
                <a:spcPts val="1000"/>
              </a:spcBef>
              <a:spcAft>
                <a:spcPts val="0"/>
              </a:spcAft>
              <a:buClr>
                <a:schemeClr val="dk1"/>
              </a:buClr>
              <a:buSzPts val="2800"/>
              <a:buChar char="•"/>
            </a:pPr>
            <a:r>
              <a:rPr lang="en-US"/>
              <a:t> A bag contains 5 red and 7 black balls. A ball is drawn at random from the bag, the color is noted and the ball is replaced. A second balls is then drawn. Find the probability that the first balls is red and the second is black. </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Examples 15 – 17 </a:t>
            </a:r>
            <a:endParaRPr>
              <a:solidFill>
                <a:srgbClr val="00B050"/>
              </a:solidFill>
            </a:endParaRPr>
          </a:p>
        </p:txBody>
      </p:sp>
      <p:sp>
        <p:nvSpPr>
          <p:cNvPr id="125" name="Google Shape;125;p45"/>
          <p:cNvSpPr txBox="1"/>
          <p:nvPr>
            <p:ph idx="1" type="body"/>
          </p:nvPr>
        </p:nvSpPr>
        <p:spPr>
          <a:xfrm>
            <a:off x="838200" y="1825625"/>
            <a:ext cx="10515600" cy="4807404"/>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US" sz="2590"/>
              <a:t>(15).	A die is rolled two times. Find the probability of obtaining a 5 on 	the first thrown and an even number on the second thrown. </a:t>
            </a:r>
            <a:endParaRPr/>
          </a:p>
          <a:p>
            <a:pPr indent="0" lvl="0" marL="0" rtl="0" algn="just">
              <a:lnSpc>
                <a:spcPct val="80000"/>
              </a:lnSpc>
              <a:spcBef>
                <a:spcPts val="1000"/>
              </a:spcBef>
              <a:spcAft>
                <a:spcPts val="0"/>
              </a:spcAft>
              <a:buClr>
                <a:schemeClr val="dk1"/>
              </a:buClr>
              <a:buSzPts val="2590"/>
              <a:buNone/>
            </a:pPr>
            <a:r>
              <a:rPr lang="en-US" sz="2590"/>
              <a:t>(16).	The probability that Ahsan will be alive in 30 years is 0.4 and the 	probability that Bilawal will be alive in 30 years is 0.8. What is the 	probability that:	</a:t>
            </a:r>
            <a:r>
              <a:rPr b="1" lang="en-US" sz="2590"/>
              <a:t>(a) </a:t>
            </a:r>
            <a:r>
              <a:rPr lang="en-US" sz="2590"/>
              <a:t>both will be alive in 30 years		</a:t>
            </a:r>
            <a:endParaRPr/>
          </a:p>
          <a:p>
            <a:pPr indent="0" lvl="0" marL="0" rtl="0" algn="just">
              <a:lnSpc>
                <a:spcPct val="80000"/>
              </a:lnSpc>
              <a:spcBef>
                <a:spcPts val="1000"/>
              </a:spcBef>
              <a:spcAft>
                <a:spcPts val="0"/>
              </a:spcAft>
              <a:buClr>
                <a:schemeClr val="dk1"/>
              </a:buClr>
              <a:buSzPts val="2590"/>
              <a:buNone/>
            </a:pPr>
            <a:r>
              <a:rPr lang="en-US" sz="2590"/>
              <a:t>	</a:t>
            </a:r>
            <a:r>
              <a:rPr b="1" lang="en-US" sz="2590"/>
              <a:t>(b) </a:t>
            </a:r>
            <a:r>
              <a:rPr lang="en-US" sz="2590"/>
              <a:t>both of them die	</a:t>
            </a:r>
            <a:r>
              <a:rPr b="1" lang="en-US" sz="2590"/>
              <a:t>(c) </a:t>
            </a:r>
            <a:r>
              <a:rPr lang="en-US" sz="2590"/>
              <a:t>Ahsan will be alive and B dead. </a:t>
            </a:r>
            <a:endParaRPr/>
          </a:p>
          <a:p>
            <a:pPr indent="0" lvl="0" marL="0" rtl="0" algn="just">
              <a:lnSpc>
                <a:spcPct val="80000"/>
              </a:lnSpc>
              <a:spcBef>
                <a:spcPts val="1000"/>
              </a:spcBef>
              <a:spcAft>
                <a:spcPts val="0"/>
              </a:spcAft>
              <a:buClr>
                <a:schemeClr val="dk1"/>
              </a:buClr>
              <a:buSzPts val="2590"/>
              <a:buNone/>
            </a:pPr>
            <a:r>
              <a:rPr lang="en-US" sz="2590"/>
              <a:t>(17). 	 A town has two fire engines operating independently. The 	probability that a specific engine is available when needed is </a:t>
            </a:r>
            <a:endParaRPr sz="2590"/>
          </a:p>
          <a:p>
            <a:pPr indent="0" lvl="0" marL="0" rtl="0" algn="just">
              <a:lnSpc>
                <a:spcPct val="80000"/>
              </a:lnSpc>
              <a:spcBef>
                <a:spcPts val="1000"/>
              </a:spcBef>
              <a:spcAft>
                <a:spcPts val="0"/>
              </a:spcAft>
              <a:buClr>
                <a:schemeClr val="dk1"/>
              </a:buClr>
              <a:buSzPts val="2590"/>
              <a:buNone/>
            </a:pPr>
            <a:r>
              <a:rPr lang="en-US" sz="2590"/>
              <a:t>	0.96. </a:t>
            </a:r>
            <a:endParaRPr sz="2590"/>
          </a:p>
          <a:p>
            <a:pPr indent="0" lvl="0" marL="0" rtl="0" algn="just">
              <a:lnSpc>
                <a:spcPct val="80000"/>
              </a:lnSpc>
              <a:spcBef>
                <a:spcPts val="1000"/>
              </a:spcBef>
              <a:spcAft>
                <a:spcPts val="0"/>
              </a:spcAft>
              <a:buClr>
                <a:schemeClr val="dk1"/>
              </a:buClr>
              <a:buSzPts val="2590"/>
              <a:buNone/>
            </a:pPr>
            <a:r>
              <a:rPr lang="en-US" sz="2590"/>
              <a:t>	</a:t>
            </a:r>
            <a:r>
              <a:rPr b="1" lang="en-US" sz="2590"/>
              <a:t>(a) </a:t>
            </a:r>
            <a:r>
              <a:rPr lang="en-US" sz="2590"/>
              <a:t>What is the probability that neither is available when needed?</a:t>
            </a:r>
            <a:br>
              <a:rPr lang="en-US" sz="2590"/>
            </a:br>
            <a:r>
              <a:rPr lang="en-US" sz="2590"/>
              <a:t>	</a:t>
            </a:r>
            <a:r>
              <a:rPr b="1" lang="en-US" sz="2590"/>
              <a:t>(b) </a:t>
            </a:r>
            <a:r>
              <a:rPr lang="en-US" sz="2590"/>
              <a:t>What is the probability that a fire engine is available when 			needed? </a:t>
            </a:r>
            <a:endParaRPr sz="2590"/>
          </a:p>
          <a:p>
            <a:pPr indent="0" lvl="0" marL="0" rtl="0" algn="just">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The Product Rule: Dependent Events </a:t>
            </a:r>
            <a:endParaRPr sz="4000">
              <a:solidFill>
                <a:srgbClr val="00B050"/>
              </a:solidFill>
              <a:latin typeface="Arial Black"/>
              <a:ea typeface="Arial Black"/>
              <a:cs typeface="Arial Black"/>
              <a:sym typeface="Arial Black"/>
            </a:endParaRPr>
          </a:p>
        </p:txBody>
      </p:sp>
      <p:sp>
        <p:nvSpPr>
          <p:cNvPr id="131" name="Google Shape;13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32" name="Google Shape;132;p46"/>
          <p:cNvPicPr preferRelativeResize="0"/>
          <p:nvPr/>
        </p:nvPicPr>
        <p:blipFill rotWithShape="1">
          <a:blip r:embed="rId3">
            <a:alphaModFix/>
          </a:blip>
          <a:srcRect b="0" l="0" r="0" t="0"/>
          <a:stretch/>
        </p:blipFill>
        <p:spPr>
          <a:xfrm>
            <a:off x="838200" y="1825625"/>
            <a:ext cx="10515600" cy="1132342"/>
          </a:xfrm>
          <a:prstGeom prst="rect">
            <a:avLst/>
          </a:prstGeom>
          <a:noFill/>
          <a:ln>
            <a:noFill/>
          </a:ln>
        </p:spPr>
      </p:pic>
      <p:pic>
        <p:nvPicPr>
          <p:cNvPr id="133" name="Google Shape;133;p46"/>
          <p:cNvPicPr preferRelativeResize="0"/>
          <p:nvPr/>
        </p:nvPicPr>
        <p:blipFill rotWithShape="1">
          <a:blip r:embed="rId4">
            <a:alphaModFix/>
          </a:blip>
          <a:srcRect b="0" l="0" r="0" t="0"/>
          <a:stretch/>
        </p:blipFill>
        <p:spPr>
          <a:xfrm>
            <a:off x="838200" y="3045733"/>
            <a:ext cx="10515600" cy="1395638"/>
          </a:xfrm>
          <a:prstGeom prst="rect">
            <a:avLst/>
          </a:prstGeom>
          <a:noFill/>
          <a:ln>
            <a:noFill/>
          </a:ln>
        </p:spPr>
      </p:pic>
      <p:pic>
        <p:nvPicPr>
          <p:cNvPr id="134" name="Google Shape;134;p46"/>
          <p:cNvPicPr preferRelativeResize="0"/>
          <p:nvPr/>
        </p:nvPicPr>
        <p:blipFill rotWithShape="1">
          <a:blip r:embed="rId5">
            <a:alphaModFix/>
          </a:blip>
          <a:srcRect b="0" l="0" r="0" t="0"/>
          <a:stretch/>
        </p:blipFill>
        <p:spPr>
          <a:xfrm>
            <a:off x="838200" y="4658746"/>
            <a:ext cx="10515600" cy="18291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18 </a:t>
            </a:r>
            <a:endParaRPr>
              <a:solidFill>
                <a:srgbClr val="00B050"/>
              </a:solidFill>
            </a:endParaRPr>
          </a:p>
        </p:txBody>
      </p:sp>
      <p:sp>
        <p:nvSpPr>
          <p:cNvPr id="141" name="Google Shape;14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590"/>
              <a:buNone/>
            </a:pPr>
            <a:r>
              <a:rPr lang="en-US" sz="2590"/>
              <a:t>(18).	Suppose that we have a fuse box containing 20 fuses, of which 5 	are defective. If 2 fuses are selected at random and removed 	from the 	box in succession without replacing the first, what is 	the probability 	that both fuses are defective? </a:t>
            </a:r>
            <a:endParaRPr sz="2590"/>
          </a:p>
          <a:p>
            <a:pPr indent="0" lvl="0" marL="0" rtl="0" algn="l">
              <a:lnSpc>
                <a:spcPct val="90000"/>
              </a:lnSpc>
              <a:spcBef>
                <a:spcPts val="1000"/>
              </a:spcBef>
              <a:spcAft>
                <a:spcPts val="0"/>
              </a:spcAft>
              <a:buClr>
                <a:schemeClr val="dk1"/>
              </a:buClr>
              <a:buSzPts val="2590"/>
              <a:buNone/>
            </a:pPr>
            <a:r>
              <a:rPr lang="en-US" sz="2590"/>
              <a:t>(19). 	Two cards are drawn in succession from a deck of 52 playing 	cards 	without replacement. What is the probability that both cards a	are spades. </a:t>
            </a:r>
            <a:endParaRPr/>
          </a:p>
          <a:p>
            <a:pPr indent="0" lvl="0" marL="0" rtl="0" algn="l">
              <a:lnSpc>
                <a:spcPct val="90000"/>
              </a:lnSpc>
              <a:spcBef>
                <a:spcPts val="1000"/>
              </a:spcBef>
              <a:spcAft>
                <a:spcPts val="0"/>
              </a:spcAft>
              <a:buClr>
                <a:schemeClr val="dk1"/>
              </a:buClr>
              <a:buSzPts val="2590"/>
              <a:buNone/>
            </a:pPr>
            <a:r>
              <a:rPr lang="en-US" sz="2590"/>
              <a:t>(20).	A box contains 8 tickets bearing the numbers 1, 2, 3, 4, 5, 6, 8, 	10. One ticket is drawn and kept aside. Then a second ticket is drawn. 	What is the probability that both the tickets show even numbers. </a:t>
            </a:r>
            <a:br>
              <a:rPr lang="en-US" sz="2590"/>
            </a:br>
            <a:endParaRPr sz="259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21</a:t>
            </a:r>
            <a:endParaRPr>
              <a:solidFill>
                <a:srgbClr val="00B050"/>
              </a:solidFill>
            </a:endParaRPr>
          </a:p>
        </p:txBody>
      </p:sp>
      <p:sp>
        <p:nvSpPr>
          <p:cNvPr id="148" name="Google Shape;148;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(21). In a certain college 25% of the students passed Mathematics, 15% 	of the students passed statistics and 10% of the students passed 	both mathematics and Statistics. A students is selected at 	random.</a:t>
            </a:r>
            <a:endParaRPr/>
          </a:p>
          <a:p>
            <a:pPr indent="0" lvl="0" marL="0" rtl="0" algn="l">
              <a:lnSpc>
                <a:spcPct val="90000"/>
              </a:lnSpc>
              <a:spcBef>
                <a:spcPts val="1000"/>
              </a:spcBef>
              <a:spcAft>
                <a:spcPts val="0"/>
              </a:spcAft>
              <a:buClr>
                <a:schemeClr val="dk1"/>
              </a:buClr>
              <a:buSzPts val="2800"/>
              <a:buNone/>
            </a:pPr>
            <a:r>
              <a:rPr lang="en-US"/>
              <a:t>	</a:t>
            </a:r>
            <a:r>
              <a:rPr b="1" lang="en-US"/>
              <a:t>(a) </a:t>
            </a:r>
            <a:r>
              <a:rPr lang="en-US"/>
              <a:t>if he passed statistics, what is the probability that he passed 	mathematics.</a:t>
            </a:r>
            <a:endParaRPr/>
          </a:p>
          <a:p>
            <a:pPr indent="0" lvl="0" marL="0" rtl="0" algn="l">
              <a:lnSpc>
                <a:spcPct val="90000"/>
              </a:lnSpc>
              <a:spcBef>
                <a:spcPts val="1000"/>
              </a:spcBef>
              <a:spcAft>
                <a:spcPts val="0"/>
              </a:spcAft>
              <a:buClr>
                <a:schemeClr val="dk1"/>
              </a:buClr>
              <a:buSzPts val="2800"/>
              <a:buNone/>
            </a:pPr>
            <a:r>
              <a:rPr lang="en-US"/>
              <a:t>	</a:t>
            </a:r>
            <a:r>
              <a:rPr b="1" lang="en-US"/>
              <a:t>(b) </a:t>
            </a:r>
            <a:r>
              <a:rPr lang="en-US"/>
              <a:t>if he passed mathematics, what is the probability that he 	passed statistics.</a:t>
            </a:r>
            <a:endParaRPr/>
          </a:p>
          <a:p>
            <a:pPr indent="0" lvl="0" marL="0" rtl="0" algn="l">
              <a:lnSpc>
                <a:spcPct val="90000"/>
              </a:lnSpc>
              <a:spcBef>
                <a:spcPts val="1000"/>
              </a:spcBef>
              <a:spcAft>
                <a:spcPts val="0"/>
              </a:spcAft>
              <a:buClr>
                <a:schemeClr val="dk1"/>
              </a:buClr>
              <a:buSzPts val="2800"/>
              <a:buNone/>
            </a:pPr>
            <a:r>
              <a:rPr lang="en-US"/>
              <a:t>(22). 	Suppose a pair of dice is tossed once. If it is known that one die 	shows a 3. what is the probability that other die shows a 6.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5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5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5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500"/>
                                        <p:tgtEl>
                                          <p:spTgt spid="1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2019-02-07T14:40:47Z</dcterms:created>
  <dc:creator>Osama Bin Ajaz</dc:creator>
</cp:coreProperties>
</file>