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  <p:sldId id="265" r:id="rId11"/>
    <p:sldId id="276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CE9E-9A5C-48BE-AC5F-69EF2D439D33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82B0-6839-4901-8309-B721AB13FB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6" y="84804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VARIANCE</a:t>
            </a:r>
            <a:br>
              <a:rPr lang="en-US" dirty="0" smtClean="0"/>
            </a:br>
            <a:r>
              <a:rPr lang="en-US" dirty="0" smtClean="0"/>
              <a:t>(ANOVA)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848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OSAMA BIN AJAZ</a:t>
            </a:r>
          </a:p>
          <a:p>
            <a:r>
              <a:rPr lang="en-US" dirty="0" smtClean="0"/>
              <a:t>Lecturer </a:t>
            </a:r>
          </a:p>
          <a:p>
            <a:r>
              <a:rPr lang="en-US" dirty="0" smtClean="0"/>
              <a:t>Dept. of Sciences &amp; Humanities</a:t>
            </a:r>
          </a:p>
          <a:p>
            <a:r>
              <a:rPr lang="en-US" dirty="0" smtClean="0"/>
              <a:t>FAST-NUCES, Main Campus, </a:t>
            </a:r>
          </a:p>
          <a:p>
            <a:r>
              <a:rPr lang="en-US" dirty="0" smtClean="0"/>
              <a:t> Shah </a:t>
            </a:r>
            <a:r>
              <a:rPr lang="en-US" dirty="0" err="1" smtClean="0"/>
              <a:t>Latif</a:t>
            </a:r>
            <a:r>
              <a:rPr lang="en-US" dirty="0" smtClean="0"/>
              <a:t> Town, Karachi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procedure is called ANOVA?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name </a:t>
            </a:r>
            <a:r>
              <a:rPr lang="en-US" b="1" dirty="0" smtClean="0"/>
              <a:t>Analysis of Variance </a:t>
            </a:r>
            <a:r>
              <a:rPr lang="en-US" dirty="0" smtClean="0"/>
              <a:t>is derived from a partitioning of total variability into its component parts.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564" y="2887300"/>
            <a:ext cx="9298985" cy="216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Random </a:t>
            </a:r>
            <a:r>
              <a:rPr lang="en-US" dirty="0"/>
              <a:t>samples of size n are selected from each of k populations. The k </a:t>
            </a:r>
            <a:r>
              <a:rPr lang="en-US" dirty="0" smtClean="0"/>
              <a:t>diﬀerent populations </a:t>
            </a:r>
            <a:r>
              <a:rPr lang="en-US" dirty="0"/>
              <a:t>are classiﬁed on the basis of a </a:t>
            </a:r>
            <a:r>
              <a:rPr lang="en-US" b="1" dirty="0"/>
              <a:t>single criterion </a:t>
            </a:r>
            <a:r>
              <a:rPr lang="en-US" dirty="0"/>
              <a:t>such as </a:t>
            </a:r>
            <a:r>
              <a:rPr lang="en-US" dirty="0" smtClean="0"/>
              <a:t>diﬀerent treatments </a:t>
            </a:r>
            <a:r>
              <a:rPr lang="en-US" dirty="0"/>
              <a:t>or groups. 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/>
              <a:t>It is assumed that the k populations are independent and normally </a:t>
            </a:r>
            <a:r>
              <a:rPr lang="en-US" dirty="0" smtClean="0"/>
              <a:t>distributed </a:t>
            </a:r>
            <a:r>
              <a:rPr lang="en-US" dirty="0"/>
              <a:t>with means </a:t>
            </a:r>
            <a:r>
              <a:rPr lang="en-US" dirty="0" smtClean="0"/>
              <a:t>µ</a:t>
            </a:r>
            <a:r>
              <a:rPr lang="en-US" sz="1600" dirty="0" smtClean="0"/>
              <a:t>1</a:t>
            </a:r>
            <a:r>
              <a:rPr lang="en-US" dirty="0" smtClean="0"/>
              <a:t>, µ</a:t>
            </a:r>
            <a:r>
              <a:rPr lang="en-US" sz="1600" dirty="0" smtClean="0"/>
              <a:t>2, … </a:t>
            </a:r>
            <a:r>
              <a:rPr lang="en-US" dirty="0" smtClean="0"/>
              <a:t>µ</a:t>
            </a:r>
            <a:r>
              <a:rPr lang="en-US" sz="1600" dirty="0" smtClean="0"/>
              <a:t>k  </a:t>
            </a:r>
            <a:r>
              <a:rPr lang="en-US" dirty="0" smtClean="0"/>
              <a:t>and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211"/>
          </a:xfrm>
        </p:spPr>
        <p:txBody>
          <a:bodyPr/>
          <a:lstStyle/>
          <a:p>
            <a:r>
              <a:rPr lang="en-US" dirty="0" smtClean="0"/>
              <a:t>Model for One-way ANOVA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336"/>
            <a:ext cx="10515600" cy="4799627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µ is the Grand Mean of all µ</a:t>
            </a:r>
            <a:r>
              <a:rPr lang="en-US" sz="1600" dirty="0" err="1" smtClean="0"/>
              <a:t>i</a:t>
            </a:r>
            <a:r>
              <a:rPr lang="en-US" dirty="0" smtClean="0"/>
              <a:t>,  </a:t>
            </a:r>
          </a:p>
          <a:p>
            <a:endParaRPr lang="en-US" dirty="0" smtClean="0"/>
          </a:p>
          <a:p>
            <a:r>
              <a:rPr lang="en-US" dirty="0" smtClean="0"/>
              <a:t>The                   represents random error (within group variation).</a:t>
            </a:r>
          </a:p>
          <a:p>
            <a:r>
              <a:rPr lang="en-US" dirty="0" smtClean="0"/>
              <a:t>        is the effect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treatment with constraint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69" y="3992451"/>
            <a:ext cx="1276618" cy="351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497935"/>
            <a:ext cx="3229223" cy="93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79" y="2690444"/>
            <a:ext cx="1638300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0" y="3286125"/>
            <a:ext cx="342900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79" y="4343524"/>
            <a:ext cx="544937" cy="454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756" y="4445213"/>
            <a:ext cx="1209675" cy="70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72"/>
            <a:ext cx="10515600" cy="653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Summary procedure of ANOVA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79714"/>
            <a:ext cx="10961914" cy="519725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l-GR" dirty="0" smtClean="0"/>
              <a:t>α</a:t>
            </a:r>
            <a:r>
              <a:rPr lang="en-US" dirty="0" smtClean="0"/>
              <a:t>: 0.05, 0.01, or 0.10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28" y="918210"/>
            <a:ext cx="7610475" cy="102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434" y="2424385"/>
            <a:ext cx="96678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92809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# 1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251268"/>
          </a:xfrm>
        </p:spPr>
        <p:txBody>
          <a:bodyPr/>
          <a:lstStyle/>
          <a:p>
            <a:r>
              <a:rPr lang="en-US" sz="2400" dirty="0" smtClean="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</a:t>
            </a:r>
            <a:r>
              <a:rPr lang="el-GR" sz="2400" dirty="0" smtClean="0"/>
              <a:t>α</a:t>
            </a:r>
            <a:r>
              <a:rPr lang="en-US" sz="2400" dirty="0" smtClean="0"/>
              <a:t> = 0.05, test the claim that there is no difference among the means. The data follow.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97" y="3422158"/>
            <a:ext cx="5520878" cy="2424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195307"/>
            <a:ext cx="10515600" cy="8889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Solution (Example 01)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05839"/>
            <a:ext cx="11105606" cy="5564777"/>
          </a:xfrm>
        </p:spPr>
        <p:txBody>
          <a:bodyPr/>
          <a:lstStyle/>
          <a:p>
            <a:r>
              <a:rPr lang="en-US" dirty="0" smtClean="0"/>
              <a:t>Find Grand Mean (GM) as:</a:t>
            </a:r>
          </a:p>
          <a:p>
            <a:endParaRPr lang="en-US" dirty="0" smtClean="0"/>
          </a:p>
          <a:p>
            <a:r>
              <a:rPr lang="en-US" dirty="0" smtClean="0"/>
              <a:t>Find b/w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within group variance as: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F-test as: 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7009" y="889228"/>
            <a:ext cx="5057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791" y="1717902"/>
            <a:ext cx="53054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1635" y="3627392"/>
            <a:ext cx="536883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6982" y="5515791"/>
            <a:ext cx="233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01, 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Decision: the decision is to reject H</a:t>
            </a:r>
            <a:r>
              <a:rPr lang="en-US" sz="2000" dirty="0" smtClean="0"/>
              <a:t>o</a:t>
            </a:r>
            <a:r>
              <a:rPr lang="en-US" dirty="0" smtClean="0"/>
              <a:t> as :</a:t>
            </a:r>
          </a:p>
          <a:p>
            <a:pPr lvl="1"/>
            <a:r>
              <a:rPr lang="en-US" dirty="0" smtClean="0"/>
              <a:t>There is enough evidence to reject the claim and conclude that at least one mean is different from the others.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6133" y="3827417"/>
            <a:ext cx="1765798" cy="38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2673" y="1711234"/>
            <a:ext cx="8059783" cy="186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 02 [Plasma Etching Experiment]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Recall that the engineer </a:t>
            </a:r>
            <a:r>
              <a:rPr lang="en-US" sz="2400" dirty="0" smtClean="0"/>
              <a:t>is interested </a:t>
            </a:r>
            <a:r>
              <a:rPr lang="en-US" sz="2400" dirty="0"/>
              <a:t>in determining if the RF power setting affects </a:t>
            </a:r>
            <a:r>
              <a:rPr lang="en-US" sz="2400" dirty="0" smtClean="0"/>
              <a:t>the etch </a:t>
            </a:r>
            <a:r>
              <a:rPr lang="en-US" sz="2400" dirty="0"/>
              <a:t>rate, and she has run a completely randomized </a:t>
            </a:r>
            <a:r>
              <a:rPr lang="en-US" sz="2400" dirty="0" smtClean="0"/>
              <a:t>experiment with </a:t>
            </a:r>
            <a:r>
              <a:rPr lang="en-US" sz="2400" dirty="0"/>
              <a:t>four </a:t>
            </a:r>
            <a:r>
              <a:rPr lang="en-US" sz="2400" dirty="0" smtClean="0"/>
              <a:t>levels of </a:t>
            </a:r>
            <a:r>
              <a:rPr lang="en-US" sz="2400" dirty="0"/>
              <a:t>RF </a:t>
            </a:r>
            <a:r>
              <a:rPr lang="en-US" sz="2400" dirty="0" smtClean="0"/>
              <a:t>power and ﬁve replicates</a:t>
            </a:r>
            <a:r>
              <a:rPr lang="en-US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39" y="3117357"/>
            <a:ext cx="9337184" cy="30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Solution (Example 02)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62" y="1442434"/>
            <a:ext cx="4223197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7" y="1442434"/>
            <a:ext cx="4368487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16" y="3090929"/>
            <a:ext cx="3798194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2" y="3948849"/>
            <a:ext cx="10923055" cy="22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476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8" y="2537566"/>
            <a:ext cx="10392177" cy="95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468" y="3300032"/>
            <a:ext cx="8152325" cy="287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88" y="1018361"/>
            <a:ext cx="10515600" cy="14152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365126"/>
            <a:ext cx="11403875" cy="1019538"/>
          </a:xfrm>
        </p:spPr>
        <p:txBody>
          <a:bodyPr/>
          <a:lstStyle/>
          <a:p>
            <a:pPr algn="ctr"/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825625"/>
            <a:ext cx="11273246" cy="4627426"/>
          </a:xfrm>
        </p:spPr>
        <p:txBody>
          <a:bodyPr/>
          <a:lstStyle/>
          <a:p>
            <a:pPr algn="just"/>
            <a:r>
              <a:rPr lang="en-US" i="1" dirty="0" smtClean="0"/>
              <a:t>ANOVA is a tool to test equality of more than two means simultaneously. </a:t>
            </a:r>
          </a:p>
          <a:p>
            <a:pPr lvl="1" algn="just">
              <a:buNone/>
            </a:pPr>
            <a:r>
              <a:rPr lang="en-US" dirty="0" smtClean="0"/>
              <a:t>							</a:t>
            </a:r>
            <a:r>
              <a:rPr lang="en-US" sz="3600" b="1" dirty="0" smtClean="0"/>
              <a:t>OR </a:t>
            </a:r>
            <a:endParaRPr lang="en-US" sz="3600" dirty="0" smtClean="0"/>
          </a:p>
          <a:p>
            <a:pPr algn="just"/>
            <a:r>
              <a:rPr lang="en-US" i="1" dirty="0" smtClean="0"/>
              <a:t>It is a tool for analyzing how the mean value of a quantitative response variable is related to one or more categorical explanatory factors.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F-test is used to determine the significance difference among three or means. </a:t>
            </a:r>
          </a:p>
          <a:p>
            <a:pPr algn="just"/>
            <a:r>
              <a:rPr lang="en-US" dirty="0" smtClean="0"/>
              <a:t>It was developed by Sir R. A. Fisher, an English Statistician.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(Example 04)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32" y="1690687"/>
            <a:ext cx="5617189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27" y="3016251"/>
            <a:ext cx="10135003" cy="20193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98" y="1825625"/>
            <a:ext cx="9382969" cy="408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04"/>
            <a:ext cx="10515600" cy="5996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Q2)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53" y="180304"/>
            <a:ext cx="6669715" cy="4912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474"/>
            <a:ext cx="10515600" cy="5042263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To determine significant differences for mean time of solving a computer problem by four groups of students,  using C, C #, C++ and Python.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Effort among different phases of SDLC.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significant differences for software metrics such as: Defect metric, process metric, KSLOC, FPs, etc. </a:t>
            </a:r>
          </a:p>
          <a:p>
            <a:endParaRPr lang="en-US" sz="4700" dirty="0" smtClean="0"/>
          </a:p>
          <a:p>
            <a:r>
              <a:rPr lang="en-US" sz="4700" dirty="0" smtClean="0"/>
              <a:t>To determine interaction effect of testing technique, software type, expertise level etc.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825625"/>
            <a:ext cx="10648406" cy="4351338"/>
          </a:xfrm>
        </p:spPr>
        <p:txBody>
          <a:bodyPr/>
          <a:lstStyle/>
          <a:p>
            <a:r>
              <a:rPr lang="en-US" dirty="0" smtClean="0"/>
              <a:t>If                 are two independent chi-square random variables with u and υ degrees of freedom, respectively, then the ratio: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follows the F distribution with u numerator degrees of freedom and υ denominator degrees of freedom.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238" y="1822947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9325" y="2826612"/>
            <a:ext cx="25050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F-test </a:t>
            </a:r>
            <a:r>
              <a:rPr lang="en-US" sz="4000" dirty="0" smtClean="0"/>
              <a:t>(Definition – II)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two independent normal populations with common variance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 . If random samples of sizes n</a:t>
            </a:r>
            <a:r>
              <a:rPr lang="en-US" sz="1800" dirty="0" smtClean="0"/>
              <a:t>1</a:t>
            </a:r>
            <a:r>
              <a:rPr lang="en-US" dirty="0" smtClean="0"/>
              <a:t> &amp; n</a:t>
            </a:r>
            <a:r>
              <a:rPr lang="en-US" sz="1800" dirty="0" smtClean="0"/>
              <a:t>2</a:t>
            </a:r>
            <a:r>
              <a:rPr lang="en-US" dirty="0" smtClean="0"/>
              <a:t> are drawn from these populations then: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where                     are two sample variances.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i="1" dirty="0" smtClean="0"/>
              <a:t>(</a:t>
            </a:r>
            <a:r>
              <a:rPr lang="en-US" sz="2600" b="1" i="1" dirty="0" smtClean="0"/>
              <a:t>Note: </a:t>
            </a:r>
            <a:r>
              <a:rPr lang="en-US" sz="2600" i="1" dirty="0" smtClean="0"/>
              <a:t>the larger of the variances is placed in the numerator of the F formula)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723" y="2910568"/>
            <a:ext cx="2771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050" y="4217940"/>
            <a:ext cx="146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Conditions for F-test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/>
          <a:lstStyle/>
          <a:p>
            <a:r>
              <a:rPr lang="en-US" dirty="0" smtClean="0"/>
              <a:t>The samples are independent random samples.</a:t>
            </a:r>
          </a:p>
          <a:p>
            <a:r>
              <a:rPr lang="en-US" dirty="0" smtClean="0"/>
              <a:t>The distribution of the response variable is a normal curve within each population. </a:t>
            </a:r>
          </a:p>
          <a:p>
            <a:r>
              <a:rPr lang="en-US" dirty="0" smtClean="0"/>
              <a:t>The different populations may have different means. </a:t>
            </a:r>
          </a:p>
          <a:p>
            <a:r>
              <a:rPr lang="en-US" dirty="0" smtClean="0"/>
              <a:t>All populations have the same standard deviation, </a:t>
            </a:r>
            <a:r>
              <a:rPr lang="el-GR" dirty="0" smtClean="0"/>
              <a:t>σ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201" y="4124734"/>
            <a:ext cx="4884828" cy="226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2971" y="4271554"/>
            <a:ext cx="4990012" cy="218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of F-statistic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F</a:t>
            </a:r>
            <a:r>
              <a:rPr lang="en-US" dirty="0" smtClean="0"/>
              <a:t>-statistic is sensitive to differences among a set of sample means.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greater the variation among the sample means, the</a:t>
            </a:r>
            <a:br>
              <a:rPr lang="en-US" dirty="0" smtClean="0"/>
            </a:br>
            <a:r>
              <a:rPr lang="en-US" dirty="0" smtClean="0"/>
              <a:t>larger is the value of the test statistic.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smaller the variation among the observed means, the smaller the value of the test statistic.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x</a:t>
            </a:r>
            <a:r>
              <a:rPr lang="en-US" dirty="0" smtClean="0"/>
              <a:t> is an F random variable with u numerator and υ denominator degrees of freedom, then the PDF of </a:t>
            </a:r>
            <a:r>
              <a:rPr lang="en-US" b="1" dirty="0" smtClean="0"/>
              <a:t>x</a:t>
            </a:r>
            <a:r>
              <a:rPr lang="en-US" dirty="0" smtClean="0"/>
              <a:t> is: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1828" y="2865120"/>
            <a:ext cx="59912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745216"/>
          </a:xfrm>
        </p:spPr>
        <p:txBody>
          <a:bodyPr/>
          <a:lstStyle/>
          <a:p>
            <a:r>
              <a:rPr lang="en-US" dirty="0" smtClean="0"/>
              <a:t>Why not t-test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88720"/>
            <a:ext cx="11116492" cy="49882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400" dirty="0" smtClean="0"/>
              <a:t>Why t-test should not be done while comparing several means taking two at a time?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when one is comparing two means at a time, the rest of the means under study are ignored.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 more means there are to compare, 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are needed. </a:t>
            </a:r>
            <a:endParaRPr lang="en-US" dirty="0" smtClean="0"/>
          </a:p>
          <a:p>
            <a:pPr lvl="2"/>
            <a:r>
              <a:rPr lang="en-US" sz="2400" dirty="0" smtClean="0"/>
              <a:t>For the comparison of 5 means two at a time, 10 tests are required. </a:t>
            </a:r>
          </a:p>
          <a:p>
            <a:pPr lvl="2"/>
            <a:r>
              <a:rPr lang="en-US" sz="2400" dirty="0" smtClean="0"/>
              <a:t>for the comparison of 10 means two at a time, 45 tests are required. 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400" dirty="0" smtClean="0"/>
              <a:t>the more </a:t>
            </a:r>
            <a:r>
              <a:rPr lang="en-US" sz="3400" i="1" dirty="0" smtClean="0"/>
              <a:t>t </a:t>
            </a:r>
            <a:r>
              <a:rPr lang="en-US" sz="3400" dirty="0" smtClean="0"/>
              <a:t>tests that are conducted, the greater is the likelihood of getting significant differences by chance alone.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One-Way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731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ANALYSIS OF VARIANCE (ANOVA)</vt:lpstr>
      <vt:lpstr>Introduction </vt:lpstr>
      <vt:lpstr>Examples </vt:lpstr>
      <vt:lpstr>F-test (Definition – I) </vt:lpstr>
      <vt:lpstr>F-test (Definition – II) </vt:lpstr>
      <vt:lpstr>Assumptions &amp; Conditions for F-test </vt:lpstr>
      <vt:lpstr>Sensitivity of F-statistic </vt:lpstr>
      <vt:lpstr>F-distribution </vt:lpstr>
      <vt:lpstr>Why not t-test ? </vt:lpstr>
      <vt:lpstr>Why the procedure is called ANOVA? </vt:lpstr>
      <vt:lpstr>One-Way ANOVA </vt:lpstr>
      <vt:lpstr>Model for One-way ANOVA </vt:lpstr>
      <vt:lpstr>Summary procedure of ANOVA </vt:lpstr>
      <vt:lpstr>Example # 1 </vt:lpstr>
      <vt:lpstr>Solution (Example 01) </vt:lpstr>
      <vt:lpstr>Solution (Example 01, Contd.) </vt:lpstr>
      <vt:lpstr>Example # 02 [Plasma Etching Experiment] </vt:lpstr>
      <vt:lpstr>Solution (Example 02) </vt:lpstr>
      <vt:lpstr>Example # 03</vt:lpstr>
      <vt:lpstr>Solution (Example 04)  </vt:lpstr>
      <vt:lpstr>Practice Questions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 Bin Ajaz</dc:creator>
  <cp:lastModifiedBy>Osama Bin. Ajaz</cp:lastModifiedBy>
  <cp:revision>155</cp:revision>
  <dcterms:created xsi:type="dcterms:W3CDTF">2018-04-20T10:04:42Z</dcterms:created>
  <dcterms:modified xsi:type="dcterms:W3CDTF">2019-04-22T05:12:54Z</dcterms:modified>
</cp:coreProperties>
</file>