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Lst>
  <p:sldSz cy="6858000" cx="12192000"/>
  <p:notesSz cx="6858000" cy="9144000"/>
  <p:embeddedFontLst>
    <p:embeddedFont>
      <p:font typeface="Arial Black"/>
      <p:regular r:id="rId6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68" roundtripDataSignature="AMtx7mj2NnTEX0nX1OLcfLERXb4VpP6Qx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customschemas.google.com/relationships/presentationmetadata" Target="metadata"/><Relationship Id="rId23" Type="http://schemas.openxmlformats.org/officeDocument/2006/relationships/slide" Target="slides/slide18.xml"/><Relationship Id="rId67" Type="http://schemas.openxmlformats.org/officeDocument/2006/relationships/font" Target="fonts/ArialBlack-regular.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6" name="Google Shape;166;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Sum(x) = 345; sum(y) = 819;; sum(xy)=47634; Sum(x^2)=20399; Sum(y^2)=112443</a:t>
            </a:r>
            <a:endParaRPr/>
          </a:p>
          <a:p>
            <a:pPr indent="0" lvl="0" marL="0" rtl="0" algn="l">
              <a:spcBef>
                <a:spcPts val="0"/>
              </a:spcBef>
              <a:spcAft>
                <a:spcPts val="0"/>
              </a:spcAft>
              <a:buNone/>
            </a:pPr>
            <a:r>
              <a:rPr b="1" lang="en-US"/>
              <a:t>R=0.897🡪Strong Positive correlation</a:t>
            </a:r>
            <a:endParaRPr b="1"/>
          </a:p>
          <a:p>
            <a:pPr indent="0" lvl="0" marL="0" rtl="0" algn="l">
              <a:spcBef>
                <a:spcPts val="0"/>
              </a:spcBef>
              <a:spcAft>
                <a:spcPts val="0"/>
              </a:spcAft>
              <a:buNone/>
            </a:pPr>
            <a:r>
              <a:t/>
            </a:r>
            <a:endParaRPr/>
          </a:p>
        </p:txBody>
      </p:sp>
      <p:sp>
        <p:nvSpPr>
          <p:cNvPr id="167" name="Google Shape;167;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5" name="Google Shape;175;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Sum(x) = 57; Sum(y)=511; Sum(xy)=3745; Sum(x^2)=579; Sum(y^2)=38993</a:t>
            </a:r>
            <a:endParaRPr/>
          </a:p>
          <a:p>
            <a:pPr indent="0" lvl="0" marL="0" rtl="0" algn="l">
              <a:spcBef>
                <a:spcPts val="0"/>
              </a:spcBef>
              <a:spcAft>
                <a:spcPts val="0"/>
              </a:spcAft>
              <a:buNone/>
            </a:pPr>
            <a:r>
              <a:rPr b="1" lang="en-US"/>
              <a:t>R= - 0.944 </a:t>
            </a:r>
            <a:endParaRPr b="1"/>
          </a:p>
        </p:txBody>
      </p:sp>
      <p:sp>
        <p:nvSpPr>
          <p:cNvPr id="176" name="Google Shape;176;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9" name="Google Shape;199;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R=0.897 </a:t>
            </a:r>
            <a:endParaRPr/>
          </a:p>
        </p:txBody>
      </p:sp>
      <p:sp>
        <p:nvSpPr>
          <p:cNvPr id="200" name="Google Shape;200;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0531d53fcd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0531d53fcd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g10531d53fcd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0531d53fcd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0531d53fcd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g10531d53fcd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0531d53fcd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0531d53fcd_0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Case study </a:t>
            </a:r>
            <a:endParaRPr/>
          </a:p>
        </p:txBody>
      </p:sp>
      <p:sp>
        <p:nvSpPr>
          <p:cNvPr id="244" name="Google Shape;244;g10531d53fcd_0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0531d53fcd_0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0531d53fcd_0_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g10531d53fcd_0_3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0531d53fcd_0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0531d53fcd_0_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g10531d53fcd_0_4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0531d53fcd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0531d53fcd_0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g10531d53fcd_0_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0531d53fcd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0531d53fcd_0_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g10531d53fcd_0_2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0" name="Google Shape;340;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4" name="Google Shape;354;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2" name="Google Shape;362;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8" name="Google Shape;368;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6" name="Google Shape;376;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4" name="Google Shape;384;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1" name="Google Shape;391;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9" name="Google Shape;399;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6" name="Google Shape;406;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5" name="Google Shape;415;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1" name="Google Shape;421;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9" name="Google Shape;429;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6" name="Google Shape;436;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10531d53fcd_0_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10531d53fcd_0_4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4" name="Google Shape;444;g10531d53fcd_0_4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10531d53fcd_0_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10531d53fcd_0_5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2" name="Google Shape;452;g10531d53fcd_0_5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10531d53fcd_0_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10531d53fcd_0_6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1" name="Google Shape;461;g10531d53fcd_0_6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10531d53fcd_0_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10531d53fcd_0_7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0" name="Google Shape;470;g10531d53fcd_0_7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10531d53fcd_0_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10531d53fcd_0_8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8" name="Google Shape;478;g10531d53fcd_0_8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10531d53fcd_0_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10531d53fcd_0_8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6" name="Google Shape;486;g10531d53fcd_0_8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2" name="Google Shape;492;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9" name="Google Shape;499;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7" name="Google Shape;507;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5" name="Google Shape;515;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3" name="Google Shape;523;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9" name="Google Shape;529;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7" name="Google Shape;537;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5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5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5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5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5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5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5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6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6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6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6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6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5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5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5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5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5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5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5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5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5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5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5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5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5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5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5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5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5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5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5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5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5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5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5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5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5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5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5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58"/>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5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5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5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5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4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7.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21.png"/><Relationship Id="rId6"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2.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7.png"/><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3.png"/><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4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3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30.png"/><Relationship Id="rId4" Type="http://schemas.openxmlformats.org/officeDocument/2006/relationships/image" Target="../media/image3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3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3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3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7.png"/><Relationship Id="rId4" Type="http://schemas.openxmlformats.org/officeDocument/2006/relationships/image" Target="../media/image3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3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4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4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4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42.png"/><Relationship Id="rId4" Type="http://schemas.openxmlformats.org/officeDocument/2006/relationships/image" Target="../media/image4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49.png"/><Relationship Id="rId4" Type="http://schemas.openxmlformats.org/officeDocument/2006/relationships/image" Target="../media/image47.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57.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46.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48.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52.png"/><Relationship Id="rId4" Type="http://schemas.openxmlformats.org/officeDocument/2006/relationships/image" Target="../media/image50.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54.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53.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5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55.png"/><Relationship Id="rId4" Type="http://schemas.openxmlformats.org/officeDocument/2006/relationships/image" Target="../media/image59.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56.png"/><Relationship Id="rId4" Type="http://schemas.openxmlformats.org/officeDocument/2006/relationships/image" Target="../media/image5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509451" y="1122363"/>
            <a:ext cx="11011989" cy="236542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00B050"/>
              </a:buClr>
              <a:buSzPts val="6000"/>
              <a:buFont typeface="Arial Black"/>
              <a:buNone/>
            </a:pPr>
            <a:r>
              <a:rPr lang="en-US">
                <a:solidFill>
                  <a:srgbClr val="00B050"/>
                </a:solidFill>
                <a:latin typeface="Arial Black"/>
                <a:ea typeface="Arial Black"/>
                <a:cs typeface="Arial Black"/>
                <a:sym typeface="Arial Black"/>
              </a:rPr>
              <a:t>Correlation &amp; Regression</a:t>
            </a:r>
            <a:endParaRPr>
              <a:solidFill>
                <a:srgbClr val="00B050"/>
              </a:solidFill>
              <a:latin typeface="Arial Black"/>
              <a:ea typeface="Arial Black"/>
              <a:cs typeface="Arial Black"/>
              <a:sym typeface="Arial Black"/>
            </a:endParaRPr>
          </a:p>
        </p:txBody>
      </p:sp>
      <p:sp>
        <p:nvSpPr>
          <p:cNvPr id="89" name="Google Shape;89;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1000"/>
              </a:spcBef>
              <a:spcAft>
                <a:spcPts val="0"/>
              </a:spcAft>
              <a:buClr>
                <a:schemeClr val="dk1"/>
              </a:buClr>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0"/>
          <p:cNvSpPr txBox="1"/>
          <p:nvPr>
            <p:ph type="title"/>
          </p:nvPr>
        </p:nvSpPr>
        <p:spPr>
          <a:xfrm>
            <a:off x="838200" y="365126"/>
            <a:ext cx="10515600" cy="922762"/>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Calibri"/>
              <a:buNone/>
            </a:pPr>
            <a:r>
              <a:rPr b="1" lang="en-US">
                <a:solidFill>
                  <a:srgbClr val="00B050"/>
                </a:solidFill>
              </a:rPr>
              <a:t>Correlation Coefficient </a:t>
            </a:r>
            <a:endParaRPr b="1">
              <a:solidFill>
                <a:srgbClr val="00B050"/>
              </a:solidFill>
            </a:endParaRPr>
          </a:p>
        </p:txBody>
      </p:sp>
      <p:sp>
        <p:nvSpPr>
          <p:cNvPr id="148" name="Google Shape;148;p10"/>
          <p:cNvSpPr txBox="1"/>
          <p:nvPr>
            <p:ph idx="1" type="body"/>
          </p:nvPr>
        </p:nvSpPr>
        <p:spPr>
          <a:xfrm>
            <a:off x="838200" y="1287888"/>
            <a:ext cx="10515600" cy="5280337"/>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a:p>
            <a:pPr indent="-228600" lvl="0" marL="228600" rtl="0" algn="just">
              <a:lnSpc>
                <a:spcPct val="90000"/>
              </a:lnSpc>
              <a:spcBef>
                <a:spcPts val="1000"/>
              </a:spcBef>
              <a:spcAft>
                <a:spcPts val="0"/>
              </a:spcAft>
              <a:buClr>
                <a:schemeClr val="dk1"/>
              </a:buClr>
              <a:buSzPts val="2800"/>
              <a:buChar char="•"/>
            </a:pPr>
            <a:r>
              <a:rPr lang="en-US"/>
              <a:t>to determine the strength of the relationship between two variables. There are several types of correlation coefficients. The one explained in this section is called the </a:t>
            </a:r>
            <a:r>
              <a:rPr b="1" lang="en-US"/>
              <a:t>Pearson product moment correlation coefficient (PPMC</a:t>
            </a:r>
            <a:r>
              <a:rPr lang="en-US"/>
              <a:t>), named after statistician </a:t>
            </a:r>
            <a:r>
              <a:rPr b="1" lang="en-US"/>
              <a:t>Karl Pearson, </a:t>
            </a:r>
            <a:r>
              <a:rPr lang="en-US"/>
              <a:t>who pioneered the research in this area.</a:t>
            </a:r>
            <a:endParaRPr/>
          </a:p>
          <a:p>
            <a:pPr indent="-50800" lvl="0" marL="228600" rtl="0" algn="just">
              <a:lnSpc>
                <a:spcPct val="90000"/>
              </a:lnSpc>
              <a:spcBef>
                <a:spcPts val="1000"/>
              </a:spcBef>
              <a:spcAft>
                <a:spcPts val="0"/>
              </a:spcAft>
              <a:buClr>
                <a:schemeClr val="dk1"/>
              </a:buClr>
              <a:buSzPts val="2800"/>
              <a:buNone/>
            </a:pPr>
            <a:r>
              <a:t/>
            </a:r>
            <a:endParaRPr/>
          </a:p>
          <a:p>
            <a:pPr indent="-228600" lvl="0" marL="228600" rtl="0" algn="just">
              <a:lnSpc>
                <a:spcPct val="90000"/>
              </a:lnSpc>
              <a:spcBef>
                <a:spcPts val="1000"/>
              </a:spcBef>
              <a:spcAft>
                <a:spcPts val="0"/>
              </a:spcAft>
              <a:buClr>
                <a:schemeClr val="dk1"/>
              </a:buClr>
              <a:buSzPts val="2800"/>
              <a:buChar char="•"/>
            </a:pPr>
            <a:r>
              <a:rPr lang="en-US"/>
              <a:t>The correlation coefficient computed from the sample data measures the strength and direction of a linear relationship between two variables. The symbol for the sample correlation coefficient is </a:t>
            </a:r>
            <a:r>
              <a:rPr b="1" lang="en-US"/>
              <a:t>r</a:t>
            </a:r>
            <a:r>
              <a:rPr lang="en-US"/>
              <a:t>. The symbol for the population correlation coefficient is</a:t>
            </a:r>
            <a:r>
              <a:rPr b="1" lang="en-US"/>
              <a:t> </a:t>
            </a:r>
            <a:r>
              <a:rPr b="1" lang="en-US">
                <a:latin typeface="Calibri"/>
                <a:ea typeface="Calibri"/>
                <a:cs typeface="Calibri"/>
                <a:sym typeface="Calibri"/>
              </a:rPr>
              <a:t>ρ</a:t>
            </a:r>
            <a:r>
              <a:rPr b="1" lang="en-US"/>
              <a:t> </a:t>
            </a:r>
            <a:r>
              <a:rPr lang="en-US"/>
              <a:t>(Greek letter rho).</a:t>
            </a:r>
            <a:endParaRPr/>
          </a:p>
        </p:txBody>
      </p:sp>
      <p:sp>
        <p:nvSpPr>
          <p:cNvPr id="149" name="Google Shape;149;p10"/>
          <p:cNvSpPr/>
          <p:nvPr/>
        </p:nvSpPr>
        <p:spPr>
          <a:xfrm>
            <a:off x="10735041" y="6383559"/>
            <a:ext cx="12375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Correlation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1"/>
          <p:cNvSpPr txBox="1"/>
          <p:nvPr>
            <p:ph type="title"/>
          </p:nvPr>
        </p:nvSpPr>
        <p:spPr>
          <a:xfrm>
            <a:off x="838200" y="365125"/>
            <a:ext cx="10515600" cy="78109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Properties of Correlation Coefficient </a:t>
            </a:r>
            <a:endParaRPr/>
          </a:p>
        </p:txBody>
      </p:sp>
      <p:sp>
        <p:nvSpPr>
          <p:cNvPr id="155" name="Google Shape;155;p11"/>
          <p:cNvSpPr txBox="1"/>
          <p:nvPr>
            <p:ph idx="1" type="body"/>
          </p:nvPr>
        </p:nvSpPr>
        <p:spPr>
          <a:xfrm>
            <a:off x="180304" y="1300766"/>
            <a:ext cx="11173496" cy="4876197"/>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a:p>
            <a:pPr indent="-25400" lvl="0" marL="228600" rtl="0" algn="l">
              <a:lnSpc>
                <a:spcPct val="90000"/>
              </a:lnSpc>
              <a:spcBef>
                <a:spcPts val="1000"/>
              </a:spcBef>
              <a:spcAft>
                <a:spcPts val="0"/>
              </a:spcAft>
              <a:buClr>
                <a:schemeClr val="dk1"/>
              </a:buClr>
              <a:buSzPts val="3200"/>
              <a:buNone/>
            </a:pPr>
            <a:r>
              <a:t/>
            </a:r>
            <a:endParaRPr sz="3200"/>
          </a:p>
          <a:p>
            <a:pPr indent="-228600" lvl="0" marL="228600" rtl="0" algn="l">
              <a:lnSpc>
                <a:spcPct val="90000"/>
              </a:lnSpc>
              <a:spcBef>
                <a:spcPts val="1000"/>
              </a:spcBef>
              <a:spcAft>
                <a:spcPts val="0"/>
              </a:spcAft>
              <a:buClr>
                <a:schemeClr val="dk1"/>
              </a:buClr>
              <a:buSzPts val="3200"/>
              <a:buChar char="•"/>
            </a:pPr>
            <a:r>
              <a:rPr lang="en-US" sz="3200"/>
              <a:t> Correlation coefficient is symmetric r</a:t>
            </a:r>
            <a:r>
              <a:rPr lang="en-US" sz="2400"/>
              <a:t>xy</a:t>
            </a:r>
            <a:r>
              <a:rPr lang="en-US" sz="3200"/>
              <a:t> = r</a:t>
            </a:r>
            <a:r>
              <a:rPr lang="en-US" sz="2400"/>
              <a:t>yx</a:t>
            </a:r>
            <a:r>
              <a:rPr lang="en-US" sz="3200"/>
              <a:t>. </a:t>
            </a:r>
            <a:endParaRPr/>
          </a:p>
          <a:p>
            <a:pPr indent="-25400" lvl="0" marL="228600" rtl="0" algn="l">
              <a:lnSpc>
                <a:spcPct val="90000"/>
              </a:lnSpc>
              <a:spcBef>
                <a:spcPts val="1000"/>
              </a:spcBef>
              <a:spcAft>
                <a:spcPts val="0"/>
              </a:spcAft>
              <a:buClr>
                <a:schemeClr val="dk1"/>
              </a:buClr>
              <a:buSzPts val="3200"/>
              <a:buNone/>
            </a:pPr>
            <a:r>
              <a:t/>
            </a:r>
            <a:endParaRPr sz="3200"/>
          </a:p>
          <a:p>
            <a:pPr indent="-228600" lvl="0" marL="228600" rtl="0" algn="l">
              <a:lnSpc>
                <a:spcPct val="90000"/>
              </a:lnSpc>
              <a:spcBef>
                <a:spcPts val="1000"/>
              </a:spcBef>
              <a:spcAft>
                <a:spcPts val="0"/>
              </a:spcAft>
              <a:buClr>
                <a:schemeClr val="dk1"/>
              </a:buClr>
              <a:buSzPts val="3200"/>
              <a:buChar char="•"/>
            </a:pPr>
            <a:r>
              <a:rPr lang="en-US" sz="3200"/>
              <a:t>Correlation coefficient does not depend on units.</a:t>
            </a:r>
            <a:endParaRPr/>
          </a:p>
          <a:p>
            <a:pPr indent="-25400" lvl="0" marL="228600" rtl="0" algn="l">
              <a:lnSpc>
                <a:spcPct val="90000"/>
              </a:lnSpc>
              <a:spcBef>
                <a:spcPts val="1000"/>
              </a:spcBef>
              <a:spcAft>
                <a:spcPts val="0"/>
              </a:spcAft>
              <a:buClr>
                <a:schemeClr val="dk1"/>
              </a:buClr>
              <a:buSzPts val="3200"/>
              <a:buNone/>
            </a:pPr>
            <a:r>
              <a:t/>
            </a:r>
            <a:endParaRPr sz="3200"/>
          </a:p>
          <a:p>
            <a:pPr indent="-228600" lvl="0" marL="228600" rtl="0" algn="l">
              <a:lnSpc>
                <a:spcPct val="90000"/>
              </a:lnSpc>
              <a:spcBef>
                <a:spcPts val="1000"/>
              </a:spcBef>
              <a:spcAft>
                <a:spcPts val="0"/>
              </a:spcAft>
              <a:buClr>
                <a:schemeClr val="dk1"/>
              </a:buClr>
              <a:buSzPts val="3200"/>
              <a:buChar char="•"/>
            </a:pPr>
            <a:r>
              <a:rPr lang="en-US" sz="3200"/>
              <a:t>The correlation coefficient lies between </a:t>
            </a:r>
            <a:r>
              <a:rPr b="1" lang="en-US" sz="3200">
                <a:solidFill>
                  <a:srgbClr val="00B050"/>
                </a:solidFill>
              </a:rPr>
              <a:t>– 1 to + 1 </a:t>
            </a:r>
            <a:r>
              <a:rPr lang="en-US" sz="3200"/>
              <a:t>i.e. </a:t>
            </a:r>
            <a:r>
              <a:rPr b="1" lang="en-US" sz="3200">
                <a:solidFill>
                  <a:srgbClr val="00B050"/>
                </a:solidFill>
              </a:rPr>
              <a:t>– 1 ≤ r ≤ +1</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56" name="Google Shape;156;p11"/>
          <p:cNvSpPr/>
          <p:nvPr/>
        </p:nvSpPr>
        <p:spPr>
          <a:xfrm>
            <a:off x="10735041" y="6383559"/>
            <a:ext cx="12375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Correlation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Formula for Correlation Coefficient </a:t>
            </a:r>
            <a:endParaRPr/>
          </a:p>
        </p:txBody>
      </p:sp>
      <p:pic>
        <p:nvPicPr>
          <p:cNvPr id="162" name="Google Shape;162;p12"/>
          <p:cNvPicPr preferRelativeResize="0"/>
          <p:nvPr/>
        </p:nvPicPr>
        <p:blipFill rotWithShape="1">
          <a:blip r:embed="rId3">
            <a:alphaModFix/>
          </a:blip>
          <a:srcRect b="0" l="0" r="0" t="0"/>
          <a:stretch/>
        </p:blipFill>
        <p:spPr>
          <a:xfrm>
            <a:off x="1648899" y="2267017"/>
            <a:ext cx="8337606" cy="1841344"/>
          </a:xfrm>
          <a:prstGeom prst="rect">
            <a:avLst/>
          </a:prstGeom>
          <a:noFill/>
          <a:ln>
            <a:noFill/>
          </a:ln>
        </p:spPr>
      </p:pic>
      <p:sp>
        <p:nvSpPr>
          <p:cNvPr id="163" name="Google Shape;163;p12"/>
          <p:cNvSpPr/>
          <p:nvPr/>
        </p:nvSpPr>
        <p:spPr>
          <a:xfrm>
            <a:off x="10735041" y="6383559"/>
            <a:ext cx="12375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Correlation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Calibri"/>
              <a:buNone/>
            </a:pPr>
            <a:r>
              <a:rPr b="1" lang="en-US">
                <a:solidFill>
                  <a:srgbClr val="00B050"/>
                </a:solidFill>
              </a:rPr>
              <a:t>Example # 03 </a:t>
            </a:r>
            <a:endParaRPr b="1">
              <a:solidFill>
                <a:srgbClr val="00B050"/>
              </a:solidFill>
            </a:endParaRPr>
          </a:p>
        </p:txBody>
      </p:sp>
      <p:sp>
        <p:nvSpPr>
          <p:cNvPr id="170" name="Google Shape;170;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Compute the value of the correlation coefficient for the data obtained in the study of age and blood pressure:</a:t>
            </a:r>
            <a:endParaRPr/>
          </a:p>
        </p:txBody>
      </p:sp>
      <p:pic>
        <p:nvPicPr>
          <p:cNvPr id="171" name="Google Shape;171;p13"/>
          <p:cNvPicPr preferRelativeResize="0"/>
          <p:nvPr/>
        </p:nvPicPr>
        <p:blipFill rotWithShape="1">
          <a:blip r:embed="rId3">
            <a:alphaModFix/>
          </a:blip>
          <a:srcRect b="0" l="0" r="0" t="0"/>
          <a:stretch/>
        </p:blipFill>
        <p:spPr>
          <a:xfrm>
            <a:off x="1757831" y="2971531"/>
            <a:ext cx="9644573" cy="2772446"/>
          </a:xfrm>
          <a:prstGeom prst="rect">
            <a:avLst/>
          </a:prstGeom>
          <a:noFill/>
          <a:ln>
            <a:noFill/>
          </a:ln>
        </p:spPr>
      </p:pic>
      <p:sp>
        <p:nvSpPr>
          <p:cNvPr id="172" name="Google Shape;172;p13"/>
          <p:cNvSpPr/>
          <p:nvPr/>
        </p:nvSpPr>
        <p:spPr>
          <a:xfrm>
            <a:off x="10735041" y="6383559"/>
            <a:ext cx="12375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Correlation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Calibri"/>
              <a:buNone/>
            </a:pPr>
            <a:r>
              <a:rPr lang="en-US">
                <a:solidFill>
                  <a:srgbClr val="00B050"/>
                </a:solidFill>
              </a:rPr>
              <a:t>Example # 04 </a:t>
            </a:r>
            <a:endParaRPr>
              <a:solidFill>
                <a:srgbClr val="00B050"/>
              </a:solidFill>
            </a:endParaRPr>
          </a:p>
        </p:txBody>
      </p:sp>
      <p:sp>
        <p:nvSpPr>
          <p:cNvPr id="179" name="Google Shape;179;p14"/>
          <p:cNvSpPr txBox="1"/>
          <p:nvPr>
            <p:ph idx="1" type="body"/>
          </p:nvPr>
        </p:nvSpPr>
        <p:spPr>
          <a:xfrm>
            <a:off x="838200" y="1690688"/>
            <a:ext cx="10515600" cy="448627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Compute the value of the correlation coefficient for the data obtained in the study of the number of absences and the final grade of the seven students in the statistics class: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180" name="Google Shape;180;p14"/>
          <p:cNvPicPr preferRelativeResize="0"/>
          <p:nvPr/>
        </p:nvPicPr>
        <p:blipFill rotWithShape="1">
          <a:blip r:embed="rId3">
            <a:alphaModFix/>
          </a:blip>
          <a:srcRect b="0" l="0" r="0" t="0"/>
          <a:stretch/>
        </p:blipFill>
        <p:spPr>
          <a:xfrm>
            <a:off x="3664978" y="2829343"/>
            <a:ext cx="4862044" cy="3554216"/>
          </a:xfrm>
          <a:prstGeom prst="rect">
            <a:avLst/>
          </a:prstGeom>
          <a:noFill/>
          <a:ln>
            <a:noFill/>
          </a:ln>
        </p:spPr>
      </p:pic>
      <p:sp>
        <p:nvSpPr>
          <p:cNvPr id="181" name="Google Shape;181;p14"/>
          <p:cNvSpPr/>
          <p:nvPr/>
        </p:nvSpPr>
        <p:spPr>
          <a:xfrm>
            <a:off x="10735041" y="6383559"/>
            <a:ext cx="12375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Correlation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Calibri"/>
              <a:buNone/>
            </a:pPr>
            <a:r>
              <a:rPr b="1" lang="en-US">
                <a:solidFill>
                  <a:srgbClr val="00B050"/>
                </a:solidFill>
              </a:rPr>
              <a:t>The Significance of Correlation </a:t>
            </a:r>
            <a:endParaRPr b="1">
              <a:solidFill>
                <a:srgbClr val="00B050"/>
              </a:solidFill>
            </a:endParaRPr>
          </a:p>
        </p:txBody>
      </p:sp>
      <p:sp>
        <p:nvSpPr>
          <p:cNvPr id="187" name="Google Shape;187;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Since the value of </a:t>
            </a:r>
            <a:r>
              <a:rPr i="1" lang="en-US"/>
              <a:t>r is computed </a:t>
            </a:r>
            <a:r>
              <a:rPr lang="en-US"/>
              <a:t>from data obtained from samples, there are two possibilities when </a:t>
            </a:r>
            <a:r>
              <a:rPr i="1" lang="en-US"/>
              <a:t>r </a:t>
            </a:r>
            <a:r>
              <a:rPr lang="en-US"/>
              <a:t>is not equal to zero: either the value of </a:t>
            </a:r>
            <a:r>
              <a:rPr i="1" lang="en-US"/>
              <a:t>r is high enough to conclude that there is a significant linear </a:t>
            </a:r>
            <a:r>
              <a:rPr lang="en-US"/>
              <a:t>relationship between the variables, or the value of </a:t>
            </a:r>
            <a:r>
              <a:rPr i="1" lang="en-US"/>
              <a:t>r is due to chance.</a:t>
            </a:r>
            <a:endParaRPr/>
          </a:p>
          <a:p>
            <a:pPr indent="-50800" lvl="0" marL="228600" rtl="0" algn="l">
              <a:lnSpc>
                <a:spcPct val="90000"/>
              </a:lnSpc>
              <a:spcBef>
                <a:spcPts val="1000"/>
              </a:spcBef>
              <a:spcAft>
                <a:spcPts val="0"/>
              </a:spcAft>
              <a:buClr>
                <a:schemeClr val="dk1"/>
              </a:buClr>
              <a:buSzPts val="2800"/>
              <a:buNone/>
            </a:pPr>
            <a:r>
              <a:t/>
            </a:r>
            <a:endParaRPr i="1"/>
          </a:p>
          <a:p>
            <a:pPr indent="-228600" lvl="0" marL="228600" rtl="0" algn="l">
              <a:lnSpc>
                <a:spcPct val="90000"/>
              </a:lnSpc>
              <a:spcBef>
                <a:spcPts val="1000"/>
              </a:spcBef>
              <a:spcAft>
                <a:spcPts val="0"/>
              </a:spcAft>
              <a:buClr>
                <a:schemeClr val="dk1"/>
              </a:buClr>
              <a:buSzPts val="2800"/>
              <a:buChar char="•"/>
            </a:pPr>
            <a:r>
              <a:rPr lang="en-US"/>
              <a:t>In order to make this decision, one uses a hypothesis-testing procedure. </a:t>
            </a:r>
            <a:endParaRPr/>
          </a:p>
        </p:txBody>
      </p:sp>
      <p:sp>
        <p:nvSpPr>
          <p:cNvPr id="188" name="Google Shape;188;p15"/>
          <p:cNvSpPr/>
          <p:nvPr/>
        </p:nvSpPr>
        <p:spPr>
          <a:xfrm>
            <a:off x="10735041" y="6383559"/>
            <a:ext cx="12375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Correlation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6"/>
          <p:cNvSpPr txBox="1"/>
          <p:nvPr>
            <p:ph type="title"/>
          </p:nvPr>
        </p:nvSpPr>
        <p:spPr>
          <a:xfrm>
            <a:off x="838200" y="365126"/>
            <a:ext cx="10515600" cy="101291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Hypothesis testing for Correlation </a:t>
            </a:r>
            <a:endParaRPr/>
          </a:p>
        </p:txBody>
      </p:sp>
      <p:pic>
        <p:nvPicPr>
          <p:cNvPr id="194" name="Google Shape;194;p16"/>
          <p:cNvPicPr preferRelativeResize="0"/>
          <p:nvPr/>
        </p:nvPicPr>
        <p:blipFill rotWithShape="1">
          <a:blip r:embed="rId3">
            <a:alphaModFix/>
          </a:blip>
          <a:srcRect b="0" l="0" r="0" t="0"/>
          <a:stretch/>
        </p:blipFill>
        <p:spPr>
          <a:xfrm>
            <a:off x="619258" y="1481774"/>
            <a:ext cx="10872989" cy="1828096"/>
          </a:xfrm>
          <a:prstGeom prst="rect">
            <a:avLst/>
          </a:prstGeom>
          <a:noFill/>
          <a:ln>
            <a:noFill/>
          </a:ln>
        </p:spPr>
      </p:pic>
      <p:pic>
        <p:nvPicPr>
          <p:cNvPr id="195" name="Google Shape;195;p16"/>
          <p:cNvPicPr preferRelativeResize="0"/>
          <p:nvPr/>
        </p:nvPicPr>
        <p:blipFill rotWithShape="1">
          <a:blip r:embed="rId4">
            <a:alphaModFix/>
          </a:blip>
          <a:srcRect b="0" l="0" r="0" t="0"/>
          <a:stretch/>
        </p:blipFill>
        <p:spPr>
          <a:xfrm>
            <a:off x="3467770" y="3714550"/>
            <a:ext cx="4880741" cy="1591546"/>
          </a:xfrm>
          <a:prstGeom prst="rect">
            <a:avLst/>
          </a:prstGeom>
          <a:noFill/>
          <a:ln>
            <a:noFill/>
          </a:ln>
        </p:spPr>
      </p:pic>
      <p:sp>
        <p:nvSpPr>
          <p:cNvPr id="196" name="Google Shape;196;p16"/>
          <p:cNvSpPr/>
          <p:nvPr/>
        </p:nvSpPr>
        <p:spPr>
          <a:xfrm>
            <a:off x="10735041" y="6383559"/>
            <a:ext cx="12375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Correlation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Calibri"/>
              <a:buNone/>
            </a:pPr>
            <a:r>
              <a:rPr b="1" lang="en-US">
                <a:solidFill>
                  <a:srgbClr val="00B050"/>
                </a:solidFill>
              </a:rPr>
              <a:t>Example # 05</a:t>
            </a:r>
            <a:endParaRPr b="1">
              <a:solidFill>
                <a:srgbClr val="00B050"/>
              </a:solidFill>
            </a:endParaRPr>
          </a:p>
        </p:txBody>
      </p:sp>
      <p:sp>
        <p:nvSpPr>
          <p:cNvPr id="203" name="Google Shape;203;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Test the significance of the correlation coefficient found in Example # 01. </a:t>
            </a:r>
            <a:endParaRPr/>
          </a:p>
        </p:txBody>
      </p:sp>
      <p:pic>
        <p:nvPicPr>
          <p:cNvPr id="204" name="Google Shape;204;p17"/>
          <p:cNvPicPr preferRelativeResize="0"/>
          <p:nvPr/>
        </p:nvPicPr>
        <p:blipFill rotWithShape="1">
          <a:blip r:embed="rId3">
            <a:alphaModFix/>
          </a:blip>
          <a:srcRect b="0" l="0" r="0" t="0"/>
          <a:stretch/>
        </p:blipFill>
        <p:spPr>
          <a:xfrm>
            <a:off x="1905334" y="2739165"/>
            <a:ext cx="8009886" cy="2669962"/>
          </a:xfrm>
          <a:prstGeom prst="rect">
            <a:avLst/>
          </a:prstGeom>
          <a:noFill/>
          <a:ln>
            <a:noFill/>
          </a:ln>
        </p:spPr>
      </p:pic>
      <p:sp>
        <p:nvSpPr>
          <p:cNvPr id="205" name="Google Shape;205;p17"/>
          <p:cNvSpPr/>
          <p:nvPr/>
        </p:nvSpPr>
        <p:spPr>
          <a:xfrm>
            <a:off x="10735041" y="6383559"/>
            <a:ext cx="12375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Correlation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500"/>
                                        <p:tgtEl>
                                          <p:spTgt spid="2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Example # 05 (Contd.) </a:t>
            </a:r>
            <a:endParaRPr/>
          </a:p>
        </p:txBody>
      </p:sp>
      <p:pic>
        <p:nvPicPr>
          <p:cNvPr id="211" name="Google Shape;211;p18"/>
          <p:cNvPicPr preferRelativeResize="0"/>
          <p:nvPr/>
        </p:nvPicPr>
        <p:blipFill rotWithShape="1">
          <a:blip r:embed="rId3">
            <a:alphaModFix/>
          </a:blip>
          <a:srcRect b="0" l="0" r="0" t="0"/>
          <a:stretch/>
        </p:blipFill>
        <p:spPr>
          <a:xfrm>
            <a:off x="2045794" y="1581150"/>
            <a:ext cx="7313347" cy="951896"/>
          </a:xfrm>
          <a:prstGeom prst="rect">
            <a:avLst/>
          </a:prstGeom>
          <a:noFill/>
          <a:ln>
            <a:noFill/>
          </a:ln>
        </p:spPr>
      </p:pic>
      <p:pic>
        <p:nvPicPr>
          <p:cNvPr id="212" name="Google Shape;212;p18"/>
          <p:cNvPicPr preferRelativeResize="0"/>
          <p:nvPr/>
        </p:nvPicPr>
        <p:blipFill rotWithShape="1">
          <a:blip r:embed="rId4">
            <a:alphaModFix/>
          </a:blip>
          <a:srcRect b="0" l="0" r="0" t="0"/>
          <a:stretch/>
        </p:blipFill>
        <p:spPr>
          <a:xfrm>
            <a:off x="1487443" y="3749071"/>
            <a:ext cx="5095875" cy="2219325"/>
          </a:xfrm>
          <a:prstGeom prst="rect">
            <a:avLst/>
          </a:prstGeom>
          <a:noFill/>
          <a:ln>
            <a:noFill/>
          </a:ln>
        </p:spPr>
      </p:pic>
      <p:pic>
        <p:nvPicPr>
          <p:cNvPr id="213" name="Google Shape;213;p18"/>
          <p:cNvPicPr preferRelativeResize="0"/>
          <p:nvPr/>
        </p:nvPicPr>
        <p:blipFill rotWithShape="1">
          <a:blip r:embed="rId5">
            <a:alphaModFix/>
          </a:blip>
          <a:srcRect b="0" l="0" r="0" t="0"/>
          <a:stretch/>
        </p:blipFill>
        <p:spPr>
          <a:xfrm>
            <a:off x="2242196" y="2869612"/>
            <a:ext cx="5126319" cy="879459"/>
          </a:xfrm>
          <a:prstGeom prst="rect">
            <a:avLst/>
          </a:prstGeom>
          <a:noFill/>
          <a:ln>
            <a:noFill/>
          </a:ln>
        </p:spPr>
      </p:pic>
      <p:pic>
        <p:nvPicPr>
          <p:cNvPr id="214" name="Google Shape;214;p18"/>
          <p:cNvPicPr preferRelativeResize="0"/>
          <p:nvPr/>
        </p:nvPicPr>
        <p:blipFill rotWithShape="1">
          <a:blip r:embed="rId6">
            <a:alphaModFix/>
          </a:blip>
          <a:srcRect b="0" l="0" r="0" t="0"/>
          <a:stretch/>
        </p:blipFill>
        <p:spPr>
          <a:xfrm>
            <a:off x="6656790" y="5044309"/>
            <a:ext cx="4408395" cy="583760"/>
          </a:xfrm>
          <a:prstGeom prst="rect">
            <a:avLst/>
          </a:prstGeom>
          <a:noFill/>
          <a:ln>
            <a:noFill/>
          </a:ln>
        </p:spPr>
      </p:pic>
      <p:sp>
        <p:nvSpPr>
          <p:cNvPr id="215" name="Google Shape;215;p18"/>
          <p:cNvSpPr/>
          <p:nvPr/>
        </p:nvSpPr>
        <p:spPr>
          <a:xfrm>
            <a:off x="10735041" y="6383559"/>
            <a:ext cx="12375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Correlation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500"/>
                                        <p:tgtEl>
                                          <p:spTgt spid="2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500"/>
                                        <p:tgtEl>
                                          <p:spTgt spid="2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500"/>
                                        <p:tgtEl>
                                          <p:spTgt spid="2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500"/>
                                        <p:tgtEl>
                                          <p:spTgt spid="2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9"/>
          <p:cNvSpPr txBox="1"/>
          <p:nvPr>
            <p:ph type="title"/>
          </p:nvPr>
        </p:nvSpPr>
        <p:spPr>
          <a:xfrm>
            <a:off x="838200" y="146186"/>
            <a:ext cx="10958848" cy="9971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Calibri"/>
              <a:buNone/>
            </a:pPr>
            <a:r>
              <a:rPr b="1" lang="en-US">
                <a:solidFill>
                  <a:srgbClr val="00B050"/>
                </a:solidFill>
              </a:rPr>
              <a:t>Possible relationship b/w variables </a:t>
            </a:r>
            <a:endParaRPr b="1">
              <a:solidFill>
                <a:srgbClr val="00B050"/>
              </a:solidFill>
            </a:endParaRPr>
          </a:p>
        </p:txBody>
      </p:sp>
      <p:sp>
        <p:nvSpPr>
          <p:cNvPr id="222" name="Google Shape;222;p19"/>
          <p:cNvSpPr txBox="1"/>
          <p:nvPr>
            <p:ph idx="1" type="body"/>
          </p:nvPr>
        </p:nvSpPr>
        <p:spPr>
          <a:xfrm>
            <a:off x="244699" y="1199213"/>
            <a:ext cx="11552349" cy="549780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sz="2400"/>
              <a:t>When the null hypothesis has been rejected for a specific  value, any of the following possibilities can exist.</a:t>
            </a:r>
            <a:endParaRPr sz="2400"/>
          </a:p>
          <a:p>
            <a:pPr indent="-76200" lvl="1" marL="685800" rtl="0" algn="l">
              <a:lnSpc>
                <a:spcPct val="90000"/>
              </a:lnSpc>
              <a:spcBef>
                <a:spcPts val="500"/>
              </a:spcBef>
              <a:spcAft>
                <a:spcPts val="0"/>
              </a:spcAft>
              <a:buClr>
                <a:schemeClr val="dk1"/>
              </a:buClr>
              <a:buSzPts val="2400"/>
              <a:buNone/>
            </a:pPr>
            <a:r>
              <a:t/>
            </a:r>
            <a:endParaRPr i="1"/>
          </a:p>
          <a:p>
            <a:pPr indent="-514350" lvl="1" marL="971550" rtl="0" algn="l">
              <a:lnSpc>
                <a:spcPct val="90000"/>
              </a:lnSpc>
              <a:spcBef>
                <a:spcPts val="500"/>
              </a:spcBef>
              <a:spcAft>
                <a:spcPts val="0"/>
              </a:spcAft>
              <a:buClr>
                <a:schemeClr val="dk1"/>
              </a:buClr>
              <a:buSzPts val="2400"/>
              <a:buFont typeface="Calibri"/>
              <a:buAutoNum type="romanLcPeriod"/>
            </a:pPr>
            <a:r>
              <a:rPr i="1" lang="en-US"/>
              <a:t>There is a </a:t>
            </a:r>
            <a:r>
              <a:rPr b="1" i="1" lang="en-US"/>
              <a:t>direct cause-and-effect relationship </a:t>
            </a:r>
            <a:r>
              <a:rPr i="1" lang="en-US"/>
              <a:t>between the variables. That is, x causes y. </a:t>
            </a:r>
            <a:r>
              <a:rPr lang="en-US"/>
              <a:t>For example, water causes plants to grow, poison causes death, and heat causes ice to melt.</a:t>
            </a:r>
            <a:endParaRPr/>
          </a:p>
          <a:p>
            <a:pPr indent="-361950" lvl="1" marL="971550" rtl="0" algn="l">
              <a:lnSpc>
                <a:spcPct val="90000"/>
              </a:lnSpc>
              <a:spcBef>
                <a:spcPts val="500"/>
              </a:spcBef>
              <a:spcAft>
                <a:spcPts val="0"/>
              </a:spcAft>
              <a:buClr>
                <a:schemeClr val="dk1"/>
              </a:buClr>
              <a:buSzPts val="2400"/>
              <a:buFont typeface="Calibri"/>
              <a:buNone/>
            </a:pPr>
            <a:r>
              <a:t/>
            </a:r>
            <a:endParaRPr/>
          </a:p>
          <a:p>
            <a:pPr indent="-514350" lvl="1" marL="971550" rtl="0" algn="l">
              <a:lnSpc>
                <a:spcPct val="90000"/>
              </a:lnSpc>
              <a:spcBef>
                <a:spcPts val="500"/>
              </a:spcBef>
              <a:spcAft>
                <a:spcPts val="0"/>
              </a:spcAft>
              <a:buClr>
                <a:schemeClr val="dk1"/>
              </a:buClr>
              <a:buSzPts val="2400"/>
              <a:buFont typeface="Calibri"/>
              <a:buAutoNum type="romanLcPeriod"/>
            </a:pPr>
            <a:r>
              <a:rPr i="1" lang="en-US"/>
              <a:t>There is a </a:t>
            </a:r>
            <a:r>
              <a:rPr b="1" i="1" lang="en-US"/>
              <a:t>reverse cause-and-effect relationship </a:t>
            </a:r>
            <a:r>
              <a:rPr i="1" lang="en-US"/>
              <a:t>between the variables. That is, y causes x. </a:t>
            </a:r>
            <a:r>
              <a:rPr lang="en-US"/>
              <a:t>For example, suppose a researcher believes excessive coffee consumption causes nervousness, but the researcher fails to consider that the reverse situation may occur. That is, it may be that an extremely nervous person craves coffee to calm his or her nerves.</a:t>
            </a:r>
            <a:endParaRPr/>
          </a:p>
          <a:p>
            <a:pPr indent="-361950" lvl="1" marL="971550" rtl="0" algn="l">
              <a:lnSpc>
                <a:spcPct val="90000"/>
              </a:lnSpc>
              <a:spcBef>
                <a:spcPts val="500"/>
              </a:spcBef>
              <a:spcAft>
                <a:spcPts val="0"/>
              </a:spcAft>
              <a:buClr>
                <a:schemeClr val="dk1"/>
              </a:buClr>
              <a:buSzPts val="2400"/>
              <a:buFont typeface="Calibri"/>
              <a:buNone/>
            </a:pPr>
            <a:r>
              <a:t/>
            </a:r>
            <a:endParaRPr/>
          </a:p>
          <a:p>
            <a:pPr indent="-514350" lvl="1" marL="971550" rtl="0" algn="l">
              <a:lnSpc>
                <a:spcPct val="90000"/>
              </a:lnSpc>
              <a:spcBef>
                <a:spcPts val="500"/>
              </a:spcBef>
              <a:spcAft>
                <a:spcPts val="0"/>
              </a:spcAft>
              <a:buClr>
                <a:schemeClr val="dk1"/>
              </a:buClr>
              <a:buSzPts val="2400"/>
              <a:buFont typeface="Calibri"/>
              <a:buAutoNum type="romanLcPeriod"/>
            </a:pPr>
            <a:r>
              <a:rPr i="1" lang="en-US"/>
              <a:t>The relationship between the variables may be caused by a </a:t>
            </a:r>
            <a:r>
              <a:rPr b="1" i="1" lang="en-US"/>
              <a:t>third variable.</a:t>
            </a:r>
            <a:endParaRPr/>
          </a:p>
          <a:p>
            <a:pPr indent="0" lvl="1" marL="457200" rtl="0" algn="l">
              <a:lnSpc>
                <a:spcPct val="90000"/>
              </a:lnSpc>
              <a:spcBef>
                <a:spcPts val="500"/>
              </a:spcBef>
              <a:spcAft>
                <a:spcPts val="0"/>
              </a:spcAft>
              <a:buClr>
                <a:schemeClr val="dk1"/>
              </a:buClr>
              <a:buSzPts val="2400"/>
              <a:buNone/>
            </a:pPr>
            <a:r>
              <a:t/>
            </a:r>
            <a:endParaRPr i="1"/>
          </a:p>
        </p:txBody>
      </p:sp>
      <p:sp>
        <p:nvSpPr>
          <p:cNvPr id="223" name="Google Shape;223;p19"/>
          <p:cNvSpPr/>
          <p:nvPr/>
        </p:nvSpPr>
        <p:spPr>
          <a:xfrm>
            <a:off x="-152401" y="6235349"/>
            <a:ext cx="8369121" cy="461665"/>
          </a:xfrm>
          <a:prstGeom prst="rect">
            <a:avLst/>
          </a:prstGeom>
          <a:noFill/>
          <a:ln>
            <a:noFill/>
          </a:ln>
        </p:spPr>
        <p:txBody>
          <a:bodyPr anchorCtr="0" anchor="t" bIns="45700" lIns="91425" spcFirstLastPara="1" rIns="91425" wrap="square" tIns="45700">
            <a:spAutoFit/>
          </a:bodyPr>
          <a:lstStyle/>
          <a:p>
            <a:pPr indent="0" lvl="1" marL="457200" marR="0" rtl="0" algn="l">
              <a:spcBef>
                <a:spcPts val="0"/>
              </a:spcBef>
              <a:spcAft>
                <a:spcPts val="0"/>
              </a:spcAft>
              <a:buNone/>
            </a:pPr>
            <a:r>
              <a:rPr b="1" i="1" lang="en-US" sz="2400" u="none" cap="none" strike="noStrike">
                <a:solidFill>
                  <a:srgbClr val="FF0000"/>
                </a:solidFill>
                <a:latin typeface="Calibri"/>
                <a:ea typeface="Calibri"/>
                <a:cs typeface="Calibri"/>
                <a:sym typeface="Calibri"/>
              </a:rPr>
              <a:t>Remember,</a:t>
            </a:r>
            <a:r>
              <a:rPr b="0" i="1" lang="en-US" sz="2400" u="none" cap="none" strike="noStrike">
                <a:solidFill>
                  <a:srgbClr val="FF0000"/>
                </a:solidFill>
                <a:latin typeface="Calibri"/>
                <a:ea typeface="Calibri"/>
                <a:cs typeface="Calibri"/>
                <a:sym typeface="Calibri"/>
              </a:rPr>
              <a:t> correlation does not necessarily imply causation.</a:t>
            </a:r>
            <a:endParaRPr/>
          </a:p>
        </p:txBody>
      </p:sp>
      <p:sp>
        <p:nvSpPr>
          <p:cNvPr id="224" name="Google Shape;224;p19"/>
          <p:cNvSpPr/>
          <p:nvPr/>
        </p:nvSpPr>
        <p:spPr>
          <a:xfrm>
            <a:off x="10735041" y="6383559"/>
            <a:ext cx="12375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Correlation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500"/>
                                        <p:tgtEl>
                                          <p:spTgt spid="2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type="title"/>
          </p:nvPr>
        </p:nvSpPr>
        <p:spPr>
          <a:xfrm>
            <a:off x="763073" y="262095"/>
            <a:ext cx="10515600" cy="510637"/>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00B050"/>
              </a:buClr>
              <a:buSzPct val="100000"/>
              <a:buFont typeface="Calibri"/>
              <a:buNone/>
            </a:pPr>
            <a:r>
              <a:rPr b="1" lang="en-US">
                <a:solidFill>
                  <a:srgbClr val="00B050"/>
                </a:solidFill>
              </a:rPr>
              <a:t>Introduction  </a:t>
            </a:r>
            <a:endParaRPr b="1">
              <a:solidFill>
                <a:srgbClr val="00B050"/>
              </a:solidFill>
            </a:endParaRPr>
          </a:p>
        </p:txBody>
      </p:sp>
      <p:sp>
        <p:nvSpPr>
          <p:cNvPr id="95" name="Google Shape;95;p2"/>
          <p:cNvSpPr txBox="1"/>
          <p:nvPr>
            <p:ph idx="1" type="body"/>
          </p:nvPr>
        </p:nvSpPr>
        <p:spPr>
          <a:xfrm>
            <a:off x="270456" y="1017432"/>
            <a:ext cx="11500834" cy="5602310"/>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600"/>
              <a:buChar char="•"/>
            </a:pPr>
            <a:r>
              <a:rPr lang="en-US" sz="2600"/>
              <a:t>In previous chapters we have introduced two areas of inferential statistics, hypothesis testing &amp; Confidence intervals. </a:t>
            </a:r>
            <a:endParaRPr/>
          </a:p>
          <a:p>
            <a:pPr indent="-228600" lvl="0" marL="228600" rtl="0" algn="just">
              <a:lnSpc>
                <a:spcPct val="90000"/>
              </a:lnSpc>
              <a:spcBef>
                <a:spcPts val="1000"/>
              </a:spcBef>
              <a:spcAft>
                <a:spcPts val="0"/>
              </a:spcAft>
              <a:buClr>
                <a:schemeClr val="dk1"/>
              </a:buClr>
              <a:buSzPts val="2600"/>
              <a:buChar char="•"/>
            </a:pPr>
            <a:r>
              <a:rPr lang="en-US" sz="2600"/>
              <a:t>Another area of inferential statistics involves determining whether a relationship between two or more numerical or quantitative variables exists. For example: </a:t>
            </a:r>
            <a:endParaRPr/>
          </a:p>
          <a:p>
            <a:pPr indent="-50800" lvl="0" marL="228600" rtl="0" algn="just">
              <a:lnSpc>
                <a:spcPct val="90000"/>
              </a:lnSpc>
              <a:spcBef>
                <a:spcPts val="1000"/>
              </a:spcBef>
              <a:spcAft>
                <a:spcPts val="0"/>
              </a:spcAft>
              <a:buClr>
                <a:schemeClr val="dk1"/>
              </a:buClr>
              <a:buSzPts val="2800"/>
              <a:buNone/>
            </a:pPr>
            <a:r>
              <a:t/>
            </a:r>
            <a:endParaRPr/>
          </a:p>
          <a:p>
            <a:pPr indent="-228600" lvl="1" marL="685800" rtl="0" algn="l">
              <a:lnSpc>
                <a:spcPct val="90000"/>
              </a:lnSpc>
              <a:spcBef>
                <a:spcPts val="500"/>
              </a:spcBef>
              <a:spcAft>
                <a:spcPts val="0"/>
              </a:spcAft>
              <a:buClr>
                <a:schemeClr val="dk1"/>
              </a:buClr>
              <a:buSzPts val="2400"/>
              <a:buChar char="•"/>
            </a:pPr>
            <a:r>
              <a:rPr lang="en-US"/>
              <a:t>A </a:t>
            </a:r>
            <a:r>
              <a:rPr b="1" lang="en-US">
                <a:solidFill>
                  <a:srgbClr val="00B050"/>
                </a:solidFill>
              </a:rPr>
              <a:t>businessperson</a:t>
            </a:r>
            <a:r>
              <a:rPr lang="en-US"/>
              <a:t> may want to know whether the volume of sales  for a given month is related to the amount of advertising the firm  does that month.</a:t>
            </a:r>
            <a:endParaRPr/>
          </a:p>
          <a:p>
            <a:pPr indent="-228600" lvl="1" marL="685800" rtl="0" algn="l">
              <a:lnSpc>
                <a:spcPct val="90000"/>
              </a:lnSpc>
              <a:spcBef>
                <a:spcPts val="500"/>
              </a:spcBef>
              <a:spcAft>
                <a:spcPts val="0"/>
              </a:spcAft>
              <a:buClr>
                <a:srgbClr val="00B050"/>
              </a:buClr>
              <a:buSzPts val="2400"/>
              <a:buChar char="•"/>
            </a:pPr>
            <a:r>
              <a:rPr b="1" lang="en-US">
                <a:solidFill>
                  <a:srgbClr val="00B050"/>
                </a:solidFill>
              </a:rPr>
              <a:t>Educators</a:t>
            </a:r>
            <a:r>
              <a:rPr lang="en-US"/>
              <a:t> are interested in determining whether the number of hours a student studies is related to the student’s score on a particular exam.</a:t>
            </a:r>
            <a:endParaRPr/>
          </a:p>
          <a:p>
            <a:pPr indent="-228600" lvl="2" marL="685800" rtl="0" algn="just">
              <a:lnSpc>
                <a:spcPct val="90000"/>
              </a:lnSpc>
              <a:spcBef>
                <a:spcPts val="1000"/>
              </a:spcBef>
              <a:spcAft>
                <a:spcPts val="0"/>
              </a:spcAft>
              <a:buClr>
                <a:srgbClr val="00B050"/>
              </a:buClr>
              <a:buSzPts val="2400"/>
              <a:buChar char="•"/>
            </a:pPr>
            <a:r>
              <a:rPr b="1" lang="en-US" sz="2400">
                <a:solidFill>
                  <a:srgbClr val="00B050"/>
                </a:solidFill>
              </a:rPr>
              <a:t>Medical researchers </a:t>
            </a:r>
            <a:r>
              <a:rPr lang="en-US" sz="2400"/>
              <a:t>are interested in questions such as “Is caffeine related to heart damage?” or “Is there a relationship between a person’s age and his or her blood pressure?” </a:t>
            </a:r>
            <a:endParaRPr/>
          </a:p>
          <a:p>
            <a:pPr indent="-228600" lvl="1" marL="685800" rtl="0" algn="just">
              <a:lnSpc>
                <a:spcPct val="90000"/>
              </a:lnSpc>
              <a:spcBef>
                <a:spcPts val="500"/>
              </a:spcBef>
              <a:spcAft>
                <a:spcPts val="0"/>
              </a:spcAft>
              <a:buClr>
                <a:schemeClr val="dk1"/>
              </a:buClr>
              <a:buSzPts val="2400"/>
              <a:buChar char="•"/>
            </a:pPr>
            <a:r>
              <a:rPr lang="en-US"/>
              <a:t>A </a:t>
            </a:r>
            <a:r>
              <a:rPr b="1" lang="en-US">
                <a:solidFill>
                  <a:srgbClr val="00B050"/>
                </a:solidFill>
              </a:rPr>
              <a:t>zoologist</a:t>
            </a:r>
            <a:r>
              <a:rPr lang="en-US">
                <a:solidFill>
                  <a:srgbClr val="00B050"/>
                </a:solidFill>
              </a:rPr>
              <a:t> </a:t>
            </a:r>
            <a:r>
              <a:rPr lang="en-US"/>
              <a:t>may want to know whether the birth weight of a certain animal is related to its life span.</a:t>
            </a:r>
            <a:endParaRPr/>
          </a:p>
          <a:p>
            <a:pPr indent="-76200" lvl="1" marL="685800" rtl="0" algn="l">
              <a:lnSpc>
                <a:spcPct val="90000"/>
              </a:lnSpc>
              <a:spcBef>
                <a:spcPts val="500"/>
              </a:spcBef>
              <a:spcAft>
                <a:spcPts val="0"/>
              </a:spcAft>
              <a:buClr>
                <a:schemeClr val="dk1"/>
              </a:buClr>
              <a:buSzPts val="2400"/>
              <a:buNone/>
            </a:pPr>
            <a:r>
              <a:t/>
            </a:r>
            <a:endParaRPr/>
          </a:p>
          <a:p>
            <a:pPr indent="0" lvl="0" marL="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xEl>
                                              <p:pRg end="0" st="0"/>
                                            </p:txEl>
                                          </p:spTgt>
                                        </p:tgtEl>
                                        <p:attrNameLst>
                                          <p:attrName>style.visibility</p:attrName>
                                        </p:attrNameLst>
                                      </p:cBhvr>
                                      <p:to>
                                        <p:strVal val="visible"/>
                                      </p:to>
                                    </p:set>
                                    <p:animEffect filter="fade" transition="in">
                                      <p:cBhvr>
                                        <p:cTn dur="500"/>
                                        <p:tgtEl>
                                          <p:spTgt spid="9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xEl>
                                              <p:pRg end="1" st="1"/>
                                            </p:txEl>
                                          </p:spTgt>
                                        </p:tgtEl>
                                        <p:attrNameLst>
                                          <p:attrName>style.visibility</p:attrName>
                                        </p:attrNameLst>
                                      </p:cBhvr>
                                      <p:to>
                                        <p:strVal val="visible"/>
                                      </p:to>
                                    </p:set>
                                    <p:animEffect filter="fade" transition="in">
                                      <p:cBhvr>
                                        <p:cTn dur="500"/>
                                        <p:tgtEl>
                                          <p:spTgt spid="9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xEl>
                                              <p:pRg end="2" st="2"/>
                                            </p:txEl>
                                          </p:spTgt>
                                        </p:tgtEl>
                                        <p:attrNameLst>
                                          <p:attrName>style.visibility</p:attrName>
                                        </p:attrNameLst>
                                      </p:cBhvr>
                                      <p:to>
                                        <p:strVal val="visible"/>
                                      </p:to>
                                    </p:set>
                                    <p:animEffect filter="fade" transition="in">
                                      <p:cBhvr>
                                        <p:cTn dur="500"/>
                                        <p:tgtEl>
                                          <p:spTgt spid="9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xEl>
                                              <p:pRg end="3" st="3"/>
                                            </p:txEl>
                                          </p:spTgt>
                                        </p:tgtEl>
                                        <p:attrNameLst>
                                          <p:attrName>style.visibility</p:attrName>
                                        </p:attrNameLst>
                                      </p:cBhvr>
                                      <p:to>
                                        <p:strVal val="visible"/>
                                      </p:to>
                                    </p:set>
                                    <p:animEffect filter="fade" transition="in">
                                      <p:cBhvr>
                                        <p:cTn dur="500"/>
                                        <p:tgtEl>
                                          <p:spTgt spid="9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xEl>
                                              <p:pRg end="4" st="4"/>
                                            </p:txEl>
                                          </p:spTgt>
                                        </p:tgtEl>
                                        <p:attrNameLst>
                                          <p:attrName>style.visibility</p:attrName>
                                        </p:attrNameLst>
                                      </p:cBhvr>
                                      <p:to>
                                        <p:strVal val="visible"/>
                                      </p:to>
                                    </p:set>
                                    <p:animEffect filter="fade" transition="in">
                                      <p:cBhvr>
                                        <p:cTn dur="500"/>
                                        <p:tgtEl>
                                          <p:spTgt spid="9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xEl>
                                              <p:pRg end="5" st="5"/>
                                            </p:txEl>
                                          </p:spTgt>
                                        </p:tgtEl>
                                        <p:attrNameLst>
                                          <p:attrName>style.visibility</p:attrName>
                                        </p:attrNameLst>
                                      </p:cBhvr>
                                      <p:to>
                                        <p:strVal val="visible"/>
                                      </p:to>
                                    </p:set>
                                    <p:animEffect filter="fade" transition="in">
                                      <p:cBhvr>
                                        <p:cTn dur="500"/>
                                        <p:tgtEl>
                                          <p:spTgt spid="9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xEl>
                                              <p:pRg end="6" st="6"/>
                                            </p:txEl>
                                          </p:spTgt>
                                        </p:tgtEl>
                                        <p:attrNameLst>
                                          <p:attrName>style.visibility</p:attrName>
                                        </p:attrNameLst>
                                      </p:cBhvr>
                                      <p:to>
                                        <p:strVal val="visible"/>
                                      </p:to>
                                    </p:set>
                                    <p:animEffect filter="fade" transition="in">
                                      <p:cBhvr>
                                        <p:cTn dur="500"/>
                                        <p:tgtEl>
                                          <p:spTgt spid="9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xEl>
                                              <p:pRg end="7" st="7"/>
                                            </p:txEl>
                                          </p:spTgt>
                                        </p:tgtEl>
                                        <p:attrNameLst>
                                          <p:attrName>style.visibility</p:attrName>
                                        </p:attrNameLst>
                                      </p:cBhvr>
                                      <p:to>
                                        <p:strVal val="visible"/>
                                      </p:to>
                                    </p:set>
                                    <p:animEffect filter="fade" transition="in">
                                      <p:cBhvr>
                                        <p:cTn dur="500"/>
                                        <p:tgtEl>
                                          <p:spTgt spid="9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xEl>
                                              <p:pRg end="8" st="8"/>
                                            </p:txEl>
                                          </p:spTgt>
                                        </p:tgtEl>
                                        <p:attrNameLst>
                                          <p:attrName>style.visibility</p:attrName>
                                        </p:attrNameLst>
                                      </p:cBhvr>
                                      <p:to>
                                        <p:strVal val="visible"/>
                                      </p:to>
                                    </p:set>
                                    <p:animEffect filter="fade" transition="in">
                                      <p:cBhvr>
                                        <p:cTn dur="500"/>
                                        <p:tgtEl>
                                          <p:spTgt spid="9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xEl>
                                              <p:pRg end="9" st="9"/>
                                            </p:txEl>
                                          </p:spTgt>
                                        </p:tgtEl>
                                        <p:attrNameLst>
                                          <p:attrName>style.visibility</p:attrName>
                                        </p:attrNameLst>
                                      </p:cBhvr>
                                      <p:to>
                                        <p:strVal val="visible"/>
                                      </p:to>
                                    </p:set>
                                    <p:animEffect filter="fade" transition="in">
                                      <p:cBhvr>
                                        <p:cTn dur="500"/>
                                        <p:tgtEl>
                                          <p:spTgt spid="95">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g10531d53fcd_0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231" name="Google Shape;231;g10531d53fcd_0_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232" name="Google Shape;232;g10531d53fcd_0_0"/>
          <p:cNvPicPr preferRelativeResize="0"/>
          <p:nvPr/>
        </p:nvPicPr>
        <p:blipFill>
          <a:blip r:embed="rId3">
            <a:alphaModFix/>
          </a:blip>
          <a:stretch>
            <a:fillRect/>
          </a:stretch>
        </p:blipFill>
        <p:spPr>
          <a:xfrm>
            <a:off x="1512645" y="405945"/>
            <a:ext cx="9166725" cy="60461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g10531d53fcd_0_7"/>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a:solidFill>
                  <a:schemeClr val="accent2"/>
                </a:solidFill>
              </a:rPr>
              <a:t>Curvilinear </a:t>
            </a:r>
            <a:r>
              <a:rPr b="1" lang="en-US">
                <a:solidFill>
                  <a:schemeClr val="accent2"/>
                </a:solidFill>
              </a:rPr>
              <a:t>relationship</a:t>
            </a:r>
            <a:r>
              <a:rPr b="1" lang="en-US">
                <a:solidFill>
                  <a:schemeClr val="accent2"/>
                </a:solidFill>
              </a:rPr>
              <a:t> </a:t>
            </a:r>
            <a:endParaRPr b="1">
              <a:solidFill>
                <a:schemeClr val="accent2"/>
              </a:solidFill>
            </a:endParaRPr>
          </a:p>
        </p:txBody>
      </p:sp>
      <p:sp>
        <p:nvSpPr>
          <p:cNvPr id="239" name="Google Shape;239;g10531d53fcd_0_7"/>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240" name="Google Shape;240;g10531d53fcd_0_7"/>
          <p:cNvPicPr preferRelativeResize="0"/>
          <p:nvPr/>
        </p:nvPicPr>
        <p:blipFill>
          <a:blip r:embed="rId3">
            <a:alphaModFix/>
          </a:blip>
          <a:stretch>
            <a:fillRect/>
          </a:stretch>
        </p:blipFill>
        <p:spPr>
          <a:xfrm>
            <a:off x="3194555" y="1825625"/>
            <a:ext cx="6530301" cy="42323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g10531d53fcd_0_14"/>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247" name="Google Shape;247;g10531d53fcd_0_14"/>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248" name="Google Shape;248;g10531d53fcd_0_14"/>
          <p:cNvPicPr preferRelativeResize="0"/>
          <p:nvPr/>
        </p:nvPicPr>
        <p:blipFill>
          <a:blip r:embed="rId3">
            <a:alphaModFix/>
          </a:blip>
          <a:stretch>
            <a:fillRect/>
          </a:stretch>
        </p:blipFill>
        <p:spPr>
          <a:xfrm>
            <a:off x="838200" y="70275"/>
            <a:ext cx="10515600" cy="667529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g10531d53fcd_0_34"/>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solidFill>
                  <a:srgbClr val="00B050"/>
                </a:solidFill>
              </a:rPr>
              <a:t>Do the following for next 3 slides</a:t>
            </a:r>
            <a:endParaRPr>
              <a:solidFill>
                <a:srgbClr val="00B050"/>
              </a:solidFill>
            </a:endParaRPr>
          </a:p>
        </p:txBody>
      </p:sp>
      <p:sp>
        <p:nvSpPr>
          <p:cNvPr id="255" name="Google Shape;255;g10531d53fcd_0_34"/>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256" name="Google Shape;256;g10531d53fcd_0_34"/>
          <p:cNvPicPr preferRelativeResize="0"/>
          <p:nvPr/>
        </p:nvPicPr>
        <p:blipFill>
          <a:blip r:embed="rId3">
            <a:alphaModFix/>
          </a:blip>
          <a:stretch>
            <a:fillRect/>
          </a:stretch>
        </p:blipFill>
        <p:spPr>
          <a:xfrm>
            <a:off x="1590662" y="1825625"/>
            <a:ext cx="9010699" cy="30222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Practice Questions for Correlation</a:t>
            </a:r>
            <a:endParaRPr/>
          </a:p>
        </p:txBody>
      </p:sp>
      <p:pic>
        <p:nvPicPr>
          <p:cNvPr id="262" name="Google Shape;262;p20"/>
          <p:cNvPicPr preferRelativeResize="0"/>
          <p:nvPr/>
        </p:nvPicPr>
        <p:blipFill rotWithShape="1">
          <a:blip r:embed="rId3">
            <a:alphaModFix/>
          </a:blip>
          <a:srcRect b="0" l="0" r="0" t="0"/>
          <a:stretch/>
        </p:blipFill>
        <p:spPr>
          <a:xfrm>
            <a:off x="1418152" y="1529029"/>
            <a:ext cx="6399324" cy="1497505"/>
          </a:xfrm>
          <a:prstGeom prst="rect">
            <a:avLst/>
          </a:prstGeom>
          <a:noFill/>
          <a:ln>
            <a:noFill/>
          </a:ln>
        </p:spPr>
      </p:pic>
      <p:pic>
        <p:nvPicPr>
          <p:cNvPr id="263" name="Google Shape;263;p20"/>
          <p:cNvPicPr preferRelativeResize="0"/>
          <p:nvPr/>
        </p:nvPicPr>
        <p:blipFill rotWithShape="1">
          <a:blip r:embed="rId4">
            <a:alphaModFix/>
          </a:blip>
          <a:srcRect b="0" l="0" r="0" t="0"/>
          <a:stretch/>
        </p:blipFill>
        <p:spPr>
          <a:xfrm>
            <a:off x="1121938" y="3168201"/>
            <a:ext cx="6492425" cy="1133341"/>
          </a:xfrm>
          <a:prstGeom prst="rect">
            <a:avLst/>
          </a:prstGeom>
          <a:noFill/>
          <a:ln>
            <a:noFill/>
          </a:ln>
        </p:spPr>
      </p:pic>
      <p:sp>
        <p:nvSpPr>
          <p:cNvPr id="264" name="Google Shape;264;p20"/>
          <p:cNvSpPr/>
          <p:nvPr/>
        </p:nvSpPr>
        <p:spPr>
          <a:xfrm>
            <a:off x="10735041" y="6383559"/>
            <a:ext cx="12375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Correlation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1"/>
          <p:cNvSpPr txBox="1"/>
          <p:nvPr>
            <p:ph type="title"/>
          </p:nvPr>
        </p:nvSpPr>
        <p:spPr>
          <a:xfrm>
            <a:off x="838200" y="365126"/>
            <a:ext cx="10515600" cy="884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Practice Questions for correlation (Contd.) </a:t>
            </a:r>
            <a:endParaRPr/>
          </a:p>
        </p:txBody>
      </p:sp>
      <p:pic>
        <p:nvPicPr>
          <p:cNvPr id="270" name="Google Shape;270;p21"/>
          <p:cNvPicPr preferRelativeResize="0"/>
          <p:nvPr/>
        </p:nvPicPr>
        <p:blipFill rotWithShape="1">
          <a:blip r:embed="rId3">
            <a:alphaModFix/>
          </a:blip>
          <a:srcRect b="0" l="0" r="0" t="0"/>
          <a:stretch/>
        </p:blipFill>
        <p:spPr>
          <a:xfrm>
            <a:off x="1377569" y="1453635"/>
            <a:ext cx="5921587" cy="722895"/>
          </a:xfrm>
          <a:prstGeom prst="rect">
            <a:avLst/>
          </a:prstGeom>
          <a:noFill/>
          <a:ln>
            <a:noFill/>
          </a:ln>
        </p:spPr>
      </p:pic>
      <p:pic>
        <p:nvPicPr>
          <p:cNvPr id="271" name="Google Shape;271;p21"/>
          <p:cNvPicPr preferRelativeResize="0"/>
          <p:nvPr/>
        </p:nvPicPr>
        <p:blipFill rotWithShape="1">
          <a:blip r:embed="rId4">
            <a:alphaModFix/>
          </a:blip>
          <a:srcRect b="0" l="0" r="0" t="0"/>
          <a:stretch/>
        </p:blipFill>
        <p:spPr>
          <a:xfrm>
            <a:off x="1520648" y="2176530"/>
            <a:ext cx="5163488" cy="3379246"/>
          </a:xfrm>
          <a:prstGeom prst="rect">
            <a:avLst/>
          </a:prstGeom>
          <a:noFill/>
          <a:ln>
            <a:noFill/>
          </a:ln>
        </p:spPr>
      </p:pic>
      <p:sp>
        <p:nvSpPr>
          <p:cNvPr id="272" name="Google Shape;272;p21"/>
          <p:cNvSpPr/>
          <p:nvPr/>
        </p:nvSpPr>
        <p:spPr>
          <a:xfrm>
            <a:off x="10735041" y="6383559"/>
            <a:ext cx="12375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Correlation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g10531d53fcd_0_42"/>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279" name="Google Shape;279;g10531d53fcd_0_42"/>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280" name="Google Shape;280;g10531d53fcd_0_42"/>
          <p:cNvPicPr preferRelativeResize="0"/>
          <p:nvPr/>
        </p:nvPicPr>
        <p:blipFill>
          <a:blip r:embed="rId3">
            <a:alphaModFix/>
          </a:blip>
          <a:stretch>
            <a:fillRect/>
          </a:stretch>
        </p:blipFill>
        <p:spPr>
          <a:xfrm>
            <a:off x="2460875" y="1898707"/>
            <a:ext cx="7108600" cy="32729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g10531d53fcd_0_2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287" name="Google Shape;287;g10531d53fcd_0_21"/>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288" name="Google Shape;288;g10531d53fcd_0_21"/>
          <p:cNvPicPr preferRelativeResize="0"/>
          <p:nvPr/>
        </p:nvPicPr>
        <p:blipFill>
          <a:blip r:embed="rId3">
            <a:alphaModFix/>
          </a:blip>
          <a:stretch>
            <a:fillRect/>
          </a:stretch>
        </p:blipFill>
        <p:spPr>
          <a:xfrm>
            <a:off x="838200" y="679675"/>
            <a:ext cx="10840851" cy="54335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g10531d53fcd_0_28"/>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295" name="Google Shape;295;g10531d53fcd_0_28"/>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22"/>
          <p:cNvSpPr txBox="1"/>
          <p:nvPr>
            <p:ph type="title"/>
          </p:nvPr>
        </p:nvSpPr>
        <p:spPr>
          <a:xfrm>
            <a:off x="838200" y="210580"/>
            <a:ext cx="10515600" cy="83261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Arial Black"/>
              <a:buNone/>
            </a:pPr>
            <a:r>
              <a:rPr b="1" lang="en-US">
                <a:solidFill>
                  <a:srgbClr val="00B050"/>
                </a:solidFill>
                <a:latin typeface="Arial Black"/>
                <a:ea typeface="Arial Black"/>
                <a:cs typeface="Arial Black"/>
                <a:sym typeface="Arial Black"/>
              </a:rPr>
              <a:t>Simple Linear Regression </a:t>
            </a:r>
            <a:endParaRPr b="1">
              <a:solidFill>
                <a:srgbClr val="00B050"/>
              </a:solidFill>
              <a:latin typeface="Arial Black"/>
              <a:ea typeface="Arial Black"/>
              <a:cs typeface="Arial Black"/>
              <a:sym typeface="Arial Black"/>
            </a:endParaRPr>
          </a:p>
        </p:txBody>
      </p:sp>
      <p:sp>
        <p:nvSpPr>
          <p:cNvPr id="301" name="Google Shape;301;p22"/>
          <p:cNvSpPr txBox="1"/>
          <p:nvPr>
            <p:ph idx="1" type="body"/>
          </p:nvPr>
        </p:nvSpPr>
        <p:spPr>
          <a:xfrm>
            <a:off x="540913" y="1236372"/>
            <a:ext cx="10812887" cy="538336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In studying relationships between two variables: </a:t>
            </a:r>
            <a:endParaRPr/>
          </a:p>
          <a:p>
            <a:pPr indent="-50800" lvl="0" marL="228600" rtl="0" algn="l">
              <a:lnSpc>
                <a:spcPct val="90000"/>
              </a:lnSpc>
              <a:spcBef>
                <a:spcPts val="1000"/>
              </a:spcBef>
              <a:spcAft>
                <a:spcPts val="0"/>
              </a:spcAft>
              <a:buClr>
                <a:schemeClr val="dk1"/>
              </a:buClr>
              <a:buSzPts val="2800"/>
              <a:buNone/>
            </a:pPr>
            <a:r>
              <a:t/>
            </a:r>
            <a:endParaRPr/>
          </a:p>
          <a:p>
            <a:pPr indent="-228600" lvl="1" marL="685800" rtl="0" algn="l">
              <a:lnSpc>
                <a:spcPct val="90000"/>
              </a:lnSpc>
              <a:spcBef>
                <a:spcPts val="500"/>
              </a:spcBef>
              <a:spcAft>
                <a:spcPts val="0"/>
              </a:spcAft>
              <a:buClr>
                <a:schemeClr val="dk1"/>
              </a:buClr>
              <a:buSzPts val="2400"/>
              <a:buChar char="•"/>
            </a:pPr>
            <a:r>
              <a:rPr lang="en-US"/>
              <a:t>collect the data and then construct a Scatter plot.</a:t>
            </a:r>
            <a:endParaRPr/>
          </a:p>
          <a:p>
            <a:pPr indent="-228600" lvl="1" marL="685800" rtl="0" algn="l">
              <a:lnSpc>
                <a:spcPct val="90000"/>
              </a:lnSpc>
              <a:spcBef>
                <a:spcPts val="500"/>
              </a:spcBef>
              <a:spcAft>
                <a:spcPts val="0"/>
              </a:spcAft>
              <a:buClr>
                <a:schemeClr val="dk1"/>
              </a:buClr>
              <a:buSzPts val="2400"/>
              <a:buChar char="•"/>
            </a:pPr>
            <a:r>
              <a:rPr lang="en-US"/>
              <a:t>compute the value of the correlation coefficient.</a:t>
            </a:r>
            <a:endParaRPr/>
          </a:p>
          <a:p>
            <a:pPr indent="-228600" lvl="1" marL="685800" rtl="0" algn="l">
              <a:lnSpc>
                <a:spcPct val="90000"/>
              </a:lnSpc>
              <a:spcBef>
                <a:spcPts val="500"/>
              </a:spcBef>
              <a:spcAft>
                <a:spcPts val="0"/>
              </a:spcAft>
              <a:buClr>
                <a:schemeClr val="dk1"/>
              </a:buClr>
              <a:buSzPts val="2400"/>
              <a:buChar char="•"/>
            </a:pPr>
            <a:r>
              <a:rPr lang="en-US"/>
              <a:t> test the significance of the relationship.</a:t>
            </a:r>
            <a:endParaRPr/>
          </a:p>
          <a:p>
            <a:pPr indent="-76200" lvl="1" marL="685800" rtl="0" algn="l">
              <a:lnSpc>
                <a:spcPct val="90000"/>
              </a:lnSpc>
              <a:spcBef>
                <a:spcPts val="500"/>
              </a:spcBef>
              <a:spcAft>
                <a:spcPts val="0"/>
              </a:spcAft>
              <a:buClr>
                <a:schemeClr val="dk1"/>
              </a:buClr>
              <a:buSzPts val="2400"/>
              <a:buNone/>
            </a:pPr>
            <a:r>
              <a:t/>
            </a:r>
            <a:endParaRPr/>
          </a:p>
          <a:p>
            <a:pPr indent="-228600" lvl="0" marL="228600" rtl="0" algn="l">
              <a:lnSpc>
                <a:spcPct val="90000"/>
              </a:lnSpc>
              <a:spcBef>
                <a:spcPts val="1000"/>
              </a:spcBef>
              <a:spcAft>
                <a:spcPts val="0"/>
              </a:spcAft>
              <a:buClr>
                <a:schemeClr val="dk1"/>
              </a:buClr>
              <a:buSzPts val="2800"/>
              <a:buChar char="•"/>
            </a:pPr>
            <a:r>
              <a:rPr lang="en-US"/>
              <a:t>If the value of the correlation coefficient is significant, the next step is to determine the equation of the </a:t>
            </a:r>
            <a:r>
              <a:rPr b="1" lang="en-US"/>
              <a:t>regression line, </a:t>
            </a:r>
            <a:r>
              <a:rPr lang="en-US"/>
              <a:t>which is the data’s line of best fit.</a:t>
            </a:r>
            <a:endParaRPr/>
          </a:p>
          <a:p>
            <a:pPr indent="-228600" lvl="0" marL="228600" rtl="0" algn="l">
              <a:lnSpc>
                <a:spcPct val="90000"/>
              </a:lnSpc>
              <a:spcBef>
                <a:spcPts val="1000"/>
              </a:spcBef>
              <a:spcAft>
                <a:spcPts val="0"/>
              </a:spcAft>
              <a:buClr>
                <a:schemeClr val="dk1"/>
              </a:buClr>
              <a:buSzPts val="2800"/>
              <a:buChar char="•"/>
            </a:pPr>
            <a:r>
              <a:rPr lang="en-US"/>
              <a:t>Determining the regression line when </a:t>
            </a:r>
            <a:r>
              <a:rPr i="1" lang="en-US"/>
              <a:t>r is not </a:t>
            </a:r>
            <a:r>
              <a:rPr lang="en-US"/>
              <a:t>significant and then making predictions using the regression line is meaningless.</a:t>
            </a:r>
            <a:endParaRPr/>
          </a:p>
          <a:p>
            <a:pPr indent="-50800" lvl="0" marL="228600" rtl="0" algn="l">
              <a:lnSpc>
                <a:spcPct val="90000"/>
              </a:lnSpc>
              <a:spcBef>
                <a:spcPts val="1000"/>
              </a:spcBef>
              <a:spcAft>
                <a:spcPts val="0"/>
              </a:spcAft>
              <a:buClr>
                <a:schemeClr val="dk1"/>
              </a:buClr>
              <a:buSzPts val="2800"/>
              <a:buNone/>
            </a:pPr>
            <a:r>
              <a:t/>
            </a:r>
            <a:endParaRPr/>
          </a:p>
          <a:p>
            <a:pPr indent="0" lvl="1" marL="457200" rtl="0" algn="l">
              <a:lnSpc>
                <a:spcPct val="90000"/>
              </a:lnSpc>
              <a:spcBef>
                <a:spcPts val="500"/>
              </a:spcBef>
              <a:spcAft>
                <a:spcPts val="0"/>
              </a:spcAft>
              <a:buClr>
                <a:schemeClr val="dk1"/>
              </a:buClr>
              <a:buSzPts val="2400"/>
              <a:buNone/>
            </a:pPr>
            <a:r>
              <a:t/>
            </a:r>
            <a:endParaRPr/>
          </a:p>
          <a:p>
            <a:pPr indent="-76200" lvl="1" marL="685800" rtl="0" algn="l">
              <a:lnSpc>
                <a:spcPct val="90000"/>
              </a:lnSpc>
              <a:spcBef>
                <a:spcPts val="500"/>
              </a:spcBef>
              <a:spcAft>
                <a:spcPts val="0"/>
              </a:spcAft>
              <a:buClr>
                <a:schemeClr val="dk1"/>
              </a:buClr>
              <a:buSzPts val="24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Calibri"/>
              <a:buNone/>
            </a:pPr>
            <a:r>
              <a:rPr b="1" lang="en-US">
                <a:solidFill>
                  <a:srgbClr val="00B050"/>
                </a:solidFill>
              </a:rPr>
              <a:t>Introduction (Contd.) </a:t>
            </a:r>
            <a:endParaRPr b="1">
              <a:solidFill>
                <a:srgbClr val="00B050"/>
              </a:solidFill>
            </a:endParaRPr>
          </a:p>
        </p:txBody>
      </p:sp>
      <p:sp>
        <p:nvSpPr>
          <p:cNvPr id="101" name="Google Shape;101;p3"/>
          <p:cNvSpPr txBox="1"/>
          <p:nvPr>
            <p:ph idx="1" type="body"/>
          </p:nvPr>
        </p:nvSpPr>
        <p:spPr>
          <a:xfrm>
            <a:off x="489397" y="1825625"/>
            <a:ext cx="11256135" cy="4351338"/>
          </a:xfrm>
          <a:prstGeom prst="rect">
            <a:avLst/>
          </a:prstGeom>
          <a:noFill/>
          <a:ln>
            <a:noFill/>
          </a:ln>
        </p:spPr>
        <p:txBody>
          <a:bodyPr anchorCtr="0" anchor="t" bIns="45700" lIns="91425" spcFirstLastPara="1" rIns="91425" wrap="square" tIns="45700">
            <a:normAutofit/>
          </a:bodyPr>
          <a:lstStyle/>
          <a:p>
            <a:pPr indent="-50800" lvl="0" marL="228600" rtl="0" algn="just">
              <a:lnSpc>
                <a:spcPct val="90000"/>
              </a:lnSpc>
              <a:spcBef>
                <a:spcPts val="0"/>
              </a:spcBef>
              <a:spcAft>
                <a:spcPts val="0"/>
              </a:spcAft>
              <a:buClr>
                <a:schemeClr val="dk1"/>
              </a:buClr>
              <a:buSzPts val="2800"/>
              <a:buNone/>
            </a:pPr>
            <a:r>
              <a:t/>
            </a:r>
            <a:endParaRPr/>
          </a:p>
          <a:p>
            <a:pPr indent="0" lvl="0" marL="0" rtl="0" algn="just">
              <a:lnSpc>
                <a:spcPct val="90000"/>
              </a:lnSpc>
              <a:spcBef>
                <a:spcPts val="1000"/>
              </a:spcBef>
              <a:spcAft>
                <a:spcPts val="0"/>
              </a:spcAft>
              <a:buClr>
                <a:schemeClr val="dk1"/>
              </a:buClr>
              <a:buSzPts val="3000"/>
              <a:buNone/>
            </a:pPr>
            <a:r>
              <a:rPr i="1" lang="en-US" sz="3000"/>
              <a:t>These are only a few of the many questions that can be answered by using the techniques of </a:t>
            </a:r>
            <a:r>
              <a:rPr b="1" i="1" lang="en-US" sz="3000"/>
              <a:t>correlation</a:t>
            </a:r>
            <a:r>
              <a:rPr i="1" lang="en-US" sz="3000"/>
              <a:t> and </a:t>
            </a:r>
            <a:r>
              <a:rPr b="1" i="1" lang="en-US" sz="3000"/>
              <a:t>regression analysis</a:t>
            </a:r>
            <a:r>
              <a:rPr i="1" lang="en-US"/>
              <a:t>.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23"/>
          <p:cNvSpPr txBox="1"/>
          <p:nvPr>
            <p:ph type="title"/>
          </p:nvPr>
        </p:nvSpPr>
        <p:spPr>
          <a:xfrm>
            <a:off x="838200" y="249215"/>
            <a:ext cx="10515600" cy="961399"/>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Calibri"/>
              <a:buNone/>
            </a:pPr>
            <a:r>
              <a:rPr b="1" lang="en-US">
                <a:solidFill>
                  <a:srgbClr val="00B050"/>
                </a:solidFill>
              </a:rPr>
              <a:t>Simple Linear Regression (Contd.) </a:t>
            </a:r>
            <a:endParaRPr b="1">
              <a:solidFill>
                <a:srgbClr val="00B050"/>
              </a:solidFill>
            </a:endParaRPr>
          </a:p>
        </p:txBody>
      </p:sp>
      <p:sp>
        <p:nvSpPr>
          <p:cNvPr id="307" name="Google Shape;307;p23"/>
          <p:cNvSpPr txBox="1"/>
          <p:nvPr>
            <p:ph idx="1" type="body"/>
          </p:nvPr>
        </p:nvSpPr>
        <p:spPr>
          <a:xfrm>
            <a:off x="838200" y="1708879"/>
            <a:ext cx="10515600" cy="437712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dependence of one variable over the other variable is called “Regression”.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The statistical method which helps us to estimate the value of dependent variable from the known value of independent variable is called regression.</a:t>
            </a:r>
            <a:endParaRPr/>
          </a:p>
        </p:txBody>
      </p:sp>
      <p:sp>
        <p:nvSpPr>
          <p:cNvPr id="308" name="Google Shape;308;p23"/>
          <p:cNvSpPr/>
          <p:nvPr/>
        </p:nvSpPr>
        <p:spPr>
          <a:xfrm>
            <a:off x="9671864" y="6488668"/>
            <a:ext cx="261045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Simple Linear Regression </a:t>
            </a:r>
            <a:endParaRPr sz="1800">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24"/>
          <p:cNvSpPr txBox="1"/>
          <p:nvPr>
            <p:ph type="title"/>
          </p:nvPr>
        </p:nvSpPr>
        <p:spPr>
          <a:xfrm>
            <a:off x="838200" y="365125"/>
            <a:ext cx="10515600" cy="78445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Calibri"/>
              <a:buNone/>
            </a:pPr>
            <a:r>
              <a:rPr b="1" lang="en-US">
                <a:solidFill>
                  <a:srgbClr val="00B050"/>
                </a:solidFill>
              </a:rPr>
              <a:t>Simple Linear Regression Model </a:t>
            </a:r>
            <a:endParaRPr b="1">
              <a:solidFill>
                <a:srgbClr val="00B050"/>
              </a:solidFill>
            </a:endParaRPr>
          </a:p>
        </p:txBody>
      </p:sp>
      <p:sp>
        <p:nvSpPr>
          <p:cNvPr id="314" name="Google Shape;314;p24"/>
          <p:cNvSpPr txBox="1"/>
          <p:nvPr>
            <p:ph idx="1" type="body"/>
          </p:nvPr>
        </p:nvSpPr>
        <p:spPr>
          <a:xfrm>
            <a:off x="283867" y="1429555"/>
            <a:ext cx="11674875" cy="474740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statistical model for simple linear regression is given below. The response </a:t>
            </a:r>
            <a:r>
              <a:rPr b="1" lang="en-US"/>
              <a:t>Y </a:t>
            </a:r>
            <a:r>
              <a:rPr lang="en-US"/>
              <a:t>is related to the independent variable </a:t>
            </a:r>
            <a:r>
              <a:rPr b="1" lang="en-US"/>
              <a:t>x</a:t>
            </a:r>
            <a:r>
              <a:rPr lang="en-US"/>
              <a:t> through the equation: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p:txBody>
      </p:sp>
      <p:sp>
        <p:nvSpPr>
          <p:cNvPr id="315" name="Google Shape;315;p24"/>
          <p:cNvSpPr/>
          <p:nvPr/>
        </p:nvSpPr>
        <p:spPr>
          <a:xfrm>
            <a:off x="9684743" y="6488668"/>
            <a:ext cx="261045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Simple Linear Regression </a:t>
            </a:r>
            <a:endParaRPr sz="1800">
              <a:solidFill>
                <a:schemeClr val="dk1"/>
              </a:solidFill>
              <a:latin typeface="Calibri"/>
              <a:ea typeface="Calibri"/>
              <a:cs typeface="Calibri"/>
              <a:sym typeface="Calibri"/>
            </a:endParaRPr>
          </a:p>
        </p:txBody>
      </p:sp>
      <p:pic>
        <p:nvPicPr>
          <p:cNvPr id="316" name="Google Shape;316;p24"/>
          <p:cNvPicPr preferRelativeResize="0"/>
          <p:nvPr/>
        </p:nvPicPr>
        <p:blipFill rotWithShape="1">
          <a:blip r:embed="rId3">
            <a:alphaModFix/>
          </a:blip>
          <a:srcRect b="0" l="0" r="0" t="0"/>
          <a:stretch/>
        </p:blipFill>
        <p:spPr>
          <a:xfrm>
            <a:off x="3632646" y="2465692"/>
            <a:ext cx="3651623" cy="758176"/>
          </a:xfrm>
          <a:prstGeom prst="rect">
            <a:avLst/>
          </a:prstGeom>
          <a:noFill/>
          <a:ln>
            <a:noFill/>
          </a:ln>
        </p:spPr>
      </p:pic>
      <p:pic>
        <p:nvPicPr>
          <p:cNvPr id="317" name="Google Shape;317;p24"/>
          <p:cNvPicPr preferRelativeResize="0"/>
          <p:nvPr/>
        </p:nvPicPr>
        <p:blipFill rotWithShape="1">
          <a:blip r:embed="rId4">
            <a:alphaModFix/>
          </a:blip>
          <a:srcRect b="0" l="0" r="0" t="0"/>
          <a:stretch/>
        </p:blipFill>
        <p:spPr>
          <a:xfrm>
            <a:off x="218399" y="3503841"/>
            <a:ext cx="11740343" cy="122270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5"/>
          <p:cNvSpPr txBox="1"/>
          <p:nvPr>
            <p:ph idx="1" type="body"/>
          </p:nvPr>
        </p:nvSpPr>
        <p:spPr>
          <a:xfrm>
            <a:off x="502276" y="1596980"/>
            <a:ext cx="10851524" cy="489168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quantity </a:t>
            </a:r>
            <a:r>
              <a:rPr b="1" lang="en-US"/>
              <a:t>Y</a:t>
            </a:r>
            <a:r>
              <a:rPr lang="en-US"/>
              <a:t> is a random variable since  is  </a:t>
            </a:r>
            <a:r>
              <a:rPr b="1" lang="en-US"/>
              <a:t>ϵ</a:t>
            </a:r>
            <a:r>
              <a:rPr lang="en-US"/>
              <a:t> random.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The value </a:t>
            </a:r>
            <a:r>
              <a:rPr b="1" lang="en-US"/>
              <a:t>x</a:t>
            </a:r>
            <a:r>
              <a:rPr lang="en-US"/>
              <a:t> of the regressor variable is not random and, in fact, is measured with negligible error.</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The quantity </a:t>
            </a:r>
            <a:r>
              <a:rPr b="1" lang="en-US"/>
              <a:t>ϵ</a:t>
            </a:r>
            <a:r>
              <a:rPr lang="en-US"/>
              <a:t>, often called a </a:t>
            </a:r>
            <a:r>
              <a:rPr b="1" lang="en-US"/>
              <a:t>random error </a:t>
            </a:r>
            <a:r>
              <a:rPr lang="en-US"/>
              <a:t>or </a:t>
            </a:r>
            <a:r>
              <a:rPr b="1" lang="en-US"/>
              <a:t>random disturbance</a:t>
            </a:r>
            <a:r>
              <a:rPr lang="en-US"/>
              <a:t>, has constant variance (homogeneous variance).</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The presence of this random error, , keeps the model from becoming simply a deterministic equation.</a:t>
            </a:r>
            <a:endParaRPr/>
          </a:p>
        </p:txBody>
      </p:sp>
      <p:sp>
        <p:nvSpPr>
          <p:cNvPr id="323" name="Google Shape;323;p25"/>
          <p:cNvSpPr/>
          <p:nvPr/>
        </p:nvSpPr>
        <p:spPr>
          <a:xfrm>
            <a:off x="9684743" y="6488668"/>
            <a:ext cx="261045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Simple Linear Regression </a:t>
            </a:r>
            <a:endParaRPr sz="1800">
              <a:solidFill>
                <a:schemeClr val="dk1"/>
              </a:solidFill>
              <a:latin typeface="Calibri"/>
              <a:ea typeface="Calibri"/>
              <a:cs typeface="Calibri"/>
              <a:sym typeface="Calibri"/>
            </a:endParaRPr>
          </a:p>
        </p:txBody>
      </p:sp>
      <p:pic>
        <p:nvPicPr>
          <p:cNvPr id="324" name="Google Shape;324;p25"/>
          <p:cNvPicPr preferRelativeResize="0"/>
          <p:nvPr/>
        </p:nvPicPr>
        <p:blipFill rotWithShape="1">
          <a:blip r:embed="rId3">
            <a:alphaModFix/>
          </a:blip>
          <a:srcRect b="0" l="0" r="0" t="0"/>
          <a:stretch/>
        </p:blipFill>
        <p:spPr>
          <a:xfrm>
            <a:off x="3130369" y="224768"/>
            <a:ext cx="4918926" cy="102130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2">
                                            <p:txEl>
                                              <p:pRg end="0" st="0"/>
                                            </p:txEl>
                                          </p:spTgt>
                                        </p:tgtEl>
                                        <p:attrNameLst>
                                          <p:attrName>style.visibility</p:attrName>
                                        </p:attrNameLst>
                                      </p:cBhvr>
                                      <p:to>
                                        <p:strVal val="visible"/>
                                      </p:to>
                                    </p:set>
                                    <p:animEffect filter="fade" transition="in">
                                      <p:cBhvr>
                                        <p:cTn dur="500"/>
                                        <p:tgtEl>
                                          <p:spTgt spid="32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2">
                                            <p:txEl>
                                              <p:pRg end="1" st="1"/>
                                            </p:txEl>
                                          </p:spTgt>
                                        </p:tgtEl>
                                        <p:attrNameLst>
                                          <p:attrName>style.visibility</p:attrName>
                                        </p:attrNameLst>
                                      </p:cBhvr>
                                      <p:to>
                                        <p:strVal val="visible"/>
                                      </p:to>
                                    </p:set>
                                    <p:animEffect filter="fade" transition="in">
                                      <p:cBhvr>
                                        <p:cTn dur="500"/>
                                        <p:tgtEl>
                                          <p:spTgt spid="32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2">
                                            <p:txEl>
                                              <p:pRg end="2" st="2"/>
                                            </p:txEl>
                                          </p:spTgt>
                                        </p:tgtEl>
                                        <p:attrNameLst>
                                          <p:attrName>style.visibility</p:attrName>
                                        </p:attrNameLst>
                                      </p:cBhvr>
                                      <p:to>
                                        <p:strVal val="visible"/>
                                      </p:to>
                                    </p:set>
                                    <p:animEffect filter="fade" transition="in">
                                      <p:cBhvr>
                                        <p:cTn dur="500"/>
                                        <p:tgtEl>
                                          <p:spTgt spid="32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2">
                                            <p:txEl>
                                              <p:pRg end="3" st="3"/>
                                            </p:txEl>
                                          </p:spTgt>
                                        </p:tgtEl>
                                        <p:attrNameLst>
                                          <p:attrName>style.visibility</p:attrName>
                                        </p:attrNameLst>
                                      </p:cBhvr>
                                      <p:to>
                                        <p:strVal val="visible"/>
                                      </p:to>
                                    </p:set>
                                    <p:animEffect filter="fade" transition="in">
                                      <p:cBhvr>
                                        <p:cTn dur="500"/>
                                        <p:tgtEl>
                                          <p:spTgt spid="32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2">
                                            <p:txEl>
                                              <p:pRg end="4" st="4"/>
                                            </p:txEl>
                                          </p:spTgt>
                                        </p:tgtEl>
                                        <p:attrNameLst>
                                          <p:attrName>style.visibility</p:attrName>
                                        </p:attrNameLst>
                                      </p:cBhvr>
                                      <p:to>
                                        <p:strVal val="visible"/>
                                      </p:to>
                                    </p:set>
                                    <p:animEffect filter="fade" transition="in">
                                      <p:cBhvr>
                                        <p:cTn dur="500"/>
                                        <p:tgtEl>
                                          <p:spTgt spid="32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2">
                                            <p:txEl>
                                              <p:pRg end="5" st="5"/>
                                            </p:txEl>
                                          </p:spTgt>
                                        </p:tgtEl>
                                        <p:attrNameLst>
                                          <p:attrName>style.visibility</p:attrName>
                                        </p:attrNameLst>
                                      </p:cBhvr>
                                      <p:to>
                                        <p:strVal val="visible"/>
                                      </p:to>
                                    </p:set>
                                    <p:animEffect filter="fade" transition="in">
                                      <p:cBhvr>
                                        <p:cTn dur="500"/>
                                        <p:tgtEl>
                                          <p:spTgt spid="32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2">
                                            <p:txEl>
                                              <p:pRg end="6" st="6"/>
                                            </p:txEl>
                                          </p:spTgt>
                                        </p:tgtEl>
                                        <p:attrNameLst>
                                          <p:attrName>style.visibility</p:attrName>
                                        </p:attrNameLst>
                                      </p:cBhvr>
                                      <p:to>
                                        <p:strVal val="visible"/>
                                      </p:to>
                                    </p:set>
                                    <p:animEffect filter="fade" transition="in">
                                      <p:cBhvr>
                                        <p:cTn dur="500"/>
                                        <p:tgtEl>
                                          <p:spTgt spid="322">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6"/>
          <p:cNvSpPr txBox="1"/>
          <p:nvPr>
            <p:ph idx="1" type="body"/>
          </p:nvPr>
        </p:nvSpPr>
        <p:spPr>
          <a:xfrm>
            <a:off x="838200" y="1326524"/>
            <a:ext cx="10515600" cy="479892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We must keep in mind that: </a:t>
            </a:r>
            <a:endParaRPr/>
          </a:p>
          <a:p>
            <a:pPr indent="-50800" lvl="0" marL="228600" rtl="0" algn="l">
              <a:lnSpc>
                <a:spcPct val="90000"/>
              </a:lnSpc>
              <a:spcBef>
                <a:spcPts val="1000"/>
              </a:spcBef>
              <a:spcAft>
                <a:spcPts val="0"/>
              </a:spcAft>
              <a:buClr>
                <a:schemeClr val="dk1"/>
              </a:buClr>
              <a:buSzPts val="2800"/>
              <a:buNone/>
            </a:pPr>
            <a:r>
              <a:t/>
            </a:r>
            <a:endParaRPr/>
          </a:p>
          <a:p>
            <a:pPr indent="-228600" lvl="1" marL="685800" rtl="0" algn="l">
              <a:lnSpc>
                <a:spcPct val="90000"/>
              </a:lnSpc>
              <a:spcBef>
                <a:spcPts val="500"/>
              </a:spcBef>
              <a:spcAft>
                <a:spcPts val="0"/>
              </a:spcAft>
              <a:buClr>
                <a:schemeClr val="dk1"/>
              </a:buClr>
              <a:buSzPts val="2400"/>
              <a:buChar char="•"/>
            </a:pPr>
            <a:r>
              <a:rPr lang="en-US"/>
              <a:t>in practice ß</a:t>
            </a:r>
            <a:r>
              <a:rPr lang="en-US" sz="1200"/>
              <a:t>0</a:t>
            </a:r>
            <a:r>
              <a:rPr lang="en-US"/>
              <a:t> and ß</a:t>
            </a:r>
            <a:r>
              <a:rPr lang="en-US" sz="1200"/>
              <a:t>1</a:t>
            </a:r>
            <a:r>
              <a:rPr lang="en-US"/>
              <a:t> are not known and must be estimated from data. </a:t>
            </a:r>
            <a:endParaRPr/>
          </a:p>
          <a:p>
            <a:pPr indent="-228600" lvl="1" marL="685800" rtl="0" algn="l">
              <a:lnSpc>
                <a:spcPct val="90000"/>
              </a:lnSpc>
              <a:spcBef>
                <a:spcPts val="500"/>
              </a:spcBef>
              <a:spcAft>
                <a:spcPts val="0"/>
              </a:spcAft>
              <a:buClr>
                <a:schemeClr val="dk1"/>
              </a:buClr>
              <a:buSzPts val="2400"/>
              <a:buChar char="•"/>
            </a:pPr>
            <a:r>
              <a:rPr lang="en-US"/>
              <a:t>we never observe the actual </a:t>
            </a:r>
            <a:r>
              <a:rPr b="1" lang="en-US" sz="3200"/>
              <a:t>ϵ</a:t>
            </a:r>
            <a:r>
              <a:rPr lang="en-US"/>
              <a:t> values in practice and thus we can never draw the true regression line </a:t>
            </a:r>
            <a:endParaRPr/>
          </a:p>
          <a:p>
            <a:pPr indent="-76200" lvl="1" marL="685800" rtl="0" algn="l">
              <a:lnSpc>
                <a:spcPct val="90000"/>
              </a:lnSpc>
              <a:spcBef>
                <a:spcPts val="500"/>
              </a:spcBef>
              <a:spcAft>
                <a:spcPts val="0"/>
              </a:spcAft>
              <a:buClr>
                <a:schemeClr val="dk1"/>
              </a:buClr>
              <a:buSzPts val="2400"/>
              <a:buNone/>
            </a:pPr>
            <a:r>
              <a:t/>
            </a:r>
            <a:endParaRPr/>
          </a:p>
          <a:p>
            <a:pPr indent="-228600" lvl="0" marL="228600" rtl="0" algn="l">
              <a:lnSpc>
                <a:spcPct val="90000"/>
              </a:lnSpc>
              <a:spcBef>
                <a:spcPts val="1000"/>
              </a:spcBef>
              <a:spcAft>
                <a:spcPts val="0"/>
              </a:spcAft>
              <a:buClr>
                <a:schemeClr val="dk1"/>
              </a:buClr>
              <a:buSzPts val="2800"/>
              <a:buChar char="•"/>
            </a:pPr>
            <a:r>
              <a:rPr lang="en-US"/>
              <a:t>We can only draw an estimated line. </a:t>
            </a:r>
            <a:endParaRPr/>
          </a:p>
        </p:txBody>
      </p:sp>
      <p:sp>
        <p:nvSpPr>
          <p:cNvPr id="330" name="Google Shape;330;p26"/>
          <p:cNvSpPr/>
          <p:nvPr/>
        </p:nvSpPr>
        <p:spPr>
          <a:xfrm>
            <a:off x="9581542" y="6488668"/>
            <a:ext cx="261045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Simple Linear Regression </a:t>
            </a:r>
            <a:endParaRPr sz="1800">
              <a:solidFill>
                <a:schemeClr val="dk1"/>
              </a:solidFill>
              <a:latin typeface="Calibri"/>
              <a:ea typeface="Calibri"/>
              <a:cs typeface="Calibri"/>
              <a:sym typeface="Calibri"/>
            </a:endParaRPr>
          </a:p>
        </p:txBody>
      </p:sp>
      <p:pic>
        <p:nvPicPr>
          <p:cNvPr id="331" name="Google Shape;331;p26"/>
          <p:cNvPicPr preferRelativeResize="0"/>
          <p:nvPr/>
        </p:nvPicPr>
        <p:blipFill rotWithShape="1">
          <a:blip r:embed="rId3">
            <a:alphaModFix/>
          </a:blip>
          <a:srcRect b="0" l="0" r="0" t="0"/>
          <a:stretch/>
        </p:blipFill>
        <p:spPr>
          <a:xfrm>
            <a:off x="3143247" y="314920"/>
            <a:ext cx="4918926" cy="818421"/>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7"/>
          <p:cNvSpPr txBox="1"/>
          <p:nvPr>
            <p:ph type="title"/>
          </p:nvPr>
        </p:nvSpPr>
        <p:spPr>
          <a:xfrm>
            <a:off x="851079" y="223457"/>
            <a:ext cx="10515600" cy="81973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Simple Regression Model (Contd.) </a:t>
            </a:r>
            <a:endParaRPr/>
          </a:p>
        </p:txBody>
      </p:sp>
      <p:pic>
        <p:nvPicPr>
          <p:cNvPr id="337" name="Google Shape;337;p27"/>
          <p:cNvPicPr preferRelativeResize="0"/>
          <p:nvPr/>
        </p:nvPicPr>
        <p:blipFill rotWithShape="1">
          <a:blip r:embed="rId3">
            <a:alphaModFix/>
          </a:blip>
          <a:srcRect b="0" l="0" r="0" t="0"/>
          <a:stretch/>
        </p:blipFill>
        <p:spPr>
          <a:xfrm>
            <a:off x="1618983" y="1330079"/>
            <a:ext cx="8361608" cy="461418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Assumptions of Regression Model </a:t>
            </a:r>
            <a:endParaRPr/>
          </a:p>
        </p:txBody>
      </p:sp>
      <p:sp>
        <p:nvSpPr>
          <p:cNvPr id="343" name="Google Shape;343;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344" name="Google Shape;344;p28"/>
          <p:cNvPicPr preferRelativeResize="0"/>
          <p:nvPr/>
        </p:nvPicPr>
        <p:blipFill rotWithShape="1">
          <a:blip r:embed="rId3">
            <a:alphaModFix/>
          </a:blip>
          <a:srcRect b="0" l="0" r="0" t="0"/>
          <a:stretch/>
        </p:blipFill>
        <p:spPr>
          <a:xfrm>
            <a:off x="1502870" y="1755109"/>
            <a:ext cx="7022945" cy="4421854"/>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Deterministic Vs. Statistical Relationship </a:t>
            </a:r>
            <a:endParaRPr/>
          </a:p>
        </p:txBody>
      </p:sp>
      <p:sp>
        <p:nvSpPr>
          <p:cNvPr id="350" name="Google Shape;350;p29"/>
          <p:cNvSpPr txBox="1"/>
          <p:nvPr>
            <p:ph idx="1" type="body"/>
          </p:nvPr>
        </p:nvSpPr>
        <p:spPr>
          <a:xfrm>
            <a:off x="838200" y="1825624"/>
            <a:ext cx="10515600" cy="466304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in regression analysis we are concerned with what is known as the </a:t>
            </a:r>
            <a:r>
              <a:rPr i="1" lang="en-US"/>
              <a:t>statistical, not deterministic </a:t>
            </a:r>
            <a:r>
              <a:rPr lang="en-US"/>
              <a:t>dependence among variables. </a:t>
            </a:r>
            <a:endParaRPr/>
          </a:p>
          <a:p>
            <a:pPr indent="-50800" lvl="0" marL="228600" rtl="0" algn="l">
              <a:lnSpc>
                <a:spcPct val="90000"/>
              </a:lnSpc>
              <a:spcBef>
                <a:spcPts val="1000"/>
              </a:spcBef>
              <a:spcAft>
                <a:spcPts val="0"/>
              </a:spcAft>
              <a:buClr>
                <a:schemeClr val="dk1"/>
              </a:buClr>
              <a:buSzPts val="2800"/>
              <a:buNone/>
            </a:pPr>
            <a:r>
              <a:t/>
            </a:r>
            <a:endParaRPr i="1"/>
          </a:p>
          <a:p>
            <a:pPr indent="-228600" lvl="0" marL="228600" rtl="0" algn="l">
              <a:lnSpc>
                <a:spcPct val="90000"/>
              </a:lnSpc>
              <a:spcBef>
                <a:spcPts val="1000"/>
              </a:spcBef>
              <a:spcAft>
                <a:spcPts val="0"/>
              </a:spcAft>
              <a:buClr>
                <a:schemeClr val="dk1"/>
              </a:buClr>
              <a:buSzPts val="2800"/>
              <a:buChar char="•"/>
            </a:pPr>
            <a:r>
              <a:rPr lang="en-US"/>
              <a:t>In statistical relationships among variables we essentially deal with </a:t>
            </a:r>
            <a:r>
              <a:rPr b="1" lang="en-US"/>
              <a:t>random or stochastic </a:t>
            </a:r>
            <a:r>
              <a:rPr lang="en-US"/>
              <a:t> variables i.e. variables that have probability distributions. </a:t>
            </a:r>
            <a:endParaRPr i="1"/>
          </a:p>
          <a:p>
            <a:pPr indent="-50800" lvl="0" marL="228600" rtl="0" algn="l">
              <a:lnSpc>
                <a:spcPct val="90000"/>
              </a:lnSpc>
              <a:spcBef>
                <a:spcPts val="1000"/>
              </a:spcBef>
              <a:spcAft>
                <a:spcPts val="0"/>
              </a:spcAft>
              <a:buClr>
                <a:schemeClr val="dk1"/>
              </a:buClr>
              <a:buSzPts val="2800"/>
              <a:buNone/>
            </a:pPr>
            <a:r>
              <a:t/>
            </a:r>
            <a:endParaRPr/>
          </a:p>
        </p:txBody>
      </p:sp>
      <p:sp>
        <p:nvSpPr>
          <p:cNvPr id="351" name="Google Shape;351;p29"/>
          <p:cNvSpPr/>
          <p:nvPr/>
        </p:nvSpPr>
        <p:spPr>
          <a:xfrm>
            <a:off x="9581542" y="6488668"/>
            <a:ext cx="261045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Simple Linear Regression </a:t>
            </a:r>
            <a:endParaRPr sz="1800">
              <a:solidFill>
                <a:schemeClr val="dk1"/>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30"/>
          <p:cNvSpPr txBox="1"/>
          <p:nvPr>
            <p:ph type="title"/>
          </p:nvPr>
        </p:nvSpPr>
        <p:spPr>
          <a:xfrm>
            <a:off x="838200" y="274972"/>
            <a:ext cx="10515600" cy="626549"/>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00B050"/>
              </a:buClr>
              <a:buSzPct val="100000"/>
              <a:buFont typeface="Calibri"/>
              <a:buNone/>
            </a:pPr>
            <a:r>
              <a:rPr b="1" lang="en-US">
                <a:solidFill>
                  <a:srgbClr val="00B050"/>
                </a:solidFill>
              </a:rPr>
              <a:t>Deterministic Vs. Statistical (Example) </a:t>
            </a:r>
            <a:endParaRPr b="1">
              <a:solidFill>
                <a:srgbClr val="00B050"/>
              </a:solidFill>
            </a:endParaRPr>
          </a:p>
        </p:txBody>
      </p:sp>
      <p:sp>
        <p:nvSpPr>
          <p:cNvPr id="357" name="Google Shape;357;p30"/>
          <p:cNvSpPr txBox="1"/>
          <p:nvPr>
            <p:ph idx="1" type="body"/>
          </p:nvPr>
        </p:nvSpPr>
        <p:spPr>
          <a:xfrm>
            <a:off x="838200" y="1532586"/>
            <a:ext cx="10515600" cy="4956082"/>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The dependence of crop yield on temperature, rainfall, sunshine, and fertilizer, for example, is statistical in nature in the sense that the explanatory variables, although certainly important, will not enable the agronomist to predict crop yield exactly.</a:t>
            </a:r>
            <a:endParaRPr/>
          </a:p>
          <a:p>
            <a:pPr indent="-50800" lvl="0" marL="228600" rtl="0" algn="just">
              <a:lnSpc>
                <a:spcPct val="90000"/>
              </a:lnSpc>
              <a:spcBef>
                <a:spcPts val="1000"/>
              </a:spcBef>
              <a:spcAft>
                <a:spcPts val="0"/>
              </a:spcAft>
              <a:buClr>
                <a:schemeClr val="dk1"/>
              </a:buClr>
              <a:buSzPts val="2800"/>
              <a:buNone/>
            </a:pPr>
            <a:r>
              <a:t/>
            </a:r>
            <a:endParaRPr/>
          </a:p>
          <a:p>
            <a:pPr indent="-228600" lvl="0" marL="228600" rtl="0" algn="just">
              <a:lnSpc>
                <a:spcPct val="90000"/>
              </a:lnSpc>
              <a:spcBef>
                <a:spcPts val="1000"/>
              </a:spcBef>
              <a:spcAft>
                <a:spcPts val="0"/>
              </a:spcAft>
              <a:buClr>
                <a:schemeClr val="dk1"/>
              </a:buClr>
              <a:buSzPts val="2800"/>
              <a:buChar char="•"/>
            </a:pPr>
            <a:r>
              <a:rPr lang="en-US"/>
              <a:t>In </a:t>
            </a:r>
            <a:r>
              <a:rPr b="1" lang="en-US"/>
              <a:t>deterministic phenomena</a:t>
            </a:r>
            <a:r>
              <a:rPr lang="en-US"/>
              <a:t>, on the other hand, we deal with relationships of the type, say, exhibited by Newton’s law of gravity, which states: Every particle in the universe attracts every other particle with a force directly proportional to the product of their masses and inversely proportional to the square of the distance between them. </a:t>
            </a:r>
            <a:endParaRPr/>
          </a:p>
        </p:txBody>
      </p:sp>
      <p:sp>
        <p:nvSpPr>
          <p:cNvPr id="358" name="Google Shape;358;p30"/>
          <p:cNvSpPr/>
          <p:nvPr/>
        </p:nvSpPr>
        <p:spPr>
          <a:xfrm>
            <a:off x="9581542" y="6488668"/>
            <a:ext cx="261045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Simple Linear Regression </a:t>
            </a:r>
            <a:endParaRPr sz="1800">
              <a:solidFill>
                <a:schemeClr val="dk1"/>
              </a:solidFill>
              <a:latin typeface="Calibri"/>
              <a:ea typeface="Calibri"/>
              <a:cs typeface="Calibri"/>
              <a:sym typeface="Calibri"/>
            </a:endParaRPr>
          </a:p>
        </p:txBody>
      </p:sp>
      <p:pic>
        <p:nvPicPr>
          <p:cNvPr id="359" name="Google Shape;359;p30"/>
          <p:cNvPicPr preferRelativeResize="0"/>
          <p:nvPr/>
        </p:nvPicPr>
        <p:blipFill rotWithShape="1">
          <a:blip r:embed="rId3">
            <a:alphaModFix/>
          </a:blip>
          <a:srcRect b="0" l="0" r="0" t="0"/>
          <a:stretch/>
        </p:blipFill>
        <p:spPr>
          <a:xfrm>
            <a:off x="4076699" y="5787977"/>
            <a:ext cx="2917113" cy="492902"/>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31"/>
          <p:cNvSpPr/>
          <p:nvPr/>
        </p:nvSpPr>
        <p:spPr>
          <a:xfrm>
            <a:off x="9581542" y="6488668"/>
            <a:ext cx="261045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Simple Linear Regression </a:t>
            </a:r>
            <a:endParaRPr sz="1800">
              <a:solidFill>
                <a:schemeClr val="dk1"/>
              </a:solidFill>
              <a:latin typeface="Calibri"/>
              <a:ea typeface="Calibri"/>
              <a:cs typeface="Calibri"/>
              <a:sym typeface="Calibri"/>
            </a:endParaRPr>
          </a:p>
        </p:txBody>
      </p:sp>
      <p:pic>
        <p:nvPicPr>
          <p:cNvPr id="365" name="Google Shape;365;p31"/>
          <p:cNvPicPr preferRelativeResize="0"/>
          <p:nvPr/>
        </p:nvPicPr>
        <p:blipFill rotWithShape="1">
          <a:blip r:embed="rId3">
            <a:alphaModFix/>
          </a:blip>
          <a:srcRect b="0" l="0" r="0" t="0"/>
          <a:stretch/>
        </p:blipFill>
        <p:spPr>
          <a:xfrm>
            <a:off x="1309318" y="389921"/>
            <a:ext cx="9443477" cy="5096479"/>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32"/>
          <p:cNvSpPr txBox="1"/>
          <p:nvPr>
            <p:ph type="title"/>
          </p:nvPr>
        </p:nvSpPr>
        <p:spPr>
          <a:xfrm>
            <a:off x="838200" y="326490"/>
            <a:ext cx="10515600" cy="79691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Relationship B/w Regression &amp; Correlation</a:t>
            </a:r>
            <a:endParaRPr/>
          </a:p>
        </p:txBody>
      </p:sp>
      <p:pic>
        <p:nvPicPr>
          <p:cNvPr id="371" name="Google Shape;371;p32"/>
          <p:cNvPicPr preferRelativeResize="0"/>
          <p:nvPr/>
        </p:nvPicPr>
        <p:blipFill rotWithShape="1">
          <a:blip r:embed="rId3">
            <a:alphaModFix/>
          </a:blip>
          <a:srcRect b="0" l="0" r="0" t="0"/>
          <a:stretch/>
        </p:blipFill>
        <p:spPr>
          <a:xfrm>
            <a:off x="329330" y="1287887"/>
            <a:ext cx="7823915" cy="5160181"/>
          </a:xfrm>
          <a:prstGeom prst="rect">
            <a:avLst/>
          </a:prstGeom>
          <a:noFill/>
          <a:ln>
            <a:noFill/>
          </a:ln>
        </p:spPr>
      </p:pic>
      <p:sp>
        <p:nvSpPr>
          <p:cNvPr id="372" name="Google Shape;372;p32"/>
          <p:cNvSpPr/>
          <p:nvPr/>
        </p:nvSpPr>
        <p:spPr>
          <a:xfrm>
            <a:off x="8059783" y="1399791"/>
            <a:ext cx="3644537" cy="147732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The value of the correlation coefficient can also be</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found by using the formula:  </a:t>
            </a:r>
            <a:endParaRPr/>
          </a:p>
          <a:p>
            <a:pPr indent="0" lvl="0" marL="0" marR="0" rtl="0" algn="just">
              <a:spcBef>
                <a:spcPts val="0"/>
              </a:spcBef>
              <a:spcAft>
                <a:spcPts val="0"/>
              </a:spcAft>
              <a:buNone/>
            </a:pPr>
            <a:r>
              <a:rPr lang="en-US" sz="1800">
                <a:solidFill>
                  <a:schemeClr val="dk1"/>
                </a:solidFill>
                <a:latin typeface="Calibri"/>
                <a:ea typeface="Calibri"/>
                <a:cs typeface="Calibri"/>
                <a:sym typeface="Calibri"/>
              </a:rPr>
              <a:t> </a:t>
            </a: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pic>
        <p:nvPicPr>
          <p:cNvPr id="373" name="Google Shape;373;p32"/>
          <p:cNvPicPr preferRelativeResize="0"/>
          <p:nvPr/>
        </p:nvPicPr>
        <p:blipFill rotWithShape="1">
          <a:blip r:embed="rId4">
            <a:alphaModFix/>
          </a:blip>
          <a:srcRect b="0" l="0" r="0" t="0"/>
          <a:stretch/>
        </p:blipFill>
        <p:spPr>
          <a:xfrm>
            <a:off x="10135553" y="2606176"/>
            <a:ext cx="1821751" cy="118205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4"/>
          <p:cNvSpPr txBox="1"/>
          <p:nvPr>
            <p:ph idx="1" type="body"/>
          </p:nvPr>
        </p:nvSpPr>
        <p:spPr>
          <a:xfrm>
            <a:off x="450761" y="862885"/>
            <a:ext cx="11320529" cy="549927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b="1"/>
          </a:p>
          <a:p>
            <a:pPr indent="-228600" lvl="0" marL="228600" rtl="0" algn="l">
              <a:lnSpc>
                <a:spcPct val="90000"/>
              </a:lnSpc>
              <a:spcBef>
                <a:spcPts val="1000"/>
              </a:spcBef>
              <a:spcAft>
                <a:spcPts val="0"/>
              </a:spcAft>
              <a:buClr>
                <a:schemeClr val="dk1"/>
              </a:buClr>
              <a:buSzPts val="2800"/>
              <a:buChar char="•"/>
            </a:pPr>
            <a:r>
              <a:rPr b="1" lang="en-US"/>
              <a:t>Correlation</a:t>
            </a:r>
            <a:r>
              <a:rPr lang="en-US"/>
              <a:t> is a statistical method used to determine whether a relationship between variables exists.</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The purpose of this chapter is to answer the following questions statistically:</a:t>
            </a:r>
            <a:endParaRPr/>
          </a:p>
          <a:p>
            <a:pPr indent="0" lvl="1" marL="457200" rtl="0" algn="l">
              <a:lnSpc>
                <a:spcPct val="90000"/>
              </a:lnSpc>
              <a:spcBef>
                <a:spcPts val="500"/>
              </a:spcBef>
              <a:spcAft>
                <a:spcPts val="0"/>
              </a:spcAft>
              <a:buClr>
                <a:schemeClr val="dk1"/>
              </a:buClr>
              <a:buSzPts val="2400"/>
              <a:buNone/>
            </a:pPr>
            <a:r>
              <a:rPr lang="en-US"/>
              <a:t>	1. Are two or more variables related?</a:t>
            </a:r>
            <a:endParaRPr/>
          </a:p>
          <a:p>
            <a:pPr indent="0" lvl="1" marL="457200" rtl="0" algn="l">
              <a:lnSpc>
                <a:spcPct val="90000"/>
              </a:lnSpc>
              <a:spcBef>
                <a:spcPts val="500"/>
              </a:spcBef>
              <a:spcAft>
                <a:spcPts val="0"/>
              </a:spcAft>
              <a:buClr>
                <a:schemeClr val="dk1"/>
              </a:buClr>
              <a:buSzPts val="2400"/>
              <a:buNone/>
            </a:pPr>
            <a:r>
              <a:rPr lang="en-US"/>
              <a:t>	2. If so, what is the strength of the relationship?</a:t>
            </a:r>
            <a:endParaRPr/>
          </a:p>
          <a:p>
            <a:pPr indent="0" lvl="1" marL="457200" rtl="0" algn="l">
              <a:lnSpc>
                <a:spcPct val="90000"/>
              </a:lnSpc>
              <a:spcBef>
                <a:spcPts val="500"/>
              </a:spcBef>
              <a:spcAft>
                <a:spcPts val="0"/>
              </a:spcAft>
              <a:buClr>
                <a:schemeClr val="dk1"/>
              </a:buClr>
              <a:buSzPts val="2400"/>
              <a:buNone/>
            </a:pPr>
            <a:r>
              <a:rPr lang="en-US"/>
              <a:t>	3. What type of relationship exists?</a:t>
            </a:r>
            <a:endParaRPr/>
          </a:p>
          <a:p>
            <a:pPr indent="0" lvl="1" marL="457200" rtl="0" algn="l">
              <a:lnSpc>
                <a:spcPct val="90000"/>
              </a:lnSpc>
              <a:spcBef>
                <a:spcPts val="500"/>
              </a:spcBef>
              <a:spcAft>
                <a:spcPts val="0"/>
              </a:spcAft>
              <a:buClr>
                <a:schemeClr val="dk1"/>
              </a:buClr>
              <a:buSzPts val="2400"/>
              <a:buNone/>
            </a:pPr>
            <a:r>
              <a:rPr lang="en-US"/>
              <a:t>	4. What kind of predictions can be made from the relationship?</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07" name="Google Shape;107;p4"/>
          <p:cNvSpPr/>
          <p:nvPr/>
        </p:nvSpPr>
        <p:spPr>
          <a:xfrm>
            <a:off x="10839770" y="6362163"/>
            <a:ext cx="135223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Introduction</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33"/>
          <p:cNvSpPr txBox="1"/>
          <p:nvPr>
            <p:ph type="title"/>
          </p:nvPr>
        </p:nvSpPr>
        <p:spPr>
          <a:xfrm>
            <a:off x="838200" y="365125"/>
            <a:ext cx="10515600" cy="98715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Calibri"/>
              <a:buNone/>
            </a:pPr>
            <a:r>
              <a:rPr b="1" lang="en-US">
                <a:solidFill>
                  <a:srgbClr val="00B050"/>
                </a:solidFill>
              </a:rPr>
              <a:t>Determining Regression Equation</a:t>
            </a:r>
            <a:endParaRPr b="1">
              <a:solidFill>
                <a:srgbClr val="00B050"/>
              </a:solidFill>
            </a:endParaRPr>
          </a:p>
        </p:txBody>
      </p:sp>
      <p:sp>
        <p:nvSpPr>
          <p:cNvPr id="379" name="Google Shape;379;p3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There are several methods for estimating the regression parameters, here we will use </a:t>
            </a:r>
            <a:r>
              <a:rPr b="1" lang="en-US"/>
              <a:t>Method of Least Sq. </a:t>
            </a:r>
            <a:r>
              <a:rPr lang="en-US"/>
              <a:t>to estimate the parameters. </a:t>
            </a:r>
            <a:endParaRPr/>
          </a:p>
          <a:p>
            <a:pPr indent="-228600" lvl="0" marL="228600" rtl="0" algn="l">
              <a:lnSpc>
                <a:spcPct val="90000"/>
              </a:lnSpc>
              <a:spcBef>
                <a:spcPts val="1000"/>
              </a:spcBef>
              <a:spcAft>
                <a:spcPts val="0"/>
              </a:spcAft>
              <a:buClr>
                <a:schemeClr val="dk1"/>
              </a:buClr>
              <a:buSzPts val="2800"/>
              <a:buChar char="•"/>
            </a:pPr>
            <a:r>
              <a:rPr lang="en-US"/>
              <a:t>The formula for parameters estimation by least square is given below:</a:t>
            </a:r>
            <a:endParaRPr/>
          </a:p>
        </p:txBody>
      </p:sp>
      <p:sp>
        <p:nvSpPr>
          <p:cNvPr id="380" name="Google Shape;380;p33"/>
          <p:cNvSpPr/>
          <p:nvPr/>
        </p:nvSpPr>
        <p:spPr>
          <a:xfrm>
            <a:off x="9581542" y="6488668"/>
            <a:ext cx="261045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Simple Linear Regression </a:t>
            </a:r>
            <a:endParaRPr sz="1800">
              <a:solidFill>
                <a:schemeClr val="dk1"/>
              </a:solidFill>
              <a:latin typeface="Calibri"/>
              <a:ea typeface="Calibri"/>
              <a:cs typeface="Calibri"/>
              <a:sym typeface="Calibri"/>
            </a:endParaRPr>
          </a:p>
        </p:txBody>
      </p:sp>
      <p:pic>
        <p:nvPicPr>
          <p:cNvPr id="381" name="Google Shape;381;p33"/>
          <p:cNvPicPr preferRelativeResize="0"/>
          <p:nvPr/>
        </p:nvPicPr>
        <p:blipFill rotWithShape="1">
          <a:blip r:embed="rId3">
            <a:alphaModFix/>
          </a:blip>
          <a:srcRect b="0" l="0" r="0" t="0"/>
          <a:stretch/>
        </p:blipFill>
        <p:spPr>
          <a:xfrm>
            <a:off x="3486926" y="3531224"/>
            <a:ext cx="5231969" cy="2348717"/>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Calibri"/>
              <a:buNone/>
            </a:pPr>
            <a:r>
              <a:rPr b="1" lang="en-US">
                <a:solidFill>
                  <a:srgbClr val="00B050"/>
                </a:solidFill>
              </a:rPr>
              <a:t>The Method of Least Squares </a:t>
            </a:r>
            <a:endParaRPr b="1">
              <a:solidFill>
                <a:srgbClr val="00B050"/>
              </a:solidFill>
            </a:endParaRPr>
          </a:p>
        </p:txBody>
      </p:sp>
      <p:sp>
        <p:nvSpPr>
          <p:cNvPr id="387" name="Google Shape;387;p34"/>
          <p:cNvSpPr txBox="1"/>
          <p:nvPr>
            <p:ph idx="1" type="body"/>
          </p:nvPr>
        </p:nvSpPr>
        <p:spPr>
          <a:xfrm>
            <a:off x="862149" y="1825625"/>
            <a:ext cx="10491651"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a:t>We shall find </a:t>
            </a:r>
            <a:r>
              <a:rPr i="1" lang="en-US"/>
              <a:t>b</a:t>
            </a:r>
            <a:r>
              <a:rPr lang="en-US" sz="2000"/>
              <a:t>0</a:t>
            </a:r>
            <a:r>
              <a:rPr lang="en-US"/>
              <a:t> and </a:t>
            </a:r>
            <a:r>
              <a:rPr i="1" lang="en-US"/>
              <a:t>b</a:t>
            </a:r>
            <a:r>
              <a:rPr lang="en-US" sz="2000"/>
              <a:t>1</a:t>
            </a:r>
            <a:r>
              <a:rPr lang="en-US"/>
              <a:t>, so that the sum of the squares of the residuals is a minimum. </a:t>
            </a:r>
            <a:endParaRPr/>
          </a:p>
          <a:p>
            <a:pPr indent="-64135"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The residual sum of squares is often called the sum of squares of the errors about the regression line and is denoted by </a:t>
            </a:r>
            <a:r>
              <a:rPr i="1" lang="en-US"/>
              <a:t>SSE</a:t>
            </a:r>
            <a:r>
              <a:rPr lang="en-US"/>
              <a:t>. </a:t>
            </a:r>
            <a:endParaRPr/>
          </a:p>
          <a:p>
            <a:pPr indent="-64135"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This minimization procedure for estimating the parameters is called the </a:t>
            </a:r>
            <a:r>
              <a:rPr b="1" lang="en-US"/>
              <a:t>method of least squares. </a:t>
            </a:r>
            <a:r>
              <a:rPr lang="en-US"/>
              <a:t> </a:t>
            </a:r>
            <a:br>
              <a:rPr lang="en-US"/>
            </a:br>
            <a:r>
              <a:rPr lang="en-US"/>
              <a:t> </a:t>
            </a:r>
            <a:br>
              <a:rPr lang="en-US"/>
            </a:br>
            <a:r>
              <a:rPr lang="en-US"/>
              <a:t> </a:t>
            </a:r>
            <a:br>
              <a:rPr lang="en-US"/>
            </a:br>
            <a:endParaRPr/>
          </a:p>
        </p:txBody>
      </p:sp>
      <p:sp>
        <p:nvSpPr>
          <p:cNvPr id="388" name="Google Shape;388;p34"/>
          <p:cNvSpPr/>
          <p:nvPr/>
        </p:nvSpPr>
        <p:spPr>
          <a:xfrm>
            <a:off x="9581542" y="6488668"/>
            <a:ext cx="261045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Simple Linear Regression </a:t>
            </a:r>
            <a:endParaRPr sz="1800">
              <a:solidFill>
                <a:schemeClr val="dk1"/>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35"/>
          <p:cNvSpPr txBox="1"/>
          <p:nvPr>
            <p:ph type="title"/>
          </p:nvPr>
        </p:nvSpPr>
        <p:spPr>
          <a:xfrm>
            <a:off x="838200" y="365126"/>
            <a:ext cx="10515600" cy="78440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The Method of Least Squares (Contd.) </a:t>
            </a:r>
            <a:endParaRPr/>
          </a:p>
        </p:txBody>
      </p:sp>
      <p:sp>
        <p:nvSpPr>
          <p:cNvPr id="394" name="Google Shape;394;p35"/>
          <p:cNvSpPr/>
          <p:nvPr/>
        </p:nvSpPr>
        <p:spPr>
          <a:xfrm>
            <a:off x="9581542" y="6488668"/>
            <a:ext cx="261045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Simple Linear Regression </a:t>
            </a:r>
            <a:endParaRPr sz="1800">
              <a:solidFill>
                <a:schemeClr val="dk1"/>
              </a:solidFill>
              <a:latin typeface="Calibri"/>
              <a:ea typeface="Calibri"/>
              <a:cs typeface="Calibri"/>
              <a:sym typeface="Calibri"/>
            </a:endParaRPr>
          </a:p>
        </p:txBody>
      </p:sp>
      <p:pic>
        <p:nvPicPr>
          <p:cNvPr id="395" name="Google Shape;395;p35"/>
          <p:cNvPicPr preferRelativeResize="0"/>
          <p:nvPr/>
        </p:nvPicPr>
        <p:blipFill rotWithShape="1">
          <a:blip r:embed="rId3">
            <a:alphaModFix/>
          </a:blip>
          <a:srcRect b="0" l="0" r="0" t="0"/>
          <a:stretch/>
        </p:blipFill>
        <p:spPr>
          <a:xfrm>
            <a:off x="1259477" y="1309278"/>
            <a:ext cx="9791700" cy="4452892"/>
          </a:xfrm>
          <a:prstGeom prst="rect">
            <a:avLst/>
          </a:prstGeom>
          <a:noFill/>
          <a:ln>
            <a:noFill/>
          </a:ln>
        </p:spPr>
      </p:pic>
      <p:sp>
        <p:nvSpPr>
          <p:cNvPr id="396" name="Google Shape;396;p35"/>
          <p:cNvSpPr txBox="1"/>
          <p:nvPr>
            <p:ph idx="1" type="body"/>
          </p:nvPr>
        </p:nvSpPr>
        <p:spPr>
          <a:xfrm>
            <a:off x="838200" y="5891349"/>
            <a:ext cx="10515600" cy="587828"/>
          </a:xfrm>
          <a:prstGeom prst="rect">
            <a:avLst/>
          </a:prstGeom>
          <a:noFill/>
          <a:ln>
            <a:noFill/>
          </a:ln>
        </p:spPr>
        <p:txBody>
          <a:bodyPr anchorCtr="0" anchor="t" bIns="45700" lIns="91425" spcFirstLastPara="1" rIns="91425" wrap="square" tIns="45700">
            <a:normAutofit/>
          </a:bodyPr>
          <a:lstStyle/>
          <a:p>
            <a:pPr indent="-228600" lvl="0" marL="228600" rtl="0" algn="ctr">
              <a:lnSpc>
                <a:spcPct val="90000"/>
              </a:lnSpc>
              <a:spcBef>
                <a:spcPts val="0"/>
              </a:spcBef>
              <a:spcAft>
                <a:spcPts val="0"/>
              </a:spcAft>
              <a:buClr>
                <a:schemeClr val="dk1"/>
              </a:buClr>
              <a:buSzPts val="2400"/>
              <a:buNone/>
            </a:pPr>
            <a:r>
              <a:rPr b="1" lang="en-US" sz="2400"/>
              <a:t>We have considered b</a:t>
            </a:r>
            <a:r>
              <a:rPr b="1" lang="en-US" sz="1800"/>
              <a:t>o</a:t>
            </a:r>
            <a:r>
              <a:rPr b="1" lang="en-US" sz="2400"/>
              <a:t> = a &amp; b</a:t>
            </a:r>
            <a:r>
              <a:rPr b="1" lang="en-US" sz="1800"/>
              <a:t>1</a:t>
            </a:r>
            <a:r>
              <a:rPr b="1" lang="en-US" sz="2400"/>
              <a:t> = b (see slide 38)  </a:t>
            </a:r>
            <a:endParaRPr b="1" sz="24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Example # 06 </a:t>
            </a:r>
            <a:endParaRPr/>
          </a:p>
        </p:txBody>
      </p:sp>
      <p:sp>
        <p:nvSpPr>
          <p:cNvPr id="402" name="Google Shape;402;p3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Find the equation of the regression line for the data in Example # 01 (Slide 15), and graph the line on the scatter plot of the data.</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403" name="Google Shape;403;p36"/>
          <p:cNvPicPr preferRelativeResize="0"/>
          <p:nvPr/>
        </p:nvPicPr>
        <p:blipFill rotWithShape="1">
          <a:blip r:embed="rId3">
            <a:alphaModFix/>
          </a:blip>
          <a:srcRect b="0" l="0" r="0" t="0"/>
          <a:stretch/>
        </p:blipFill>
        <p:spPr>
          <a:xfrm>
            <a:off x="1610226" y="2831476"/>
            <a:ext cx="8893207" cy="2955369"/>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Example # 06 (Contd.) </a:t>
            </a:r>
            <a:endParaRPr/>
          </a:p>
        </p:txBody>
      </p:sp>
      <p:sp>
        <p:nvSpPr>
          <p:cNvPr id="409" name="Google Shape;409;p37"/>
          <p:cNvSpPr/>
          <p:nvPr/>
        </p:nvSpPr>
        <p:spPr>
          <a:xfrm>
            <a:off x="9581542" y="6488668"/>
            <a:ext cx="261045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Simple Linear Regression </a:t>
            </a:r>
            <a:endParaRPr sz="1800">
              <a:solidFill>
                <a:schemeClr val="dk1"/>
              </a:solidFill>
              <a:latin typeface="Calibri"/>
              <a:ea typeface="Calibri"/>
              <a:cs typeface="Calibri"/>
              <a:sym typeface="Calibri"/>
            </a:endParaRPr>
          </a:p>
        </p:txBody>
      </p:sp>
      <p:pic>
        <p:nvPicPr>
          <p:cNvPr id="410" name="Google Shape;410;p37"/>
          <p:cNvPicPr preferRelativeResize="0"/>
          <p:nvPr/>
        </p:nvPicPr>
        <p:blipFill rotWithShape="1">
          <a:blip r:embed="rId3">
            <a:alphaModFix/>
          </a:blip>
          <a:srcRect b="0" l="0" r="0" t="0"/>
          <a:stretch/>
        </p:blipFill>
        <p:spPr>
          <a:xfrm>
            <a:off x="1267423" y="1919203"/>
            <a:ext cx="10080863" cy="1973528"/>
          </a:xfrm>
          <a:prstGeom prst="rect">
            <a:avLst/>
          </a:prstGeom>
          <a:noFill/>
          <a:ln>
            <a:noFill/>
          </a:ln>
        </p:spPr>
      </p:pic>
      <p:pic>
        <p:nvPicPr>
          <p:cNvPr id="411" name="Google Shape;411;p37"/>
          <p:cNvPicPr preferRelativeResize="0"/>
          <p:nvPr/>
        </p:nvPicPr>
        <p:blipFill rotWithShape="1">
          <a:blip r:embed="rId4">
            <a:alphaModFix/>
          </a:blip>
          <a:srcRect b="0" l="0" r="0" t="0"/>
          <a:stretch/>
        </p:blipFill>
        <p:spPr>
          <a:xfrm>
            <a:off x="3418368" y="3747786"/>
            <a:ext cx="4191223" cy="824215"/>
          </a:xfrm>
          <a:prstGeom prst="rect">
            <a:avLst/>
          </a:prstGeom>
          <a:noFill/>
          <a:ln>
            <a:noFill/>
          </a:ln>
        </p:spPr>
      </p:pic>
      <p:sp>
        <p:nvSpPr>
          <p:cNvPr id="412" name="Google Shape;412;p37"/>
          <p:cNvSpPr/>
          <p:nvPr/>
        </p:nvSpPr>
        <p:spPr>
          <a:xfrm>
            <a:off x="313508" y="4788266"/>
            <a:ext cx="11573691" cy="13849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2400">
                <a:solidFill>
                  <a:schemeClr val="dk1"/>
                </a:solidFill>
                <a:latin typeface="Calibri"/>
                <a:ea typeface="Calibri"/>
                <a:cs typeface="Calibri"/>
                <a:sym typeface="Calibri"/>
              </a:rPr>
              <a:t>The sign of the correlation coefficient and the sign of the slope of the regression line will always be the same. The reason is that the numerators of the formulas are the same.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a:t>
            </a: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38"/>
          <p:cNvSpPr/>
          <p:nvPr/>
        </p:nvSpPr>
        <p:spPr>
          <a:xfrm>
            <a:off x="9581542" y="6488668"/>
            <a:ext cx="261045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Simple Linear Regression </a:t>
            </a:r>
            <a:endParaRPr sz="1800">
              <a:solidFill>
                <a:schemeClr val="dk1"/>
              </a:solidFill>
              <a:latin typeface="Calibri"/>
              <a:ea typeface="Calibri"/>
              <a:cs typeface="Calibri"/>
              <a:sym typeface="Calibri"/>
            </a:endParaRPr>
          </a:p>
        </p:txBody>
      </p:sp>
      <p:pic>
        <p:nvPicPr>
          <p:cNvPr id="418" name="Google Shape;418;p38"/>
          <p:cNvPicPr preferRelativeResize="0"/>
          <p:nvPr/>
        </p:nvPicPr>
        <p:blipFill rotWithShape="1">
          <a:blip r:embed="rId3">
            <a:alphaModFix/>
          </a:blip>
          <a:srcRect b="0" l="0" r="0" t="0"/>
          <a:stretch/>
        </p:blipFill>
        <p:spPr>
          <a:xfrm>
            <a:off x="1698410" y="506277"/>
            <a:ext cx="8812496" cy="4862558"/>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Prediction Using Regression Eq. </a:t>
            </a:r>
            <a:endParaRPr/>
          </a:p>
        </p:txBody>
      </p:sp>
      <p:sp>
        <p:nvSpPr>
          <p:cNvPr id="424" name="Google Shape;424;p3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Using the equation of the regression line found in Example # 06, predict the blood pressure for a person who is 50 years old.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None/>
            </a:pPr>
            <a:br>
              <a:rPr lang="en-US"/>
            </a:br>
            <a:endParaRPr/>
          </a:p>
        </p:txBody>
      </p:sp>
      <p:sp>
        <p:nvSpPr>
          <p:cNvPr id="425" name="Google Shape;425;p39"/>
          <p:cNvSpPr/>
          <p:nvPr/>
        </p:nvSpPr>
        <p:spPr>
          <a:xfrm>
            <a:off x="9581542" y="6488668"/>
            <a:ext cx="261045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Simple Linear Regression </a:t>
            </a:r>
            <a:endParaRPr sz="1800">
              <a:solidFill>
                <a:schemeClr val="dk1"/>
              </a:solidFill>
              <a:latin typeface="Calibri"/>
              <a:ea typeface="Calibri"/>
              <a:cs typeface="Calibri"/>
              <a:sym typeface="Calibri"/>
            </a:endParaRPr>
          </a:p>
        </p:txBody>
      </p:sp>
      <p:pic>
        <p:nvPicPr>
          <p:cNvPr id="426" name="Google Shape;426;p39"/>
          <p:cNvPicPr preferRelativeResize="0"/>
          <p:nvPr/>
        </p:nvPicPr>
        <p:blipFill rotWithShape="1">
          <a:blip r:embed="rId3">
            <a:alphaModFix/>
          </a:blip>
          <a:srcRect b="0" l="0" r="0" t="0"/>
          <a:stretch/>
        </p:blipFill>
        <p:spPr>
          <a:xfrm>
            <a:off x="1141094" y="3053442"/>
            <a:ext cx="10867487" cy="1609998"/>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Calibri"/>
              <a:buNone/>
            </a:pPr>
            <a:r>
              <a:rPr b="1" lang="en-US">
                <a:solidFill>
                  <a:srgbClr val="00B050"/>
                </a:solidFill>
              </a:rPr>
              <a:t>Assumptions for valid prediction </a:t>
            </a:r>
            <a:endParaRPr b="1">
              <a:solidFill>
                <a:srgbClr val="00B050"/>
              </a:solidFill>
            </a:endParaRPr>
          </a:p>
        </p:txBody>
      </p:sp>
      <p:sp>
        <p:nvSpPr>
          <p:cNvPr id="432" name="Google Shape;432;p4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For any specific value of the independent variable </a:t>
            </a:r>
            <a:r>
              <a:rPr i="1" lang="en-US"/>
              <a:t>x</a:t>
            </a:r>
            <a:r>
              <a:rPr lang="en-US"/>
              <a:t>, the value of the dependent variable </a:t>
            </a:r>
            <a:r>
              <a:rPr i="1" lang="en-US"/>
              <a:t>y </a:t>
            </a:r>
            <a:r>
              <a:rPr lang="en-US"/>
              <a:t>must be normally distributed about the regression line.</a:t>
            </a:r>
            <a:endParaRPr/>
          </a:p>
          <a:p>
            <a:pPr indent="-2286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The standard deviation of each of the dependent variables must be the same for each value of the independent variable. </a:t>
            </a:r>
            <a:br>
              <a:rPr lang="en-US"/>
            </a:br>
            <a:br>
              <a:rPr lang="en-US"/>
            </a:br>
            <a:endParaRPr/>
          </a:p>
        </p:txBody>
      </p:sp>
      <p:sp>
        <p:nvSpPr>
          <p:cNvPr id="433" name="Google Shape;433;p40"/>
          <p:cNvSpPr/>
          <p:nvPr/>
        </p:nvSpPr>
        <p:spPr>
          <a:xfrm>
            <a:off x="9581542" y="6488668"/>
            <a:ext cx="261045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Simple Linear Regression </a:t>
            </a:r>
            <a:endParaRPr sz="1800">
              <a:solidFill>
                <a:schemeClr val="dk1"/>
              </a:solidFill>
              <a:latin typeface="Calibri"/>
              <a:ea typeface="Calibri"/>
              <a:cs typeface="Calibri"/>
              <a:sym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41"/>
          <p:cNvSpPr txBox="1"/>
          <p:nvPr>
            <p:ph type="title"/>
          </p:nvPr>
        </p:nvSpPr>
        <p:spPr>
          <a:xfrm>
            <a:off x="812074" y="260622"/>
            <a:ext cx="10515600" cy="549275"/>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lang="en-US"/>
              <a:t>Assumptions for Prediction </a:t>
            </a:r>
            <a:endParaRPr/>
          </a:p>
        </p:txBody>
      </p:sp>
      <p:sp>
        <p:nvSpPr>
          <p:cNvPr id="439" name="Google Shape;439;p41"/>
          <p:cNvSpPr/>
          <p:nvPr/>
        </p:nvSpPr>
        <p:spPr>
          <a:xfrm>
            <a:off x="9581542" y="6488668"/>
            <a:ext cx="261045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Simple Linear Regression </a:t>
            </a:r>
            <a:endParaRPr sz="1800">
              <a:solidFill>
                <a:schemeClr val="dk1"/>
              </a:solidFill>
              <a:latin typeface="Calibri"/>
              <a:ea typeface="Calibri"/>
              <a:cs typeface="Calibri"/>
              <a:sym typeface="Calibri"/>
            </a:endParaRPr>
          </a:p>
        </p:txBody>
      </p:sp>
      <p:pic>
        <p:nvPicPr>
          <p:cNvPr id="440" name="Google Shape;440;p41"/>
          <p:cNvPicPr preferRelativeResize="0"/>
          <p:nvPr/>
        </p:nvPicPr>
        <p:blipFill rotWithShape="1">
          <a:blip r:embed="rId3">
            <a:alphaModFix/>
          </a:blip>
          <a:srcRect b="0" l="0" r="0" t="0"/>
          <a:stretch/>
        </p:blipFill>
        <p:spPr>
          <a:xfrm>
            <a:off x="802958" y="1583192"/>
            <a:ext cx="10365785" cy="4125277"/>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g10531d53fcd_0_49"/>
          <p:cNvSpPr txBox="1"/>
          <p:nvPr>
            <p:ph type="title"/>
          </p:nvPr>
        </p:nvSpPr>
        <p:spPr>
          <a:xfrm>
            <a:off x="838200" y="196475"/>
            <a:ext cx="10515600" cy="8856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a:solidFill>
                  <a:srgbClr val="00B050"/>
                </a:solidFill>
              </a:rPr>
              <a:t>Residual Analysis</a:t>
            </a:r>
            <a:endParaRPr b="1">
              <a:solidFill>
                <a:srgbClr val="00B050"/>
              </a:solidFill>
            </a:endParaRPr>
          </a:p>
        </p:txBody>
      </p:sp>
      <p:sp>
        <p:nvSpPr>
          <p:cNvPr id="447" name="Google Shape;447;g10531d53fcd_0_49"/>
          <p:cNvSpPr txBox="1"/>
          <p:nvPr>
            <p:ph idx="1" type="body"/>
          </p:nvPr>
        </p:nvSpPr>
        <p:spPr>
          <a:xfrm>
            <a:off x="233875" y="1253400"/>
            <a:ext cx="3054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lang="en-US"/>
              <a:t>To interpret a residual plot, you need to determine if the residuals form a pattern.</a:t>
            </a:r>
            <a:endParaRPr/>
          </a:p>
          <a:p>
            <a:pPr indent="0" lvl="0" marL="0" rtl="0" algn="l">
              <a:spcBef>
                <a:spcPts val="1000"/>
              </a:spcBef>
              <a:spcAft>
                <a:spcPts val="0"/>
              </a:spcAft>
              <a:buClr>
                <a:schemeClr val="dk1"/>
              </a:buClr>
              <a:buSzPts val="1100"/>
              <a:buFont typeface="Arial"/>
              <a:buNone/>
            </a:pPr>
            <a:r>
              <a:rPr lang="en-US"/>
              <a:t>All </a:t>
            </a:r>
            <a:r>
              <a:rPr lang="en-US"/>
              <a:t>showing</a:t>
            </a:r>
            <a:r>
              <a:rPr lang="en-US"/>
              <a:t> pattern.</a:t>
            </a:r>
            <a:endParaRPr/>
          </a:p>
          <a:p>
            <a:pPr indent="0" lvl="0" marL="0" rtl="0" algn="l">
              <a:spcBef>
                <a:spcPts val="1000"/>
              </a:spcBef>
              <a:spcAft>
                <a:spcPts val="0"/>
              </a:spcAft>
              <a:buClr>
                <a:schemeClr val="dk1"/>
              </a:buClr>
              <a:buSzPts val="1100"/>
              <a:buFont typeface="Arial"/>
              <a:buNone/>
            </a:pPr>
            <a:r>
              <a:rPr lang="en-US"/>
              <a:t>Model is not good</a:t>
            </a:r>
            <a:endParaRPr/>
          </a:p>
          <a:p>
            <a:pPr indent="0" lvl="0" marL="0" rtl="0" algn="l">
              <a:spcBef>
                <a:spcPts val="1000"/>
              </a:spcBef>
              <a:spcAft>
                <a:spcPts val="0"/>
              </a:spcAft>
              <a:buNone/>
            </a:pPr>
            <a:r>
              <a:t/>
            </a:r>
            <a:endParaRPr/>
          </a:p>
        </p:txBody>
      </p:sp>
      <p:pic>
        <p:nvPicPr>
          <p:cNvPr id="448" name="Google Shape;448;g10531d53fcd_0_49"/>
          <p:cNvPicPr preferRelativeResize="0"/>
          <p:nvPr/>
        </p:nvPicPr>
        <p:blipFill>
          <a:blip r:embed="rId3">
            <a:alphaModFix/>
          </a:blip>
          <a:stretch>
            <a:fillRect/>
          </a:stretch>
        </p:blipFill>
        <p:spPr>
          <a:xfrm>
            <a:off x="3400900" y="1253400"/>
            <a:ext cx="8698975" cy="4705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5"/>
          <p:cNvSpPr txBox="1"/>
          <p:nvPr>
            <p:ph idx="1" type="body"/>
          </p:nvPr>
        </p:nvSpPr>
        <p:spPr>
          <a:xfrm>
            <a:off x="412124" y="566670"/>
            <a:ext cx="11320530" cy="593716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In simple </a:t>
            </a:r>
            <a:r>
              <a:rPr b="1" lang="en-US">
                <a:solidFill>
                  <a:srgbClr val="00B050"/>
                </a:solidFill>
              </a:rPr>
              <a:t>correlation</a:t>
            </a:r>
            <a:r>
              <a:rPr lang="en-US">
                <a:solidFill>
                  <a:srgbClr val="00B050"/>
                </a:solidFill>
              </a:rPr>
              <a:t> </a:t>
            </a:r>
            <a:r>
              <a:rPr lang="en-US"/>
              <a:t>and </a:t>
            </a:r>
            <a:r>
              <a:rPr b="1" lang="en-US">
                <a:solidFill>
                  <a:srgbClr val="00B050"/>
                </a:solidFill>
              </a:rPr>
              <a:t>regression</a:t>
            </a:r>
            <a:r>
              <a:rPr lang="en-US">
                <a:solidFill>
                  <a:srgbClr val="00B050"/>
                </a:solidFill>
              </a:rPr>
              <a:t> </a:t>
            </a:r>
            <a:r>
              <a:rPr lang="en-US"/>
              <a:t>studies, the researcher collects data on two numerical or quantitative variables to see whether a relationship exists between the variables. For example: </a:t>
            </a:r>
            <a:endParaRPr/>
          </a:p>
          <a:p>
            <a:pPr indent="-50800" lvl="0" marL="228600" rtl="0" algn="l">
              <a:lnSpc>
                <a:spcPct val="90000"/>
              </a:lnSpc>
              <a:spcBef>
                <a:spcPts val="1000"/>
              </a:spcBef>
              <a:spcAft>
                <a:spcPts val="0"/>
              </a:spcAft>
              <a:buClr>
                <a:schemeClr val="dk1"/>
              </a:buClr>
              <a:buSzPts val="2800"/>
              <a:buNone/>
            </a:pPr>
            <a:r>
              <a:t/>
            </a:r>
            <a:endParaRPr/>
          </a:p>
          <a:p>
            <a:pPr indent="-228600" lvl="1" marL="685800" rtl="0" algn="l">
              <a:lnSpc>
                <a:spcPct val="90000"/>
              </a:lnSpc>
              <a:spcBef>
                <a:spcPts val="500"/>
              </a:spcBef>
              <a:spcAft>
                <a:spcPts val="0"/>
              </a:spcAft>
              <a:buClr>
                <a:schemeClr val="dk1"/>
              </a:buClr>
              <a:buSzPts val="2800"/>
              <a:buChar char="•"/>
            </a:pPr>
            <a:r>
              <a:rPr lang="en-US" sz="2800"/>
              <a:t> if a researcher wishes to see whether there is a relationship between number of hours studied and test scores on an exam as shown: </a:t>
            </a:r>
            <a:endParaRPr sz="2800"/>
          </a:p>
        </p:txBody>
      </p:sp>
      <p:sp>
        <p:nvSpPr>
          <p:cNvPr id="113" name="Google Shape;113;p5"/>
          <p:cNvSpPr/>
          <p:nvPr/>
        </p:nvSpPr>
        <p:spPr>
          <a:xfrm>
            <a:off x="10713102" y="6319166"/>
            <a:ext cx="135223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Introduction</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g10531d53fcd_0_57"/>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990"/>
              <a:buFont typeface="Arial"/>
              <a:buNone/>
            </a:pPr>
            <a:r>
              <a:rPr b="1" lang="en-US" sz="2200">
                <a:solidFill>
                  <a:srgbClr val="FF9900"/>
                </a:solidFill>
              </a:rPr>
              <a:t>The residual plot shows that the regression line</a:t>
            </a:r>
            <a:r>
              <a:rPr lang="en-US" sz="2200"/>
              <a:t> y</a:t>
            </a:r>
            <a:r>
              <a:rPr b="1" lang="en-US" sz="2200">
                <a:solidFill>
                  <a:srgbClr val="00B050"/>
                </a:solidFill>
              </a:rPr>
              <a:t> = 4.8 + 2.8*x</a:t>
            </a:r>
            <a:r>
              <a:rPr lang="en-US" sz="2200"/>
              <a:t>	 </a:t>
            </a:r>
            <a:r>
              <a:rPr b="1" lang="en-US" sz="2200">
                <a:solidFill>
                  <a:srgbClr val="FF9900"/>
                </a:solidFill>
              </a:rPr>
              <a:t>is</a:t>
            </a:r>
            <a:endParaRPr b="1" sz="2200">
              <a:solidFill>
                <a:srgbClr val="FF9900"/>
              </a:solidFill>
            </a:endParaRPr>
          </a:p>
          <a:p>
            <a:pPr indent="0" lvl="0" marL="0" rtl="0" algn="l">
              <a:spcBef>
                <a:spcPts val="0"/>
              </a:spcBef>
              <a:spcAft>
                <a:spcPts val="0"/>
              </a:spcAft>
              <a:buClr>
                <a:schemeClr val="dk1"/>
              </a:buClr>
              <a:buSzPts val="990"/>
              <a:buFont typeface="Arial"/>
              <a:buNone/>
            </a:pPr>
            <a:r>
              <a:rPr b="1" lang="en-US" sz="2200">
                <a:solidFill>
                  <a:srgbClr val="FF9900"/>
                </a:solidFill>
              </a:rPr>
              <a:t>somewhat questionable for making predictions due to a small sample size.</a:t>
            </a:r>
            <a:endParaRPr b="1" sz="2200">
              <a:solidFill>
                <a:srgbClr val="FF9900"/>
              </a:solidFill>
            </a:endParaRPr>
          </a:p>
          <a:p>
            <a:pPr indent="0" lvl="0" marL="0" rtl="0" algn="l">
              <a:spcBef>
                <a:spcPts val="0"/>
              </a:spcBef>
              <a:spcAft>
                <a:spcPts val="0"/>
              </a:spcAft>
              <a:buSzPts val="990"/>
              <a:buNone/>
            </a:pPr>
            <a:r>
              <a:t/>
            </a:r>
            <a:endParaRPr sz="2200"/>
          </a:p>
        </p:txBody>
      </p:sp>
      <p:sp>
        <p:nvSpPr>
          <p:cNvPr id="455" name="Google Shape;455;g10531d53fcd_0_57"/>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456" name="Google Shape;456;g10531d53fcd_0_57"/>
          <p:cNvPicPr preferRelativeResize="0"/>
          <p:nvPr/>
        </p:nvPicPr>
        <p:blipFill>
          <a:blip r:embed="rId3">
            <a:alphaModFix/>
          </a:blip>
          <a:stretch>
            <a:fillRect/>
          </a:stretch>
        </p:blipFill>
        <p:spPr>
          <a:xfrm>
            <a:off x="3257550" y="1897975"/>
            <a:ext cx="5676900" cy="3905250"/>
          </a:xfrm>
          <a:prstGeom prst="rect">
            <a:avLst/>
          </a:prstGeom>
          <a:noFill/>
          <a:ln>
            <a:noFill/>
          </a:ln>
        </p:spPr>
      </p:pic>
      <p:pic>
        <p:nvPicPr>
          <p:cNvPr id="457" name="Google Shape;457;g10531d53fcd_0_57"/>
          <p:cNvPicPr preferRelativeResize="0"/>
          <p:nvPr/>
        </p:nvPicPr>
        <p:blipFill>
          <a:blip r:embed="rId4">
            <a:alphaModFix/>
          </a:blip>
          <a:stretch>
            <a:fillRect/>
          </a:stretch>
        </p:blipFill>
        <p:spPr>
          <a:xfrm>
            <a:off x="152400" y="6329225"/>
            <a:ext cx="1676400" cy="24765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g10531d53fcd_0_6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solidFill>
                  <a:srgbClr val="00B050"/>
                </a:solidFill>
              </a:rPr>
              <a:t>Coefficient of Determination (r2) </a:t>
            </a:r>
            <a:endParaRPr>
              <a:solidFill>
                <a:srgbClr val="00B050"/>
              </a:solidFill>
            </a:endParaRPr>
          </a:p>
        </p:txBody>
      </p:sp>
      <p:sp>
        <p:nvSpPr>
          <p:cNvPr id="464" name="Google Shape;464;g10531d53fcd_0_66"/>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465" name="Google Shape;465;g10531d53fcd_0_66"/>
          <p:cNvPicPr preferRelativeResize="0"/>
          <p:nvPr/>
        </p:nvPicPr>
        <p:blipFill>
          <a:blip r:embed="rId3">
            <a:alphaModFix/>
          </a:blip>
          <a:stretch>
            <a:fillRect/>
          </a:stretch>
        </p:blipFill>
        <p:spPr>
          <a:xfrm>
            <a:off x="3384650" y="2028900"/>
            <a:ext cx="4948950" cy="978500"/>
          </a:xfrm>
          <a:prstGeom prst="rect">
            <a:avLst/>
          </a:prstGeom>
          <a:noFill/>
          <a:ln>
            <a:noFill/>
          </a:ln>
        </p:spPr>
      </p:pic>
      <p:pic>
        <p:nvPicPr>
          <p:cNvPr id="466" name="Google Shape;466;g10531d53fcd_0_66"/>
          <p:cNvPicPr preferRelativeResize="0"/>
          <p:nvPr/>
        </p:nvPicPr>
        <p:blipFill>
          <a:blip r:embed="rId4">
            <a:alphaModFix/>
          </a:blip>
          <a:stretch>
            <a:fillRect/>
          </a:stretch>
        </p:blipFill>
        <p:spPr>
          <a:xfrm>
            <a:off x="979675" y="3345475"/>
            <a:ext cx="10848800" cy="14200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g10531d53fcd_0_74"/>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473" name="Google Shape;473;g10531d53fcd_0_74"/>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474" name="Google Shape;474;g10531d53fcd_0_74"/>
          <p:cNvPicPr preferRelativeResize="0"/>
          <p:nvPr/>
        </p:nvPicPr>
        <p:blipFill>
          <a:blip r:embed="rId3">
            <a:alphaModFix/>
          </a:blip>
          <a:stretch>
            <a:fillRect/>
          </a:stretch>
        </p:blipFill>
        <p:spPr>
          <a:xfrm>
            <a:off x="1082100" y="126475"/>
            <a:ext cx="10118376" cy="6576951"/>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g10531d53fcd_0_8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481" name="Google Shape;481;g10531d53fcd_0_81"/>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482" name="Google Shape;482;g10531d53fcd_0_81"/>
          <p:cNvPicPr preferRelativeResize="0"/>
          <p:nvPr/>
        </p:nvPicPr>
        <p:blipFill>
          <a:blip r:embed="rId3">
            <a:alphaModFix/>
          </a:blip>
          <a:stretch>
            <a:fillRect/>
          </a:stretch>
        </p:blipFill>
        <p:spPr>
          <a:xfrm>
            <a:off x="4015025" y="264300"/>
            <a:ext cx="5301275" cy="6425051"/>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g10531d53fcd_0_88"/>
          <p:cNvSpPr txBox="1"/>
          <p:nvPr>
            <p:ph idx="1" type="body"/>
          </p:nvPr>
        </p:nvSpPr>
        <p:spPr>
          <a:xfrm>
            <a:off x="838200" y="1825625"/>
            <a:ext cx="14805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Short Q/A</a:t>
            </a:r>
            <a:endParaRPr/>
          </a:p>
        </p:txBody>
      </p:sp>
      <p:pic>
        <p:nvPicPr>
          <p:cNvPr id="489" name="Google Shape;489;g10531d53fcd_0_88"/>
          <p:cNvPicPr preferRelativeResize="0"/>
          <p:nvPr/>
        </p:nvPicPr>
        <p:blipFill>
          <a:blip r:embed="rId3">
            <a:alphaModFix/>
          </a:blip>
          <a:stretch>
            <a:fillRect/>
          </a:stretch>
        </p:blipFill>
        <p:spPr>
          <a:xfrm>
            <a:off x="2742338" y="333375"/>
            <a:ext cx="9096375" cy="619125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42"/>
          <p:cNvSpPr txBox="1"/>
          <p:nvPr>
            <p:ph type="title"/>
          </p:nvPr>
        </p:nvSpPr>
        <p:spPr>
          <a:xfrm>
            <a:off x="838200" y="365126"/>
            <a:ext cx="10515600" cy="719092"/>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Calibri"/>
              <a:buNone/>
            </a:pPr>
            <a:r>
              <a:rPr b="1" lang="en-US">
                <a:solidFill>
                  <a:srgbClr val="00B050"/>
                </a:solidFill>
              </a:rPr>
              <a:t>Example # 07 </a:t>
            </a:r>
            <a:endParaRPr b="1">
              <a:solidFill>
                <a:srgbClr val="00B050"/>
              </a:solidFill>
            </a:endParaRPr>
          </a:p>
        </p:txBody>
      </p:sp>
      <p:sp>
        <p:nvSpPr>
          <p:cNvPr id="495" name="Google Shape;495;p4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Consider the experimental data given below, which were obtained from 33 samples of chemically treated waste in a study conducted at Virginia Tech. Readings on </a:t>
            </a:r>
            <a:r>
              <a:rPr i="1" lang="en-US"/>
              <a:t>x</a:t>
            </a:r>
            <a:r>
              <a:rPr lang="en-US"/>
              <a:t>, the percent reduction in total solids, and </a:t>
            </a:r>
            <a:r>
              <a:rPr i="1" lang="en-US"/>
              <a:t>y</a:t>
            </a:r>
            <a:r>
              <a:rPr lang="en-US"/>
              <a:t>, the percent reduction in chemical oxygen demand, were recorded. Estimate the regression line for the pollution data. </a:t>
            </a:r>
            <a:br>
              <a:rPr lang="en-US"/>
            </a:br>
            <a:r>
              <a:rPr lang="en-US"/>
              <a:t> </a:t>
            </a:r>
            <a:br>
              <a:rPr lang="en-US"/>
            </a:br>
            <a:endParaRPr/>
          </a:p>
        </p:txBody>
      </p:sp>
      <p:sp>
        <p:nvSpPr>
          <p:cNvPr id="496" name="Google Shape;496;p42"/>
          <p:cNvSpPr/>
          <p:nvPr/>
        </p:nvSpPr>
        <p:spPr>
          <a:xfrm>
            <a:off x="9581542" y="6488668"/>
            <a:ext cx="261045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Simple Linear Regression </a:t>
            </a:r>
            <a:endParaRPr sz="1800">
              <a:solidFill>
                <a:schemeClr val="dk1"/>
              </a:solidFill>
              <a:latin typeface="Calibri"/>
              <a:ea typeface="Calibri"/>
              <a:cs typeface="Calibri"/>
              <a:sym typeface="Calibri"/>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43"/>
          <p:cNvSpPr txBox="1"/>
          <p:nvPr>
            <p:ph type="title"/>
          </p:nvPr>
        </p:nvSpPr>
        <p:spPr>
          <a:xfrm>
            <a:off x="812074" y="182246"/>
            <a:ext cx="10515600" cy="510085"/>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lang="en-US"/>
              <a:t>Example # 07 (Contd.)  </a:t>
            </a:r>
            <a:endParaRPr/>
          </a:p>
        </p:txBody>
      </p:sp>
      <p:pic>
        <p:nvPicPr>
          <p:cNvPr id="502" name="Google Shape;502;p43"/>
          <p:cNvPicPr preferRelativeResize="0"/>
          <p:nvPr/>
        </p:nvPicPr>
        <p:blipFill rotWithShape="1">
          <a:blip r:embed="rId3">
            <a:alphaModFix/>
          </a:blip>
          <a:srcRect b="0" l="0" r="0" t="0"/>
          <a:stretch/>
        </p:blipFill>
        <p:spPr>
          <a:xfrm>
            <a:off x="1829208" y="734514"/>
            <a:ext cx="8450105" cy="4661945"/>
          </a:xfrm>
          <a:prstGeom prst="rect">
            <a:avLst/>
          </a:prstGeom>
          <a:noFill/>
          <a:ln>
            <a:noFill/>
          </a:ln>
        </p:spPr>
      </p:pic>
      <p:pic>
        <p:nvPicPr>
          <p:cNvPr id="503" name="Google Shape;503;p43"/>
          <p:cNvPicPr preferRelativeResize="0"/>
          <p:nvPr/>
        </p:nvPicPr>
        <p:blipFill rotWithShape="1">
          <a:blip r:embed="rId4">
            <a:alphaModFix/>
          </a:blip>
          <a:srcRect b="0" l="0" r="0" t="0"/>
          <a:stretch/>
        </p:blipFill>
        <p:spPr>
          <a:xfrm>
            <a:off x="1244414" y="5438642"/>
            <a:ext cx="9619692" cy="1290058"/>
          </a:xfrm>
          <a:prstGeom prst="rect">
            <a:avLst/>
          </a:prstGeom>
          <a:noFill/>
          <a:ln>
            <a:noFill/>
          </a:ln>
        </p:spPr>
      </p:pic>
      <p:sp>
        <p:nvSpPr>
          <p:cNvPr id="504" name="Google Shape;504;p43"/>
          <p:cNvSpPr/>
          <p:nvPr/>
        </p:nvSpPr>
        <p:spPr>
          <a:xfrm>
            <a:off x="9581542" y="6488668"/>
            <a:ext cx="261045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Simple Linear Regression </a:t>
            </a:r>
            <a:endParaRPr sz="1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3"/>
                                        </p:tgtEl>
                                        <p:attrNameLst>
                                          <p:attrName>style.visibility</p:attrName>
                                        </p:attrNameLst>
                                      </p:cBhvr>
                                      <p:to>
                                        <p:strVal val="visible"/>
                                      </p:to>
                                    </p:set>
                                    <p:animEffect filter="fade" transition="in">
                                      <p:cBhvr>
                                        <p:cTn dur="500"/>
                                        <p:tgtEl>
                                          <p:spTgt spid="5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44"/>
          <p:cNvSpPr txBox="1"/>
          <p:nvPr>
            <p:ph type="title"/>
          </p:nvPr>
        </p:nvSpPr>
        <p:spPr>
          <a:xfrm>
            <a:off x="838200" y="365126"/>
            <a:ext cx="10515600" cy="90197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Example # 07 (Contd.) </a:t>
            </a:r>
            <a:endParaRPr/>
          </a:p>
        </p:txBody>
      </p:sp>
      <p:sp>
        <p:nvSpPr>
          <p:cNvPr id="510" name="Google Shape;510;p44"/>
          <p:cNvSpPr txBox="1"/>
          <p:nvPr>
            <p:ph idx="1" type="body"/>
          </p:nvPr>
        </p:nvSpPr>
        <p:spPr>
          <a:xfrm>
            <a:off x="838200" y="1384663"/>
            <a:ext cx="10515600" cy="4792300"/>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None/>
            </a:pPr>
            <a:br>
              <a:rPr lang="en-US"/>
            </a:br>
            <a:endParaRPr/>
          </a:p>
        </p:txBody>
      </p:sp>
      <p:pic>
        <p:nvPicPr>
          <p:cNvPr id="511" name="Google Shape;511;p44"/>
          <p:cNvPicPr preferRelativeResize="0"/>
          <p:nvPr/>
        </p:nvPicPr>
        <p:blipFill rotWithShape="1">
          <a:blip r:embed="rId3">
            <a:alphaModFix/>
          </a:blip>
          <a:srcRect b="0" l="0" r="0" t="0"/>
          <a:stretch/>
        </p:blipFill>
        <p:spPr>
          <a:xfrm>
            <a:off x="1378674" y="1964735"/>
            <a:ext cx="9084741" cy="2894648"/>
          </a:xfrm>
          <a:prstGeom prst="rect">
            <a:avLst/>
          </a:prstGeom>
          <a:noFill/>
          <a:ln>
            <a:noFill/>
          </a:ln>
        </p:spPr>
      </p:pic>
      <p:sp>
        <p:nvSpPr>
          <p:cNvPr id="512" name="Google Shape;512;p44"/>
          <p:cNvSpPr/>
          <p:nvPr/>
        </p:nvSpPr>
        <p:spPr>
          <a:xfrm>
            <a:off x="9581542" y="6488668"/>
            <a:ext cx="261045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Simple Linear Regression </a:t>
            </a:r>
            <a:endParaRPr sz="1800">
              <a:solidFill>
                <a:schemeClr val="dk1"/>
              </a:solidFill>
              <a:latin typeface="Calibri"/>
              <a:ea typeface="Calibri"/>
              <a:cs typeface="Calibri"/>
              <a:sym typeface="Calibri"/>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Practice questions </a:t>
            </a:r>
            <a:endParaRPr/>
          </a:p>
        </p:txBody>
      </p:sp>
      <p:sp>
        <p:nvSpPr>
          <p:cNvPr id="518" name="Google Shape;518;p4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Do a complete regression analysis by performing the following steps for Q1 &amp; Q2. (See Next Slide) </a:t>
            </a:r>
            <a:endParaRPr/>
          </a:p>
        </p:txBody>
      </p:sp>
      <p:sp>
        <p:nvSpPr>
          <p:cNvPr id="519" name="Google Shape;519;p45"/>
          <p:cNvSpPr/>
          <p:nvPr/>
        </p:nvSpPr>
        <p:spPr>
          <a:xfrm>
            <a:off x="9581542" y="6488668"/>
            <a:ext cx="261045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Simple Linear Regression </a:t>
            </a:r>
            <a:endParaRPr sz="1800">
              <a:solidFill>
                <a:schemeClr val="dk1"/>
              </a:solidFill>
              <a:latin typeface="Calibri"/>
              <a:ea typeface="Calibri"/>
              <a:cs typeface="Calibri"/>
              <a:sym typeface="Calibri"/>
            </a:endParaRPr>
          </a:p>
        </p:txBody>
      </p:sp>
      <p:pic>
        <p:nvPicPr>
          <p:cNvPr id="520" name="Google Shape;520;p45"/>
          <p:cNvPicPr preferRelativeResize="0"/>
          <p:nvPr/>
        </p:nvPicPr>
        <p:blipFill rotWithShape="1">
          <a:blip r:embed="rId3">
            <a:alphaModFix/>
          </a:blip>
          <a:srcRect b="0" l="0" r="0" t="0"/>
          <a:stretch/>
        </p:blipFill>
        <p:spPr>
          <a:xfrm>
            <a:off x="3471182" y="2689725"/>
            <a:ext cx="6792212" cy="328000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46"/>
          <p:cNvSpPr/>
          <p:nvPr/>
        </p:nvSpPr>
        <p:spPr>
          <a:xfrm>
            <a:off x="9581542" y="6488668"/>
            <a:ext cx="261045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Simple Linear Regression </a:t>
            </a:r>
            <a:endParaRPr sz="1800">
              <a:solidFill>
                <a:schemeClr val="dk1"/>
              </a:solidFill>
              <a:latin typeface="Calibri"/>
              <a:ea typeface="Calibri"/>
              <a:cs typeface="Calibri"/>
              <a:sym typeface="Calibri"/>
            </a:endParaRPr>
          </a:p>
        </p:txBody>
      </p:sp>
      <p:pic>
        <p:nvPicPr>
          <p:cNvPr id="526" name="Google Shape;526;p46"/>
          <p:cNvPicPr preferRelativeResize="0"/>
          <p:nvPr/>
        </p:nvPicPr>
        <p:blipFill rotWithShape="1">
          <a:blip r:embed="rId3">
            <a:alphaModFix/>
          </a:blip>
          <a:srcRect b="0" l="0" r="0" t="0"/>
          <a:stretch/>
        </p:blipFill>
        <p:spPr>
          <a:xfrm>
            <a:off x="2128429" y="784179"/>
            <a:ext cx="7228047" cy="498960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6"/>
          <p:cNvSpPr txBox="1"/>
          <p:nvPr>
            <p:ph idx="1" type="body"/>
          </p:nvPr>
        </p:nvSpPr>
        <p:spPr>
          <a:xfrm>
            <a:off x="838200" y="682580"/>
            <a:ext cx="10515600" cy="5494383"/>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101600" lvl="0" marL="228600" rtl="0" algn="l">
              <a:lnSpc>
                <a:spcPct val="90000"/>
              </a:lnSpc>
              <a:spcBef>
                <a:spcPts val="1000"/>
              </a:spcBef>
              <a:spcAft>
                <a:spcPts val="0"/>
              </a:spcAft>
              <a:buClr>
                <a:schemeClr val="dk1"/>
              </a:buClr>
              <a:buSzPts val="2000"/>
              <a:buNone/>
            </a:pPr>
            <a:r>
              <a:t/>
            </a:r>
            <a:endParaRPr sz="2000"/>
          </a:p>
          <a:p>
            <a:pPr indent="-228600" lvl="0" marL="228600" rtl="0" algn="l">
              <a:lnSpc>
                <a:spcPct val="90000"/>
              </a:lnSpc>
              <a:spcBef>
                <a:spcPts val="1000"/>
              </a:spcBef>
              <a:spcAft>
                <a:spcPts val="0"/>
              </a:spcAft>
              <a:buClr>
                <a:schemeClr val="dk1"/>
              </a:buClr>
              <a:buSzPts val="2000"/>
              <a:buChar char="•"/>
            </a:pPr>
            <a:r>
              <a:rPr lang="en-US" sz="2000"/>
              <a:t>The </a:t>
            </a:r>
            <a:r>
              <a:rPr b="1" lang="en-US" sz="2000"/>
              <a:t>independent variable is the variable in regression that can be controlled </a:t>
            </a:r>
            <a:r>
              <a:rPr lang="en-US" sz="2000"/>
              <a:t>or manipulated.</a:t>
            </a:r>
            <a:endParaRPr/>
          </a:p>
          <a:p>
            <a:pPr indent="-228600" lvl="0" marL="228600" rtl="0" algn="l">
              <a:lnSpc>
                <a:spcPct val="90000"/>
              </a:lnSpc>
              <a:spcBef>
                <a:spcPts val="1000"/>
              </a:spcBef>
              <a:spcAft>
                <a:spcPts val="0"/>
              </a:spcAft>
              <a:buClr>
                <a:schemeClr val="dk1"/>
              </a:buClr>
              <a:buSzPts val="2000"/>
              <a:buChar char="•"/>
            </a:pPr>
            <a:r>
              <a:rPr lang="en-US" sz="2000"/>
              <a:t>The </a:t>
            </a:r>
            <a:r>
              <a:rPr b="1" lang="en-US" sz="2000"/>
              <a:t>dependent variable is the variable in regression </a:t>
            </a:r>
            <a:r>
              <a:rPr lang="en-US" sz="2000"/>
              <a:t>that cannot be controlled or manipulated.</a:t>
            </a:r>
            <a:endParaRPr/>
          </a:p>
        </p:txBody>
      </p:sp>
      <p:pic>
        <p:nvPicPr>
          <p:cNvPr id="119" name="Google Shape;119;p6"/>
          <p:cNvPicPr preferRelativeResize="0"/>
          <p:nvPr/>
        </p:nvPicPr>
        <p:blipFill rotWithShape="1">
          <a:blip r:embed="rId3">
            <a:alphaModFix/>
          </a:blip>
          <a:srcRect b="0" l="0" r="0" t="0"/>
          <a:stretch/>
        </p:blipFill>
        <p:spPr>
          <a:xfrm>
            <a:off x="2329735" y="362286"/>
            <a:ext cx="7741544" cy="3965016"/>
          </a:xfrm>
          <a:prstGeom prst="rect">
            <a:avLst/>
          </a:prstGeom>
          <a:noFill/>
          <a:ln>
            <a:noFill/>
          </a:ln>
        </p:spPr>
      </p:pic>
      <p:sp>
        <p:nvSpPr>
          <p:cNvPr id="120" name="Google Shape;120;p6"/>
          <p:cNvSpPr/>
          <p:nvPr/>
        </p:nvSpPr>
        <p:spPr>
          <a:xfrm>
            <a:off x="10481282" y="6312591"/>
            <a:ext cx="135223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Introduction</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47"/>
          <p:cNvSpPr txBox="1"/>
          <p:nvPr>
            <p:ph type="title"/>
          </p:nvPr>
        </p:nvSpPr>
        <p:spPr>
          <a:xfrm>
            <a:off x="838200" y="365126"/>
            <a:ext cx="10515600" cy="90197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Practice Questions </a:t>
            </a:r>
            <a:endParaRPr/>
          </a:p>
        </p:txBody>
      </p:sp>
      <p:sp>
        <p:nvSpPr>
          <p:cNvPr id="532" name="Google Shape;532;p47"/>
          <p:cNvSpPr/>
          <p:nvPr/>
        </p:nvSpPr>
        <p:spPr>
          <a:xfrm>
            <a:off x="9581542" y="6488668"/>
            <a:ext cx="261045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Simple Linear Regression </a:t>
            </a:r>
            <a:endParaRPr sz="1800">
              <a:solidFill>
                <a:schemeClr val="dk1"/>
              </a:solidFill>
              <a:latin typeface="Calibri"/>
              <a:ea typeface="Calibri"/>
              <a:cs typeface="Calibri"/>
              <a:sym typeface="Calibri"/>
            </a:endParaRPr>
          </a:p>
        </p:txBody>
      </p:sp>
      <p:pic>
        <p:nvPicPr>
          <p:cNvPr id="533" name="Google Shape;533;p47"/>
          <p:cNvPicPr preferRelativeResize="0"/>
          <p:nvPr/>
        </p:nvPicPr>
        <p:blipFill rotWithShape="1">
          <a:blip r:embed="rId3">
            <a:alphaModFix/>
          </a:blip>
          <a:srcRect b="0" l="0" r="0" t="0"/>
          <a:stretch/>
        </p:blipFill>
        <p:spPr>
          <a:xfrm>
            <a:off x="964882" y="1396637"/>
            <a:ext cx="5083220" cy="4655044"/>
          </a:xfrm>
          <a:prstGeom prst="rect">
            <a:avLst/>
          </a:prstGeom>
          <a:noFill/>
          <a:ln>
            <a:noFill/>
          </a:ln>
        </p:spPr>
      </p:pic>
      <p:pic>
        <p:nvPicPr>
          <p:cNvPr id="534" name="Google Shape;534;p47"/>
          <p:cNvPicPr preferRelativeResize="0"/>
          <p:nvPr/>
        </p:nvPicPr>
        <p:blipFill rotWithShape="1">
          <a:blip r:embed="rId4">
            <a:alphaModFix/>
          </a:blip>
          <a:srcRect b="0" l="0" r="0" t="0"/>
          <a:stretch/>
        </p:blipFill>
        <p:spPr>
          <a:xfrm>
            <a:off x="6432233" y="1310504"/>
            <a:ext cx="5483512" cy="4450216"/>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48"/>
          <p:cNvSpPr txBox="1"/>
          <p:nvPr>
            <p:ph type="title"/>
          </p:nvPr>
        </p:nvSpPr>
        <p:spPr>
          <a:xfrm>
            <a:off x="838200" y="365126"/>
            <a:ext cx="10515600" cy="75828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Practice Questions </a:t>
            </a:r>
            <a:endParaRPr/>
          </a:p>
        </p:txBody>
      </p:sp>
      <p:sp>
        <p:nvSpPr>
          <p:cNvPr id="540" name="Google Shape;540;p48"/>
          <p:cNvSpPr/>
          <p:nvPr/>
        </p:nvSpPr>
        <p:spPr>
          <a:xfrm>
            <a:off x="9581542" y="6488668"/>
            <a:ext cx="261045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Simple Linear Regression </a:t>
            </a:r>
            <a:endParaRPr sz="1800">
              <a:solidFill>
                <a:schemeClr val="dk1"/>
              </a:solidFill>
              <a:latin typeface="Calibri"/>
              <a:ea typeface="Calibri"/>
              <a:cs typeface="Calibri"/>
              <a:sym typeface="Calibri"/>
            </a:endParaRPr>
          </a:p>
        </p:txBody>
      </p:sp>
      <p:pic>
        <p:nvPicPr>
          <p:cNvPr id="541" name="Google Shape;541;p48"/>
          <p:cNvPicPr preferRelativeResize="0"/>
          <p:nvPr/>
        </p:nvPicPr>
        <p:blipFill rotWithShape="1">
          <a:blip r:embed="rId3">
            <a:alphaModFix/>
          </a:blip>
          <a:srcRect b="0" l="0" r="0" t="0"/>
          <a:stretch/>
        </p:blipFill>
        <p:spPr>
          <a:xfrm>
            <a:off x="481558" y="1391194"/>
            <a:ext cx="6205606" cy="3860075"/>
          </a:xfrm>
          <a:prstGeom prst="rect">
            <a:avLst/>
          </a:prstGeom>
          <a:noFill/>
          <a:ln>
            <a:noFill/>
          </a:ln>
        </p:spPr>
      </p:pic>
      <p:pic>
        <p:nvPicPr>
          <p:cNvPr id="542" name="Google Shape;542;p48"/>
          <p:cNvPicPr preferRelativeResize="0"/>
          <p:nvPr/>
        </p:nvPicPr>
        <p:blipFill rotWithShape="1">
          <a:blip r:embed="rId4">
            <a:alphaModFix/>
          </a:blip>
          <a:srcRect b="0" l="0" r="0" t="0"/>
          <a:stretch/>
        </p:blipFill>
        <p:spPr>
          <a:xfrm>
            <a:off x="7096125" y="951276"/>
            <a:ext cx="4357512" cy="508376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Calibri"/>
              <a:buNone/>
            </a:pPr>
            <a:r>
              <a:rPr b="1" lang="en-US">
                <a:solidFill>
                  <a:srgbClr val="00B050"/>
                </a:solidFill>
              </a:rPr>
              <a:t>Scatter Plot </a:t>
            </a:r>
            <a:endParaRPr b="1">
              <a:solidFill>
                <a:srgbClr val="00B050"/>
              </a:solidFill>
            </a:endParaRPr>
          </a:p>
        </p:txBody>
      </p:sp>
      <p:sp>
        <p:nvSpPr>
          <p:cNvPr id="126" name="Google Shape;126;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The independent and dependent variables can be plotted on a graph called a </a:t>
            </a:r>
            <a:r>
              <a:rPr b="1" i="1" lang="en-US"/>
              <a:t>scatter plot</a:t>
            </a:r>
            <a:r>
              <a:rPr i="1" lang="en-US"/>
              <a:t>. The independent variable, x, is plotted on the horizontal axis and the dependent </a:t>
            </a:r>
            <a:r>
              <a:rPr lang="en-US"/>
              <a:t>variable, </a:t>
            </a:r>
            <a:r>
              <a:rPr i="1" lang="en-US"/>
              <a:t>y, is plotted on the vertical axis.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Calibri"/>
              <a:buNone/>
            </a:pPr>
            <a:r>
              <a:rPr lang="en-US">
                <a:solidFill>
                  <a:srgbClr val="00B050"/>
                </a:solidFill>
              </a:rPr>
              <a:t>Scatter plot (Example 01) </a:t>
            </a:r>
            <a:endParaRPr>
              <a:solidFill>
                <a:srgbClr val="00B050"/>
              </a:solidFill>
            </a:endParaRPr>
          </a:p>
        </p:txBody>
      </p:sp>
      <p:sp>
        <p:nvSpPr>
          <p:cNvPr id="132" name="Google Shape;132;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Construct a scatter plot for the data obtained in a study of age and systolic blood pressure of six randomly selected subjects. The data are shown in the following table.</a:t>
            </a:r>
            <a:endParaRPr/>
          </a:p>
        </p:txBody>
      </p:sp>
      <p:pic>
        <p:nvPicPr>
          <p:cNvPr id="133" name="Google Shape;133;p8"/>
          <p:cNvPicPr preferRelativeResize="0"/>
          <p:nvPr/>
        </p:nvPicPr>
        <p:blipFill rotWithShape="1">
          <a:blip r:embed="rId3">
            <a:alphaModFix/>
          </a:blip>
          <a:srcRect b="0" l="0" r="0" t="0"/>
          <a:stretch/>
        </p:blipFill>
        <p:spPr>
          <a:xfrm>
            <a:off x="1049025" y="3276398"/>
            <a:ext cx="4152337" cy="2441822"/>
          </a:xfrm>
          <a:prstGeom prst="rect">
            <a:avLst/>
          </a:prstGeom>
          <a:noFill/>
          <a:ln>
            <a:noFill/>
          </a:ln>
        </p:spPr>
      </p:pic>
      <p:pic>
        <p:nvPicPr>
          <p:cNvPr id="134" name="Google Shape;134;p8"/>
          <p:cNvPicPr preferRelativeResize="0"/>
          <p:nvPr/>
        </p:nvPicPr>
        <p:blipFill rotWithShape="1">
          <a:blip r:embed="rId4">
            <a:alphaModFix/>
          </a:blip>
          <a:srcRect b="0" l="0" r="0" t="0"/>
          <a:stretch/>
        </p:blipFill>
        <p:spPr>
          <a:xfrm>
            <a:off x="6168980" y="2954226"/>
            <a:ext cx="4681202" cy="34480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500"/>
                                        <p:tgtEl>
                                          <p:spTgt spid="1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9"/>
          <p:cNvSpPr txBox="1"/>
          <p:nvPr>
            <p:ph type="title"/>
          </p:nvPr>
        </p:nvSpPr>
        <p:spPr>
          <a:xfrm>
            <a:off x="838200" y="365125"/>
            <a:ext cx="10515600" cy="665185"/>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00B050"/>
              </a:buClr>
              <a:buSzPct val="100000"/>
              <a:buFont typeface="Calibri"/>
              <a:buNone/>
            </a:pPr>
            <a:r>
              <a:rPr lang="en-US">
                <a:solidFill>
                  <a:srgbClr val="00B050"/>
                </a:solidFill>
              </a:rPr>
              <a:t>Scatter plot (Example # 02) </a:t>
            </a:r>
            <a:endParaRPr>
              <a:solidFill>
                <a:srgbClr val="00B050"/>
              </a:solidFill>
            </a:endParaRPr>
          </a:p>
        </p:txBody>
      </p:sp>
      <p:sp>
        <p:nvSpPr>
          <p:cNvPr id="140" name="Google Shape;140;p9"/>
          <p:cNvSpPr txBox="1"/>
          <p:nvPr>
            <p:ph idx="1" type="body"/>
          </p:nvPr>
        </p:nvSpPr>
        <p:spPr>
          <a:xfrm>
            <a:off x="838200" y="1326524"/>
            <a:ext cx="10515600" cy="485043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Construct a scatter plot for the data obtained in a study on the number of absences and the final grades of seven randomly selected students from a statistics class. </a:t>
            </a:r>
            <a:endParaRPr/>
          </a:p>
        </p:txBody>
      </p:sp>
      <p:pic>
        <p:nvPicPr>
          <p:cNvPr id="141" name="Google Shape;141;p9"/>
          <p:cNvPicPr preferRelativeResize="0"/>
          <p:nvPr/>
        </p:nvPicPr>
        <p:blipFill rotWithShape="1">
          <a:blip r:embed="rId3">
            <a:alphaModFix/>
          </a:blip>
          <a:srcRect b="0" l="0" r="0" t="0"/>
          <a:stretch/>
        </p:blipFill>
        <p:spPr>
          <a:xfrm>
            <a:off x="838200" y="2755810"/>
            <a:ext cx="5747063" cy="3244753"/>
          </a:xfrm>
          <a:prstGeom prst="rect">
            <a:avLst/>
          </a:prstGeom>
          <a:noFill/>
          <a:ln>
            <a:noFill/>
          </a:ln>
        </p:spPr>
      </p:pic>
      <p:pic>
        <p:nvPicPr>
          <p:cNvPr id="142" name="Google Shape;142;p9"/>
          <p:cNvPicPr preferRelativeResize="0"/>
          <p:nvPr/>
        </p:nvPicPr>
        <p:blipFill rotWithShape="1">
          <a:blip r:embed="rId4">
            <a:alphaModFix/>
          </a:blip>
          <a:srcRect b="0" l="0" r="0" t="0"/>
          <a:stretch/>
        </p:blipFill>
        <p:spPr>
          <a:xfrm>
            <a:off x="6306794" y="2849329"/>
            <a:ext cx="5598902" cy="323943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500"/>
                                        <p:tgtEl>
                                          <p:spTgt spid="1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500"/>
                                        <p:tgtEl>
                                          <p:spTgt spid="1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2018-05-02T03:50:56Z</dcterms:created>
  <dc:creator>Osama Bin Ajaz</dc:creator>
</cp:coreProperties>
</file>