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Libre Baskerville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6qxocmVqz4WQodE/XW2OFa2Z3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22" Type="http://schemas.openxmlformats.org/officeDocument/2006/relationships/font" Target="fonts/LibreBaskerville-bold.fntdata"/><Relationship Id="rId10" Type="http://schemas.openxmlformats.org/officeDocument/2006/relationships/slide" Target="slides/slide5.xml"/><Relationship Id="rId21" Type="http://schemas.openxmlformats.org/officeDocument/2006/relationships/font" Target="fonts/LibreBaskerville-regular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ibreBaskervill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13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1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1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2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2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1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2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2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sama.ajaz@nu.edu.p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Osama Bin Ajaz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Lecturer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FAST – NU, Main Campus, Karachi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 u="sng">
                <a:solidFill>
                  <a:schemeClr val="hlink"/>
                </a:solidFill>
                <a:hlinkClick r:id="rId3"/>
              </a:rPr>
              <a:t>osama.ajaz@nu.edu.pk</a:t>
            </a:r>
            <a:r>
              <a:rPr lang="en-US" sz="2405"/>
              <a:t> </a:t>
            </a:r>
            <a:endParaRPr sz="2405"/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Multiple Linear Regression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/>
              <a:t>Significance of R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An </a:t>
            </a:r>
            <a:r>
              <a:rPr i="1" lang="en-US"/>
              <a:t>F test is used to test the significance of R. The hypotheses are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200" y="2502900"/>
            <a:ext cx="37433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00" y="3531000"/>
            <a:ext cx="8229599" cy="27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Example # 03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381000" y="14478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Test the significance of the </a:t>
            </a:r>
            <a:r>
              <a:rPr i="1" lang="en-US"/>
              <a:t>R obtained in Example  02 at 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i="1" lang="en-US"/>
              <a:t> = 0.05.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critical value obtained, d.f.N 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υ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/>
              <a:t>= 3, and d.f.D 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υ</a:t>
            </a: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/>
              <a:t>=5 - 2  -1  = 2 is 19.16. Hence, the decision is to reject the null hypothesis. </a:t>
            </a:r>
            <a:endParaRPr i="1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i="1"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700" y="2502688"/>
            <a:ext cx="6411164" cy="185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914400" y="274638"/>
            <a:ext cx="7772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Multiple Regression Model 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381000" y="14478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In </a:t>
            </a:r>
            <a:r>
              <a:rPr b="1" lang="en-US"/>
              <a:t>multiple regression, </a:t>
            </a:r>
            <a:r>
              <a:rPr lang="en-US"/>
              <a:t>there are several independent variables and one dependent variable, and the equation is: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br>
              <a:rPr lang="en-US"/>
            </a:b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048000"/>
            <a:ext cx="6725861" cy="812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457200" y="304800"/>
            <a:ext cx="8305800" cy="10398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Libre Franklin"/>
              <a:buNone/>
            </a:pPr>
            <a:r>
              <a:rPr b="1" lang="en-US" sz="2880"/>
              <a:t>Normal equations for Regression Coefficient </a:t>
            </a:r>
            <a:br>
              <a:rPr b="1" lang="en-US" sz="2880"/>
            </a:br>
            <a:r>
              <a:rPr b="1" lang="en-US" sz="2880"/>
              <a:t>for two independent variables 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76399"/>
            <a:ext cx="6934200" cy="474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914400" y="274638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lang="en-US"/>
              <a:t>Example # 01 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example, suppose a teacher wishes to see whether there is a relationship between a student’s grade point average, age, and score on the state board examination. The two independent variables are GPA (denoted by </a:t>
            </a:r>
            <a:r>
              <a:rPr i="1" lang="en-US"/>
              <a:t>x</a:t>
            </a:r>
            <a:r>
              <a:rPr lang="en-US"/>
              <a:t>1) and age (denoted by </a:t>
            </a:r>
            <a:r>
              <a:rPr i="1" lang="en-US"/>
              <a:t>x</a:t>
            </a:r>
            <a:r>
              <a:rPr lang="en-US" sz="1100"/>
              <a:t>2</a:t>
            </a:r>
            <a:r>
              <a:rPr lang="en-US"/>
              <a:t>). </a:t>
            </a:r>
            <a:endParaRPr/>
          </a:p>
          <a:p>
            <a:pPr indent="-274320" lvl="0" marL="274320" rtl="0" algn="just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505200"/>
            <a:ext cx="4953000" cy="244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Example # 01 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The multiple regression obtained from the data is: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if a student has a GPA of 3.0 and is 25 years old, the student’s predicted state board score is: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br>
              <a:rPr lang="en-US"/>
            </a:br>
            <a:r>
              <a:rPr lang="en-US"/>
              <a:t> 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09800"/>
            <a:ext cx="5889356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850" y="4966200"/>
            <a:ext cx="5755511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685800" y="304800"/>
            <a:ext cx="7848600" cy="6556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1" lang="en-US" sz="3200"/>
              <a:t>Assumptions for Multiple linear Regression 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381000" y="1219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985" lvl="0" marL="27432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 (ϵ) = 0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regression equation is linear in the parameters.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V(ϵ) = σ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population distribution of ϵ is normal.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values for the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y variables are independent.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independent variables are not correlated.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914400" y="274638"/>
            <a:ext cx="77724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1" lang="en-US" sz="3600"/>
              <a:t>Multiple Correlation (R)  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533400" y="12192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value of </a:t>
            </a: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 takes into account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the independent variables.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value of </a:t>
            </a: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range from 0 to 1; 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R can never be negative.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04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closer to 1, the stronger the relationship; the closer to 0, the weaker the relationship.</a:t>
            </a:r>
            <a:endParaRPr/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491" y="3429000"/>
            <a:ext cx="7663218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914400" y="274638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Example # 02 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For the data regarding state board scores, find the value of </a:t>
            </a:r>
            <a:r>
              <a:rPr i="1" lang="en-US"/>
              <a:t>R.</a:t>
            </a:r>
            <a:endParaRPr/>
          </a:p>
          <a:p>
            <a:pPr indent="-133985" lvl="0" marL="274320" rtl="0" algn="l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6720" y="2314575"/>
            <a:ext cx="7491647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609600" y="274638"/>
            <a:ext cx="80772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1" lang="en-US" sz="3200"/>
              <a:t>Coefficient of Multiple Determination (R</a:t>
            </a:r>
            <a:r>
              <a:rPr b="1" baseline="30000" lang="en-US" sz="3200"/>
              <a:t>2</a:t>
            </a:r>
            <a:r>
              <a:rPr b="1" lang="en-US" sz="3200"/>
              <a:t>) 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-US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coefficient of multiple determination, and it is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the amount of variation explained by the regression model.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2018-05-06T19:38:20Z</dcterms:created>
  <dc:creator>OSAMA BIN AJAZ</dc:creator>
</cp:coreProperties>
</file>