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6858000" cy="9144000"/>
  <p:embeddedFontLst>
    <p:embeddedFont>
      <p:font typeface="Arial Black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9" roundtripDataSignature="AMtx7miwGX8WzH+EMTHEZzx83PMKgBds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ArialBlack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(a) 0.12	(b) 0.52	(c) 1.18</a:t>
            </a:r>
            <a:endParaRPr/>
          </a:p>
        </p:txBody>
      </p:sp>
      <p:sp>
        <p:nvSpPr>
          <p:cNvPr id="172" name="Google Shape;172;p3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(a) 1 – 0.9887 = 0.0013 (z=-2.28)	(b) 1 – 0.8212 = 0.1788 (z=-0.92)	(c) 1 – 0.6064 = 0.3936 (z= -0.27) </a:t>
            </a:r>
            <a:endParaRPr/>
          </a:p>
        </p:txBody>
      </p:sp>
      <p:sp>
        <p:nvSpPr>
          <p:cNvPr id="181" name="Google Shape;181;p4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(a) Z = +0.64 &amp; -0.64. (</a:t>
            </a:r>
            <a:r>
              <a:rPr lang="en-US" sz="1200">
                <a:solidFill>
                  <a:srgbClr val="FF0000"/>
                </a:solidFill>
              </a:rPr>
              <a:t>Find two </a:t>
            </a:r>
            <a:r>
              <a:rPr i="1" lang="en-US" sz="1200">
                <a:solidFill>
                  <a:srgbClr val="FF0000"/>
                </a:solidFill>
              </a:rPr>
              <a:t>z </a:t>
            </a:r>
            <a:r>
              <a:rPr lang="en-US" sz="1200">
                <a:solidFill>
                  <a:srgbClr val="FF0000"/>
                </a:solidFill>
              </a:rPr>
              <a:t>values so that 48% of the middle area is bounded by them. 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(b) 0.67; 0.8416; 1.41</a:t>
            </a:r>
            <a:r>
              <a:rPr lang="en-US"/>
              <a:t> </a:t>
            </a:r>
            <a:br>
              <a:rPr lang="en-US"/>
            </a:br>
            <a:endParaRPr/>
          </a:p>
        </p:txBody>
      </p:sp>
      <p:sp>
        <p:nvSpPr>
          <p:cNvPr id="193" name="Google Shape;193;p4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Z = 0.47 (0.6808)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(a) Z = -0.6 &amp; 1.5 🡪 0.6247 </a:t>
            </a:r>
            <a:endParaRPr/>
          </a:p>
        </p:txBody>
      </p:sp>
      <p:sp>
        <p:nvSpPr>
          <p:cNvPr id="201" name="Google Shape;201;p4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(8) Z = -2.67 (500* 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0.0038=1.9</a:t>
            </a:r>
            <a:r>
              <a:rPr lang="en-US"/>
              <a:t>)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[9] 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test value </a:t>
            </a:r>
            <a:r>
              <a:rPr b="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cuts off the upper 10% of the area under a normal distribution curve is desired</a:t>
            </a:r>
            <a:r>
              <a:rPr lang="en-US"/>
              <a:t> </a:t>
            </a:r>
            <a:br>
              <a:rPr lang="en-US"/>
            </a:br>
            <a:r>
              <a:rPr lang="en-US"/>
              <a:t>(1 – 0.1000 = 0.9000) 🡪 Z=1.28 (X = 226) 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-US"/>
              <a:t>K=-0.52 &amp; for (b) k = -2.37 (find all area below z=-0.18=0.4286)🡪0.4286-0.4197=0.0089</a:t>
            </a:r>
            <a:endParaRPr b="1"/>
          </a:p>
        </p:txBody>
      </p:sp>
      <p:sp>
        <p:nvSpPr>
          <p:cNvPr id="208" name="Google Shape;208;p4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(2.99 &lt; x &lt; 3.01)=P(-2.0 &lt; z &lt; 2.0) Now [</a:t>
            </a:r>
            <a:r>
              <a:rPr b="1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1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 &lt; -</a:t>
            </a:r>
            <a:r>
              <a:rPr b="1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b="1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0) + </a:t>
            </a:r>
            <a:r>
              <a:rPr b="1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1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 &gt; </a:t>
            </a:r>
            <a:r>
              <a:rPr b="1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b="1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0) = 2(0</a:t>
            </a:r>
            <a:r>
              <a:rPr b="1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b="1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0228) = 0</a:t>
            </a:r>
            <a:r>
              <a:rPr b="1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b="1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0456</a:t>
            </a:r>
            <a:r>
              <a:rPr b="1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b="1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4.56% will be scrapped. </a:t>
            </a:r>
            <a:br>
              <a:rPr b="1" lang="en-US"/>
            </a:br>
            <a:br>
              <a:rPr b="1" lang="en-US"/>
            </a:br>
            <a:r>
              <a:rPr lang="en-US"/>
              <a:t> </a:t>
            </a:r>
            <a:endParaRPr/>
          </a:p>
        </p:txBody>
      </p:sp>
      <p:sp>
        <p:nvSpPr>
          <p:cNvPr id="215" name="Google Shape;215;p4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i="1" lang="en-US"/>
              <a:t>1-0.95=0.05 and 0.05/2=0.025  search for 0.025 in z-table that is correspond to -1.96</a:t>
            </a: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222" name="Google Shape;222;p4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Sample mean = 5 and sample SD = 1.581 </a:t>
            </a:r>
            <a:endParaRPr/>
          </a:p>
        </p:txBody>
      </p:sp>
      <p:sp>
        <p:nvSpPr>
          <p:cNvPr id="234" name="Google Shape;234;p5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" name="Google Shape;241;p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p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Z = 1.94 (0.0262) 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can conclude that the probability of obtaining a sample mean larger than 26.3 hours is 2.62%. </a:t>
            </a:r>
            <a:br>
              <a:rPr lang="en-US"/>
            </a:br>
            <a:r>
              <a:rPr lang="en-US"/>
              <a:t>Z1 = -2.25 &amp; Z2=1.50 (0.9210) 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probability of obtaining a sample mean between 90 and 100 months is</a:t>
            </a:r>
            <a:b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92.1%;</a:t>
            </a:r>
            <a:r>
              <a:rPr lang="en-US"/>
              <a:t> </a:t>
            </a:r>
            <a:br>
              <a:rPr lang="en-US"/>
            </a:br>
            <a:endParaRPr/>
          </a:p>
        </p:txBody>
      </p:sp>
      <p:sp>
        <p:nvSpPr>
          <p:cNvPr id="256" name="Google Shape;256;p5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321375899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1321375899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g1321375899e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0" name="Google Shape;270;p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7" name="Google Shape;277;p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 </a:t>
            </a:r>
            <a:r>
              <a:rPr b="1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score 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actually the number of standard deviations that a particular </a:t>
            </a:r>
            <a:r>
              <a:rPr b="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is away from the mean. </a:t>
            </a:r>
            <a:endParaRPr/>
          </a:p>
        </p:txBody>
      </p:sp>
      <p:sp>
        <p:nvSpPr>
          <p:cNvPr id="114" name="Google Shape;114;p3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p3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Incomplete Standard Normal table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P(z&gt;-1.19) = 1 – 0.1170 = 0.8830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P(-1.37&lt; z &lt; 1.68) = 0.9535 – 0.0853 = 0.8682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area under the standard normal distribution curve can also be thought of as a probability. </a:t>
            </a:r>
            <a:br>
              <a:rPr lang="en-US"/>
            </a:br>
            <a:endParaRPr/>
          </a:p>
        </p:txBody>
      </p:sp>
      <p:sp>
        <p:nvSpPr>
          <p:cNvPr id="131" name="Google Shape;131;p3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necessary to add 0.5000 to the given area of 0.2123 to get the cumulative area of 0.7123. </a:t>
            </a:r>
            <a:br>
              <a:rPr lang="en-US"/>
            </a:br>
            <a:endParaRPr/>
          </a:p>
        </p:txBody>
      </p:sp>
      <p:sp>
        <p:nvSpPr>
          <p:cNvPr id="160" name="Google Shape;160;p3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6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7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7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7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7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7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7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6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6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7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7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7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7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7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7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7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6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Relationship Id="rId5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000"/>
              <a:buFont typeface="Arial Black"/>
              <a:buNone/>
            </a:pPr>
            <a:r>
              <a:rPr lang="en-US" sz="500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CLT and Normal dist</a:t>
            </a:r>
            <a:endParaRPr sz="5000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3602038"/>
            <a:ext cx="9144000" cy="2287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9"/>
          <p:cNvSpPr txBox="1"/>
          <p:nvPr>
            <p:ph type="title"/>
          </p:nvPr>
        </p:nvSpPr>
        <p:spPr>
          <a:xfrm>
            <a:off x="838200" y="365125"/>
            <a:ext cx="413200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B050"/>
                </a:solidFill>
              </a:rPr>
              <a:t>Example # 03: 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175" name="Google Shape;175;p3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76" name="Google Shape;17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754" y="2840164"/>
            <a:ext cx="11518491" cy="3863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2787" y="170706"/>
            <a:ext cx="7787149" cy="26694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0"/>
          <p:cNvSpPr txBox="1"/>
          <p:nvPr>
            <p:ph type="title"/>
          </p:nvPr>
        </p:nvSpPr>
        <p:spPr>
          <a:xfrm>
            <a:off x="838200" y="365125"/>
            <a:ext cx="340933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>
                <a:solidFill>
                  <a:srgbClr val="00B050"/>
                </a:solidFill>
              </a:rPr>
              <a:t>Example # 04: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184" name="Google Shape;184;p4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85" name="Google Shape;18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7535" y="0"/>
            <a:ext cx="7944465" cy="2212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1730" y="2347195"/>
            <a:ext cx="11798710" cy="437807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40"/>
          <p:cNvSpPr/>
          <p:nvPr/>
        </p:nvSpPr>
        <p:spPr>
          <a:xfrm>
            <a:off x="9851923" y="3333135"/>
            <a:ext cx="943896" cy="353962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40"/>
          <p:cNvSpPr/>
          <p:nvPr/>
        </p:nvSpPr>
        <p:spPr>
          <a:xfrm>
            <a:off x="3303639" y="4129547"/>
            <a:ext cx="943896" cy="269953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40"/>
          <p:cNvSpPr/>
          <p:nvPr/>
        </p:nvSpPr>
        <p:spPr>
          <a:xfrm>
            <a:off x="8765459" y="5943599"/>
            <a:ext cx="943896" cy="28022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1"/>
          <p:cNvSpPr txBox="1"/>
          <p:nvPr>
            <p:ph type="title"/>
          </p:nvPr>
        </p:nvSpPr>
        <p:spPr>
          <a:xfrm>
            <a:off x="838200" y="202893"/>
            <a:ext cx="10515600" cy="387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959"/>
              <a:buFont typeface="Calibri"/>
              <a:buNone/>
            </a:pPr>
            <a:r>
              <a:rPr b="1" lang="en-US" sz="3959">
                <a:solidFill>
                  <a:srgbClr val="00B050"/>
                </a:solidFill>
              </a:rPr>
              <a:t>Example # 05 </a:t>
            </a:r>
            <a:endParaRPr b="1" sz="3959">
              <a:solidFill>
                <a:srgbClr val="00B050"/>
              </a:solidFill>
            </a:endParaRPr>
          </a:p>
        </p:txBody>
      </p:sp>
      <p:sp>
        <p:nvSpPr>
          <p:cNvPr id="196" name="Google Shape;196;p41"/>
          <p:cNvSpPr txBox="1"/>
          <p:nvPr>
            <p:ph idx="1" type="body"/>
          </p:nvPr>
        </p:nvSpPr>
        <p:spPr>
          <a:xfrm>
            <a:off x="838200" y="943897"/>
            <a:ext cx="10515600" cy="5233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lphaLcParenBoth"/>
            </a:pPr>
            <a:r>
              <a:rPr lang="en-US" sz="2600"/>
              <a:t>In the standard normal distribution, find the values of </a:t>
            </a:r>
            <a:r>
              <a:rPr i="1" lang="en-US" sz="2600"/>
              <a:t>z </a:t>
            </a:r>
            <a:r>
              <a:rPr lang="en-US" sz="2600"/>
              <a:t>for</a:t>
            </a:r>
            <a:br>
              <a:rPr lang="en-US" sz="2600"/>
            </a:br>
            <a:r>
              <a:rPr lang="en-US" sz="2600"/>
              <a:t>the 75th, 80th, and 92nd percentiles. </a:t>
            </a:r>
            <a:br>
              <a:rPr lang="en-US"/>
            </a:br>
            <a:br>
              <a:rPr lang="en-US"/>
            </a:br>
            <a:endParaRPr/>
          </a:p>
        </p:txBody>
      </p:sp>
      <p:pic>
        <p:nvPicPr>
          <p:cNvPr id="197" name="Google Shape;19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697" y="2212258"/>
            <a:ext cx="11385756" cy="4468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B050"/>
                </a:solidFill>
              </a:rPr>
              <a:t>Example # 06 – 07 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204" name="Google Shape;204;p4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590"/>
              <a:buChar char="•"/>
            </a:pPr>
            <a:r>
              <a:rPr b="1" lang="en-US" sz="2590">
                <a:solidFill>
                  <a:srgbClr val="00B050"/>
                </a:solidFill>
              </a:rPr>
              <a:t>Summer Spending: </a:t>
            </a:r>
            <a:r>
              <a:rPr lang="en-US" sz="2590"/>
              <a:t>A survey found that women spend on average $146.21 on beauty products during the summer months. Assume the standard deviation is $29.44. Find the percentage of women</a:t>
            </a:r>
            <a:br>
              <a:rPr lang="en-US" sz="2590"/>
            </a:br>
            <a:r>
              <a:rPr lang="en-US" sz="2590"/>
              <a:t>who spend less than $160.00. Assume the variable is normally.</a:t>
            </a:r>
            <a:endParaRPr sz="259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590"/>
              <a:buChar char="•"/>
            </a:pPr>
            <a:r>
              <a:rPr lang="en-US" sz="2590">
                <a:solidFill>
                  <a:srgbClr val="00B050"/>
                </a:solidFill>
              </a:rPr>
              <a:t>Monthly Newspaper Recycling: </a:t>
            </a:r>
            <a:r>
              <a:rPr lang="en-US" sz="2590"/>
              <a:t>Each month, an American household generates an average of 28 pounds of newspaper for garbage or recycling. Assume the standard deviation is 2 pounds. If a household is selected at random, find the probability of its generating: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	</a:t>
            </a:r>
            <a:br>
              <a:rPr lang="en-US" sz="2590"/>
            </a:br>
            <a:r>
              <a:rPr lang="en-US" sz="2590"/>
              <a:t>	</a:t>
            </a:r>
            <a:r>
              <a:rPr b="1" i="1" lang="en-US" sz="2590"/>
              <a:t>a. </a:t>
            </a:r>
            <a:r>
              <a:rPr lang="en-US" sz="2590"/>
              <a:t>Between 27 and 31 pounds per month</a:t>
            </a:r>
            <a:br>
              <a:rPr lang="en-US" sz="2590"/>
            </a:br>
            <a:r>
              <a:rPr lang="en-US" sz="2590"/>
              <a:t>	</a:t>
            </a:r>
            <a:r>
              <a:rPr b="1" i="1" lang="en-US" sz="2590"/>
              <a:t>b. </a:t>
            </a:r>
            <a:r>
              <a:rPr lang="en-US" sz="2590"/>
              <a:t>More than 30.2 pounds per month</a:t>
            </a:r>
            <a:br>
              <a:rPr lang="en-US" sz="2590"/>
            </a:br>
            <a:endParaRPr sz="259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B050"/>
                </a:solidFill>
              </a:rPr>
              <a:t>Example # 08 – 10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211" name="Google Shape;211;p43"/>
          <p:cNvSpPr txBox="1"/>
          <p:nvPr>
            <p:ph idx="1" type="body"/>
          </p:nvPr>
        </p:nvSpPr>
        <p:spPr>
          <a:xfrm>
            <a:off x="486697" y="1825624"/>
            <a:ext cx="11459497" cy="4722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Char char="•"/>
            </a:pPr>
            <a:r>
              <a:rPr b="1" lang="en-US">
                <a:solidFill>
                  <a:srgbClr val="00B050"/>
                </a:solidFill>
              </a:rPr>
              <a:t>Coffee Consumption: </a:t>
            </a:r>
            <a:r>
              <a:rPr lang="en-US"/>
              <a:t>Americans consume an average of 1.64 cups of coffee per day. Assume the variable is approximately normally distributed with a standard deviation of 0.24 cup. If 500 individuals are selected, approximately how many will drink less than 1 cup of coffee per day?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800"/>
              <a:buChar char="•"/>
            </a:pPr>
            <a:r>
              <a:rPr b="1" lang="en-US">
                <a:solidFill>
                  <a:srgbClr val="00B050"/>
                </a:solidFill>
              </a:rPr>
              <a:t>Police Academy Qualifications: </a:t>
            </a:r>
            <a:r>
              <a:rPr lang="en-US"/>
              <a:t>To qualify for a police academy, candidates must score in the top 10% on a general abilities test. The test has a mean of 200 and a standard deviation of 20. Find the lowest possible score to qualify. Assume the test scores are normally distributed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800"/>
              <a:buChar char="•"/>
            </a:pPr>
            <a:r>
              <a:rPr b="1" lang="en-US">
                <a:solidFill>
                  <a:srgbClr val="00B050"/>
                </a:solidFill>
              </a:rPr>
              <a:t>Find K</a:t>
            </a:r>
            <a:r>
              <a:rPr lang="en-US"/>
              <a:t>: Given a standard normal distribution, find the value of </a:t>
            </a:r>
            <a:r>
              <a:rPr i="1" lang="en-US"/>
              <a:t>k </a:t>
            </a:r>
            <a:r>
              <a:rPr lang="en-US"/>
              <a:t>such that</a:t>
            </a:r>
            <a:br>
              <a:rPr lang="en-US"/>
            </a:br>
            <a:r>
              <a:rPr lang="en-US"/>
              <a:t>	(a) </a:t>
            </a:r>
            <a:r>
              <a:rPr i="1" lang="en-US"/>
              <a:t>P </a:t>
            </a:r>
            <a:r>
              <a:rPr lang="en-US"/>
              <a:t>(</a:t>
            </a:r>
            <a:r>
              <a:rPr i="1" lang="en-US"/>
              <a:t>Z &gt; k</a:t>
            </a:r>
            <a:r>
              <a:rPr lang="en-US"/>
              <a:t>) = 0</a:t>
            </a:r>
            <a:r>
              <a:rPr i="1" lang="en-US"/>
              <a:t>.</a:t>
            </a:r>
            <a:r>
              <a:rPr lang="en-US"/>
              <a:t>3015 and</a:t>
            </a:r>
            <a:br>
              <a:rPr lang="en-US"/>
            </a:br>
            <a:r>
              <a:rPr lang="en-US"/>
              <a:t>	(b) </a:t>
            </a:r>
            <a:r>
              <a:rPr i="1" lang="en-US"/>
              <a:t>P </a:t>
            </a:r>
            <a:r>
              <a:rPr lang="en-US"/>
              <a:t>(</a:t>
            </a:r>
            <a:r>
              <a:rPr i="1" lang="en-US"/>
              <a:t>k &lt; Z &lt; -</a:t>
            </a:r>
            <a:r>
              <a:rPr lang="en-US"/>
              <a:t>0</a:t>
            </a:r>
            <a:r>
              <a:rPr i="1" lang="en-US"/>
              <a:t>.</a:t>
            </a:r>
            <a:r>
              <a:rPr lang="en-US"/>
              <a:t>18) = 0</a:t>
            </a:r>
            <a:r>
              <a:rPr i="1" lang="en-US"/>
              <a:t>.</a:t>
            </a:r>
            <a:r>
              <a:rPr lang="en-US"/>
              <a:t>4197.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B050"/>
                </a:solidFill>
              </a:rPr>
              <a:t>Example # 11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218" name="Google Shape;218;p4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In an industrial process, the diameter of a ball bearing is an important measurement. The buyer sets specifications for the diameter to be 3</a:t>
            </a:r>
            <a:r>
              <a:rPr i="1" lang="en-US" sz="3000"/>
              <a:t>.</a:t>
            </a:r>
            <a:r>
              <a:rPr lang="en-US" sz="3000"/>
              <a:t>0 </a:t>
            </a:r>
            <a:r>
              <a:rPr i="1" lang="en-US" sz="3000"/>
              <a:t>± </a:t>
            </a:r>
            <a:r>
              <a:rPr lang="en-US" sz="3000"/>
              <a:t>0</a:t>
            </a:r>
            <a:r>
              <a:rPr i="1" lang="en-US" sz="3000"/>
              <a:t>.</a:t>
            </a:r>
            <a:r>
              <a:rPr lang="en-US" sz="3000"/>
              <a:t>01 cm. The implication is that no part falling outside these specifications will be accepted. It is known that in the process the diameter of a ball bearing has a normal distribution with mean </a:t>
            </a:r>
            <a:r>
              <a:rPr i="1" lang="en-US" sz="3000"/>
              <a:t>μ </a:t>
            </a:r>
            <a:r>
              <a:rPr lang="en-US" sz="3000"/>
              <a:t>= 3</a:t>
            </a:r>
            <a:r>
              <a:rPr i="1" lang="en-US" sz="3000"/>
              <a:t>.</a:t>
            </a:r>
            <a:r>
              <a:rPr lang="en-US" sz="3000"/>
              <a:t>0 and standard deviation </a:t>
            </a:r>
            <a:r>
              <a:rPr i="1" lang="en-US" sz="3000"/>
              <a:t>σ </a:t>
            </a:r>
            <a:r>
              <a:rPr lang="en-US" sz="3000"/>
              <a:t>= 0</a:t>
            </a:r>
            <a:r>
              <a:rPr i="1" lang="en-US" sz="3000"/>
              <a:t>.</a:t>
            </a:r>
            <a:r>
              <a:rPr lang="en-US" sz="3000"/>
              <a:t>005. On average, how many manufactured ball bearings will be scrapped?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5"/>
          <p:cNvSpPr txBox="1"/>
          <p:nvPr>
            <p:ph type="title"/>
          </p:nvPr>
        </p:nvSpPr>
        <p:spPr>
          <a:xfrm>
            <a:off x="838200" y="129300"/>
            <a:ext cx="10515600" cy="8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B050"/>
                </a:solidFill>
              </a:rPr>
              <a:t>Example # 12 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225" name="Google Shape;225;p45"/>
          <p:cNvSpPr txBox="1"/>
          <p:nvPr>
            <p:ph idx="1" type="body"/>
          </p:nvPr>
        </p:nvSpPr>
        <p:spPr>
          <a:xfrm>
            <a:off x="126625" y="1065950"/>
            <a:ext cx="7419900" cy="51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032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Gauges are used to reject all components for which a certain dimension is not within the specification </a:t>
            </a:r>
            <a:r>
              <a:rPr lang="en-US" sz="2400">
                <a:solidFill>
                  <a:srgbClr val="FF0000"/>
                </a:solidFill>
              </a:rPr>
              <a:t>1</a:t>
            </a:r>
            <a:r>
              <a:rPr i="1" lang="en-US" sz="2400">
                <a:solidFill>
                  <a:srgbClr val="FF0000"/>
                </a:solidFill>
              </a:rPr>
              <a:t>.</a:t>
            </a:r>
            <a:r>
              <a:rPr lang="en-US" sz="2400">
                <a:solidFill>
                  <a:srgbClr val="FF0000"/>
                </a:solidFill>
              </a:rPr>
              <a:t>50 </a:t>
            </a:r>
            <a:r>
              <a:rPr i="1" lang="en-US" sz="2400">
                <a:solidFill>
                  <a:srgbClr val="FF0000"/>
                </a:solidFill>
              </a:rPr>
              <a:t>± d</a:t>
            </a:r>
            <a:r>
              <a:rPr lang="en-US" sz="2400"/>
              <a:t>. It is known that this measurement is normally distributed with </a:t>
            </a:r>
            <a:r>
              <a:rPr lang="en-US" sz="2400">
                <a:solidFill>
                  <a:srgbClr val="FF0000"/>
                </a:solidFill>
              </a:rPr>
              <a:t>mean 1.50</a:t>
            </a:r>
            <a:r>
              <a:rPr lang="en-US" sz="2400"/>
              <a:t> and </a:t>
            </a:r>
            <a:r>
              <a:rPr lang="en-US" sz="2400">
                <a:solidFill>
                  <a:srgbClr val="FF0000"/>
                </a:solidFill>
              </a:rPr>
              <a:t>standard deviation 0.2</a:t>
            </a:r>
            <a:r>
              <a:rPr lang="en-US" sz="2400"/>
              <a:t>. Determine the value </a:t>
            </a:r>
            <a:r>
              <a:rPr i="1" lang="en-US" sz="2400"/>
              <a:t>d </a:t>
            </a:r>
            <a:r>
              <a:rPr lang="en-US" sz="2400"/>
              <a:t>such that the specifications “cover” 95% of the measurements.</a:t>
            </a:r>
            <a:endParaRPr sz="24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en-US"/>
            </a:b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</a:t>
            </a:r>
            <a:br>
              <a:rPr lang="en-US"/>
            </a:br>
            <a:endParaRPr/>
          </a:p>
        </p:txBody>
      </p:sp>
      <p:pic>
        <p:nvPicPr>
          <p:cNvPr id="226" name="Google Shape;22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31874" y="886724"/>
            <a:ext cx="3080974" cy="168855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7" name="Google Shape;227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3125" y="3279775"/>
            <a:ext cx="3650925" cy="223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72025" y="2799125"/>
            <a:ext cx="7419975" cy="3955100"/>
          </a:xfrm>
          <a:prstGeom prst="rect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29" name="Google Shape;229;p45"/>
          <p:cNvCxnSpPr/>
          <p:nvPr/>
        </p:nvCxnSpPr>
        <p:spPr>
          <a:xfrm flipH="1" rot="10800000">
            <a:off x="5386400" y="6650575"/>
            <a:ext cx="3443100" cy="28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0" name="Google Shape;230;p45"/>
          <p:cNvCxnSpPr/>
          <p:nvPr/>
        </p:nvCxnSpPr>
        <p:spPr>
          <a:xfrm>
            <a:off x="9027650" y="3179025"/>
            <a:ext cx="160500" cy="3320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5"/>
          <p:cNvSpPr txBox="1"/>
          <p:nvPr>
            <p:ph type="title"/>
          </p:nvPr>
        </p:nvSpPr>
        <p:spPr>
          <a:xfrm>
            <a:off x="838200" y="365125"/>
            <a:ext cx="10515600" cy="1153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00B050"/>
                </a:solidFill>
              </a:rPr>
              <a:t>Example # 01 </a:t>
            </a:r>
            <a:br>
              <a:rPr b="1" lang="en-US" sz="3600">
                <a:solidFill>
                  <a:srgbClr val="00B050"/>
                </a:solidFill>
              </a:rPr>
            </a:br>
            <a:r>
              <a:rPr b="1" lang="en-US" sz="3600">
                <a:solidFill>
                  <a:srgbClr val="00B050"/>
                </a:solidFill>
              </a:rPr>
              <a:t>(Sampling distribution of sample means) </a:t>
            </a:r>
            <a:endParaRPr b="1" sz="3600">
              <a:solidFill>
                <a:srgbClr val="00B050"/>
              </a:solidFill>
            </a:endParaRPr>
          </a:p>
        </p:txBody>
      </p:sp>
      <p:sp>
        <p:nvSpPr>
          <p:cNvPr id="237" name="Google Shape;237;p5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br>
              <a:rPr lang="en-US"/>
            </a:br>
            <a:endParaRPr/>
          </a:p>
        </p:txBody>
      </p:sp>
      <p:pic>
        <p:nvPicPr>
          <p:cNvPr id="238" name="Google Shape;238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2670" y="1825625"/>
            <a:ext cx="10806659" cy="2570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Arial Black"/>
              <a:buNone/>
            </a:pPr>
            <a:r>
              <a:rPr b="1" lang="en-US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Central Limit Theorem </a:t>
            </a:r>
            <a:endParaRPr b="1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44" name="Google Shape;244;p56"/>
          <p:cNvSpPr txBox="1"/>
          <p:nvPr>
            <p:ph idx="1" type="body"/>
          </p:nvPr>
        </p:nvSpPr>
        <p:spPr>
          <a:xfrm>
            <a:off x="530943" y="1690688"/>
            <a:ext cx="11105534" cy="493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en-US"/>
              <a:t>As the sample size n increases without limit, the shape of the distribution of the sample means taken with replacement from a population with mean µ and standard deviation σ will approach a normal distribution. As previously shown, this distribution will have a mean µ and a standard deviation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If the sample size is sufficiently large, the central limit theorem can be used to answer questions about sample means in the same manner that a normal distribution can be used to answer questions about individual values. The only difference is that a new formula must be used for the </a:t>
            </a:r>
            <a:r>
              <a:rPr i="1" lang="en-US"/>
              <a:t>z </a:t>
            </a:r>
            <a:r>
              <a:rPr lang="en-US"/>
              <a:t>values. It is</a:t>
            </a:r>
            <a:endParaRPr/>
          </a:p>
        </p:txBody>
      </p:sp>
      <p:pic>
        <p:nvPicPr>
          <p:cNvPr id="245" name="Google Shape;245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4163" y="2781275"/>
            <a:ext cx="972314" cy="469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10764" y="5641872"/>
            <a:ext cx="1945892" cy="980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B050"/>
                </a:solidFill>
              </a:rPr>
              <a:t>Central Limit Theorem </a:t>
            </a:r>
            <a:r>
              <a:rPr b="1" lang="en-US" sz="3600">
                <a:solidFill>
                  <a:srgbClr val="00B050"/>
                </a:solidFill>
              </a:rPr>
              <a:t>(Contd.) </a:t>
            </a:r>
            <a:endParaRPr b="1" sz="3600">
              <a:solidFill>
                <a:srgbClr val="00B050"/>
              </a:solidFill>
            </a:endParaRPr>
          </a:p>
        </p:txBody>
      </p:sp>
      <p:sp>
        <p:nvSpPr>
          <p:cNvPr id="252" name="Google Shape;252;p5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It’s important to remember two points when you use the central limit theorem:</a:t>
            </a:r>
            <a:br>
              <a:rPr lang="en-US"/>
            </a:br>
            <a:r>
              <a:rPr lang="en-US"/>
              <a:t>	</a:t>
            </a:r>
            <a:r>
              <a:rPr b="1" lang="en-US"/>
              <a:t>1. </a:t>
            </a:r>
            <a:r>
              <a:rPr lang="en-US"/>
              <a:t>When the original variable is normally distributed, the 	distribution of the sample means will be normally distributed, for 	any sample size </a:t>
            </a:r>
            <a:r>
              <a:rPr i="1" lang="en-US"/>
              <a:t>n.</a:t>
            </a:r>
            <a:br>
              <a:rPr i="1" lang="en-US"/>
            </a:br>
            <a:r>
              <a:rPr i="1" lang="en-US"/>
              <a:t>	</a:t>
            </a:r>
            <a:r>
              <a:rPr b="1" lang="en-US"/>
              <a:t>2. </a:t>
            </a:r>
            <a:r>
              <a:rPr lang="en-US"/>
              <a:t>When the distribution of the original variable might not be 	normal, a sample size of 30 or more is needed to use a normal 	distribution to approximate the distribution of the sample 	means. The larger the sample, the better the approximation will 	be. 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Arial Black"/>
              <a:buNone/>
            </a:pPr>
            <a:r>
              <a:rPr lang="en-US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Normal / Gaussian Distribution </a:t>
            </a:r>
            <a:endParaRPr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5" name="Google Shape;95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96" name="Google Shape;9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333" y="1825625"/>
            <a:ext cx="5266027" cy="4666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47361" y="1825625"/>
            <a:ext cx="6156959" cy="449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B050"/>
                </a:solidFill>
              </a:rPr>
              <a:t>Example # 02 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259" name="Google Shape;259;p5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590"/>
              <a:buChar char="•"/>
            </a:pPr>
            <a:r>
              <a:rPr b="1" lang="en-US" sz="2590">
                <a:solidFill>
                  <a:srgbClr val="00B050"/>
                </a:solidFill>
              </a:rPr>
              <a:t>Hours That Children Watch Television</a:t>
            </a:r>
            <a:r>
              <a:rPr lang="en-US" sz="2590">
                <a:solidFill>
                  <a:srgbClr val="00B050"/>
                </a:solidFill>
              </a:rPr>
              <a:t>: </a:t>
            </a:r>
            <a:r>
              <a:rPr lang="en-US" sz="2590"/>
              <a:t>A. C. Neilsen reported that children between the ages of 2 and 5 watch an average of 25 hours of television per week. Assume the variable is normally distributed and the standard deviation is 3 hours. If 20 children between the ages of 2 and 5 are randomly selected, find the probability that the mean of the number of hours they watch television will be greater than 26.3 hours. </a:t>
            </a:r>
            <a:endParaRPr sz="259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590"/>
              <a:buChar char="•"/>
            </a:pPr>
            <a:r>
              <a:rPr b="1" lang="en-US" sz="2590">
                <a:solidFill>
                  <a:srgbClr val="00B050"/>
                </a:solidFill>
              </a:rPr>
              <a:t>Age of Vehicle: </a:t>
            </a:r>
            <a:r>
              <a:rPr lang="en-US" sz="2590"/>
              <a:t>The average age of a vehicle registered in the United States is 8 years, or 96 months. Assume the standard deviation is 16 months. If a random sample of 36 vehicles is selected, find the probability that the mean of their age is between 90 and 100 months </a:t>
            </a:r>
            <a:br>
              <a:rPr lang="en-US" sz="2590"/>
            </a:br>
            <a:br>
              <a:rPr lang="en-US" sz="2590"/>
            </a:br>
            <a:endParaRPr sz="259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321375899e_0_0"/>
          <p:cNvSpPr txBox="1"/>
          <p:nvPr>
            <p:ph type="title"/>
          </p:nvPr>
        </p:nvSpPr>
        <p:spPr>
          <a:xfrm>
            <a:off x="66355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solidFill>
                  <a:srgbClr val="00B050"/>
                </a:solidFill>
              </a:rPr>
              <a:t>Example 3 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266" name="Google Shape;266;g1321375899e_0_0"/>
          <p:cNvSpPr txBox="1"/>
          <p:nvPr>
            <p:ph idx="1" type="body"/>
          </p:nvPr>
        </p:nvSpPr>
        <p:spPr>
          <a:xfrm>
            <a:off x="488950" y="1825625"/>
            <a:ext cx="108648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7" name="Google Shape;267;g1321375899e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950" y="1825625"/>
            <a:ext cx="10864800" cy="47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9"/>
          <p:cNvSpPr txBox="1"/>
          <p:nvPr>
            <p:ph type="title"/>
          </p:nvPr>
        </p:nvSpPr>
        <p:spPr>
          <a:xfrm>
            <a:off x="838200" y="365126"/>
            <a:ext cx="10515600" cy="7255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Arial Black"/>
              <a:buNone/>
            </a:pPr>
            <a:r>
              <a:rPr b="1" lang="en-US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Summary of formulas</a:t>
            </a:r>
            <a:endParaRPr b="1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73" name="Google Shape;273;p5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74" name="Google Shape;274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529" y="2422551"/>
            <a:ext cx="11054941" cy="2479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60"/>
          <p:cNvSpPr txBox="1"/>
          <p:nvPr>
            <p:ph type="title"/>
          </p:nvPr>
        </p:nvSpPr>
        <p:spPr>
          <a:xfrm>
            <a:off x="838200" y="215224"/>
            <a:ext cx="105156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600"/>
              <a:buFont typeface="Arial Black"/>
              <a:buNone/>
            </a:pPr>
            <a:r>
              <a:rPr b="1" lang="en-US" sz="360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Finite Population Correction Factor</a:t>
            </a:r>
            <a:r>
              <a:rPr lang="en-US" sz="360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/>
          </a:p>
        </p:txBody>
      </p:sp>
      <p:sp>
        <p:nvSpPr>
          <p:cNvPr id="280" name="Google Shape;280;p60"/>
          <p:cNvSpPr txBox="1"/>
          <p:nvPr>
            <p:ph idx="1" type="body"/>
          </p:nvPr>
        </p:nvSpPr>
        <p:spPr>
          <a:xfrm>
            <a:off x="434715" y="1274164"/>
            <a:ext cx="11317500" cy="52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The formula for the standard error of the mean is accurate when the samples are drawn with replacement Or are drawn without replacement from a very large or infinite population. </a:t>
            </a:r>
            <a:endParaRPr sz="260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b="1" lang="en-US" sz="2600"/>
              <a:t>Since sampling with replacement is for the most part unrealistic</a:t>
            </a:r>
            <a:r>
              <a:rPr lang="en-US" sz="2600"/>
              <a:t>, a </a:t>
            </a:r>
            <a:r>
              <a:rPr i="1" lang="en-US" sz="2600"/>
              <a:t>correction factor </a:t>
            </a:r>
            <a:r>
              <a:rPr lang="en-US" sz="2600"/>
              <a:t>is necessary for computing the standard error of the mean for samples drawn </a:t>
            </a:r>
            <a:r>
              <a:rPr b="1" lang="en-US" sz="2600"/>
              <a:t>without replacement </a:t>
            </a:r>
            <a:r>
              <a:rPr lang="en-US" sz="2600"/>
              <a:t>from a finite population.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/>
              <a:t>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/>
              <a:t>	</a:t>
            </a:r>
            <a:r>
              <a:rPr i="1" lang="en-US" sz="2600"/>
              <a:t>where N is the population size and n is the sample size. </a:t>
            </a:r>
            <a:br>
              <a:rPr lang="en-US"/>
            </a:b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correction factor is necessary if relatively large samples are taken from a small population, because the sample mean will then more accurately estimate the population mean and there will be less error in the estimation. </a:t>
            </a:r>
            <a:br>
              <a:rPr lang="en-US"/>
            </a:br>
            <a:endParaRPr/>
          </a:p>
        </p:txBody>
      </p:sp>
      <p:pic>
        <p:nvPicPr>
          <p:cNvPr id="281" name="Google Shape;281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3966" y="3155790"/>
            <a:ext cx="1587162" cy="719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2"/>
          <p:cNvSpPr txBox="1"/>
          <p:nvPr>
            <p:ph type="title"/>
          </p:nvPr>
        </p:nvSpPr>
        <p:spPr>
          <a:xfrm>
            <a:off x="838200" y="243205"/>
            <a:ext cx="10515600" cy="716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B050"/>
                </a:solidFill>
              </a:rPr>
              <a:t>Shapes of Normal Distribution 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103" name="Google Shape;103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04" name="Google Shape;10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158240"/>
            <a:ext cx="11856720" cy="5455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3"/>
          <p:cNvSpPr txBox="1"/>
          <p:nvPr>
            <p:ph type="title"/>
          </p:nvPr>
        </p:nvSpPr>
        <p:spPr>
          <a:xfrm>
            <a:off x="838200" y="365125"/>
            <a:ext cx="10515600" cy="945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B050"/>
                </a:solidFill>
              </a:rPr>
              <a:t>Properties of Normal Distribution 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110" name="Google Shape;110;p33"/>
          <p:cNvSpPr txBox="1"/>
          <p:nvPr>
            <p:ph idx="1" type="body"/>
          </p:nvPr>
        </p:nvSpPr>
        <p:spPr>
          <a:xfrm>
            <a:off x="708660" y="1630680"/>
            <a:ext cx="1077468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A normal distribution is bell-shaped, symmetric and unimodal.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Mean = Median = Mode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curve never touches the </a:t>
            </a:r>
            <a:r>
              <a:rPr i="1" lang="en-US"/>
              <a:t>x </a:t>
            </a:r>
            <a:r>
              <a:rPr lang="en-US"/>
              <a:t>axis. Theoretically, no matter how far in either direction the curve extends, it never meets the </a:t>
            </a:r>
            <a:r>
              <a:rPr i="1" lang="en-US"/>
              <a:t>x </a:t>
            </a:r>
            <a:r>
              <a:rPr lang="en-US"/>
              <a:t>axis—but it gets increasingly closer.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total area under a normal distribution curve is equal to 1.00, or 100%.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area under the part of a normal curve that lies within 1 standard deviation of the mean is approximately 0.68, or 68%; within 2 standard deviations, about 0.95, or 95%; and within 3 standard deviations, about 0.997, or 99.7%.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B050"/>
                </a:solidFill>
              </a:rPr>
              <a:t>The Standard Normal Distribution 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117" name="Google Shape;117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</a:t>
            </a:r>
            <a:r>
              <a:rPr b="1" lang="en-US"/>
              <a:t>standard normal distribution </a:t>
            </a:r>
            <a:r>
              <a:rPr lang="en-US"/>
              <a:t>is a normal distribution with a mean of 0 and a standard deviation of 1.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formula for the standard normal distribution is: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All normally distributed variables can be transformed into the standard normally distributed variable by using the formula for the standard score:</a:t>
            </a:r>
            <a:endParaRPr/>
          </a:p>
        </p:txBody>
      </p:sp>
      <p:pic>
        <p:nvPicPr>
          <p:cNvPr id="118" name="Google Shape;11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9195" y="3103244"/>
            <a:ext cx="2193608" cy="1163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6806" y="5544818"/>
            <a:ext cx="7178387" cy="978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5"/>
          <p:cNvSpPr txBox="1"/>
          <p:nvPr>
            <p:ph type="title"/>
          </p:nvPr>
        </p:nvSpPr>
        <p:spPr>
          <a:xfrm>
            <a:off x="838200" y="217642"/>
            <a:ext cx="10515600" cy="6820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959"/>
              <a:buFont typeface="Calibri"/>
              <a:buNone/>
            </a:pPr>
            <a:r>
              <a:rPr b="1" lang="en-US" sz="3959">
                <a:solidFill>
                  <a:srgbClr val="00B050"/>
                </a:solidFill>
              </a:rPr>
              <a:t>Areas under the standard Normal Curve</a:t>
            </a:r>
            <a:endParaRPr b="1" sz="3959">
              <a:solidFill>
                <a:srgbClr val="00B050"/>
              </a:solidFill>
            </a:endParaRPr>
          </a:p>
        </p:txBody>
      </p:sp>
      <p:sp>
        <p:nvSpPr>
          <p:cNvPr id="126" name="Google Shape;126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27" name="Google Shape;12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981" y="899652"/>
            <a:ext cx="11828205" cy="5722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6"/>
          <p:cNvSpPr txBox="1"/>
          <p:nvPr>
            <p:ph type="title"/>
          </p:nvPr>
        </p:nvSpPr>
        <p:spPr>
          <a:xfrm>
            <a:off x="368709" y="126540"/>
            <a:ext cx="11415251" cy="5197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959"/>
              <a:buFont typeface="Calibri"/>
              <a:buNone/>
            </a:pPr>
            <a:r>
              <a:rPr b="1" lang="en-US" sz="3959">
                <a:solidFill>
                  <a:srgbClr val="00B050"/>
                </a:solidFill>
              </a:rPr>
              <a:t>Example 01</a:t>
            </a:r>
            <a:endParaRPr b="1" sz="3959">
              <a:solidFill>
                <a:srgbClr val="00B050"/>
              </a:solidFill>
            </a:endParaRPr>
          </a:p>
        </p:txBody>
      </p:sp>
      <p:sp>
        <p:nvSpPr>
          <p:cNvPr id="134" name="Google Shape;134;p36"/>
          <p:cNvSpPr txBox="1"/>
          <p:nvPr>
            <p:ph idx="1" type="body"/>
          </p:nvPr>
        </p:nvSpPr>
        <p:spPr>
          <a:xfrm>
            <a:off x="368709" y="825910"/>
            <a:ext cx="11415251" cy="53510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lphaLcPeriod"/>
            </a:pPr>
            <a:r>
              <a:rPr lang="en-US" sz="2600"/>
              <a:t>Find the area to the left of </a:t>
            </a:r>
            <a:r>
              <a:rPr i="1" lang="en-US" sz="2600"/>
              <a:t>z </a:t>
            </a:r>
            <a:r>
              <a:rPr lang="en-US" sz="2600"/>
              <a:t>= 2.06				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lphaLcPeriod"/>
            </a:pPr>
            <a:r>
              <a:rPr lang="en-US" sz="2600"/>
              <a:t>Find the area to the right of </a:t>
            </a:r>
            <a:r>
              <a:rPr i="1" lang="en-US" sz="2600"/>
              <a:t>z </a:t>
            </a:r>
            <a:r>
              <a:rPr lang="en-US" sz="2600"/>
              <a:t>= -1.19				 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lphaLcPeriod"/>
            </a:pPr>
            <a:r>
              <a:rPr lang="en-US" sz="2600"/>
              <a:t>Find the area between </a:t>
            </a:r>
            <a:r>
              <a:rPr i="1" lang="en-US" sz="2600"/>
              <a:t>z </a:t>
            </a:r>
            <a:r>
              <a:rPr lang="en-US" sz="2600"/>
              <a:t>= 1.68 and </a:t>
            </a:r>
            <a:r>
              <a:rPr i="1" lang="en-US" sz="2600"/>
              <a:t>z </a:t>
            </a:r>
            <a:r>
              <a:rPr lang="en-US" sz="2600"/>
              <a:t>= -1.37		</a:t>
            </a: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  <p:pic>
        <p:nvPicPr>
          <p:cNvPr id="135" name="Google Shape;13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053" y="2142986"/>
            <a:ext cx="11253020" cy="4265188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6"/>
          <p:cNvSpPr/>
          <p:nvPr/>
        </p:nvSpPr>
        <p:spPr>
          <a:xfrm>
            <a:off x="7462683" y="4663258"/>
            <a:ext cx="884903" cy="36871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7" name="Google Shape;137;p36"/>
          <p:cNvCxnSpPr>
            <a:endCxn id="136" idx="2"/>
          </p:cNvCxnSpPr>
          <p:nvPr/>
        </p:nvCxnSpPr>
        <p:spPr>
          <a:xfrm flipH="1" rot="10800000">
            <a:off x="1179783" y="4847613"/>
            <a:ext cx="6282900" cy="36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8" name="Google Shape;138;p36"/>
          <p:cNvSpPr/>
          <p:nvPr/>
        </p:nvSpPr>
        <p:spPr>
          <a:xfrm>
            <a:off x="10479189" y="3919144"/>
            <a:ext cx="884903" cy="368710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9" name="Google Shape;139;p36"/>
          <p:cNvCxnSpPr/>
          <p:nvPr/>
        </p:nvCxnSpPr>
        <p:spPr>
          <a:xfrm>
            <a:off x="1135622" y="4103499"/>
            <a:ext cx="9424219" cy="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0" name="Google Shape;140;p36"/>
          <p:cNvCxnSpPr/>
          <p:nvPr/>
        </p:nvCxnSpPr>
        <p:spPr>
          <a:xfrm>
            <a:off x="7905135" y="2875935"/>
            <a:ext cx="0" cy="1637071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1" name="Google Shape;141;p36"/>
          <p:cNvCxnSpPr/>
          <p:nvPr/>
        </p:nvCxnSpPr>
        <p:spPr>
          <a:xfrm>
            <a:off x="10980172" y="2708617"/>
            <a:ext cx="9833" cy="121529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2" name="Google Shape;142;p36"/>
          <p:cNvSpPr/>
          <p:nvPr/>
        </p:nvSpPr>
        <p:spPr>
          <a:xfrm>
            <a:off x="8436077" y="3269512"/>
            <a:ext cx="884903" cy="368710"/>
          </a:xfrm>
          <a:prstGeom prst="ellipse">
            <a:avLst/>
          </a:prstGeom>
          <a:noFill/>
          <a:ln cap="flat" cmpd="sng" w="28575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3" name="Google Shape;143;p36"/>
          <p:cNvCxnSpPr>
            <a:endCxn id="142" idx="2"/>
          </p:cNvCxnSpPr>
          <p:nvPr/>
        </p:nvCxnSpPr>
        <p:spPr>
          <a:xfrm flipH="1" rot="10800000">
            <a:off x="1120877" y="3453867"/>
            <a:ext cx="7315200" cy="21000"/>
          </a:xfrm>
          <a:prstGeom prst="straightConnector1">
            <a:avLst/>
          </a:prstGeom>
          <a:noFill/>
          <a:ln cap="flat" cmpd="sng" w="28575">
            <a:solidFill>
              <a:srgbClr val="0070C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4" name="Google Shape;144;p36"/>
          <p:cNvCxnSpPr/>
          <p:nvPr/>
        </p:nvCxnSpPr>
        <p:spPr>
          <a:xfrm>
            <a:off x="8878529" y="2754044"/>
            <a:ext cx="23354" cy="515468"/>
          </a:xfrm>
          <a:prstGeom prst="straightConnector1">
            <a:avLst/>
          </a:prstGeom>
          <a:noFill/>
          <a:ln cap="flat" cmpd="sng" w="28575">
            <a:solidFill>
              <a:srgbClr val="0070C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145" name="Google Shape;14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9672" y="6344281"/>
            <a:ext cx="11016121" cy="31214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36"/>
          <p:cNvSpPr/>
          <p:nvPr/>
        </p:nvSpPr>
        <p:spPr>
          <a:xfrm>
            <a:off x="9335727" y="6307996"/>
            <a:ext cx="884903" cy="368710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7" name="Google Shape;147;p36"/>
          <p:cNvCxnSpPr/>
          <p:nvPr/>
        </p:nvCxnSpPr>
        <p:spPr>
          <a:xfrm flipH="1">
            <a:off x="9940413" y="2819686"/>
            <a:ext cx="34412" cy="3488310"/>
          </a:xfrm>
          <a:prstGeom prst="straightConnector1">
            <a:avLst/>
          </a:prstGeom>
          <a:noFill/>
          <a:ln cap="flat" cmpd="sng" w="28575">
            <a:solidFill>
              <a:srgbClr val="7030A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8" name="Google Shape;148;p36"/>
          <p:cNvCxnSpPr/>
          <p:nvPr/>
        </p:nvCxnSpPr>
        <p:spPr>
          <a:xfrm flipH="1" rot="10800000">
            <a:off x="1179870" y="6505105"/>
            <a:ext cx="8155857" cy="8757"/>
          </a:xfrm>
          <a:prstGeom prst="straightConnector1">
            <a:avLst/>
          </a:prstGeom>
          <a:noFill/>
          <a:ln cap="flat" cmpd="sng" w="28575">
            <a:solidFill>
              <a:srgbClr val="7030A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149" name="Google Shape;149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37871" y="753660"/>
            <a:ext cx="3317922" cy="138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7"/>
          <p:cNvSpPr txBox="1"/>
          <p:nvPr>
            <p:ph type="title"/>
          </p:nvPr>
        </p:nvSpPr>
        <p:spPr>
          <a:xfrm>
            <a:off x="838200" y="365125"/>
            <a:ext cx="10515600" cy="9474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B050"/>
                </a:solidFill>
              </a:rPr>
              <a:t>Example 01 (Contd.) 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155" name="Google Shape;155;p37"/>
          <p:cNvSpPr txBox="1"/>
          <p:nvPr>
            <p:ph idx="1" type="body"/>
          </p:nvPr>
        </p:nvSpPr>
        <p:spPr>
          <a:xfrm>
            <a:off x="838200" y="1474839"/>
            <a:ext cx="10515600" cy="5058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56" name="Google Shape;15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871857"/>
            <a:ext cx="10515600" cy="4440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/>
          <p:nvPr>
            <p:ph type="title"/>
          </p:nvPr>
        </p:nvSpPr>
        <p:spPr>
          <a:xfrm>
            <a:off x="838200" y="129152"/>
            <a:ext cx="10515600" cy="3864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959"/>
              <a:buFont typeface="Calibri"/>
              <a:buNone/>
            </a:pPr>
            <a:r>
              <a:rPr b="1" lang="en-US" sz="3959">
                <a:solidFill>
                  <a:srgbClr val="00B050"/>
                </a:solidFill>
              </a:rPr>
              <a:t>Example # 02</a:t>
            </a:r>
            <a:endParaRPr b="1" sz="3959">
              <a:solidFill>
                <a:srgbClr val="00B050"/>
              </a:solidFill>
            </a:endParaRPr>
          </a:p>
        </p:txBody>
      </p:sp>
      <p:sp>
        <p:nvSpPr>
          <p:cNvPr id="163" name="Google Shape;163;p38"/>
          <p:cNvSpPr txBox="1"/>
          <p:nvPr>
            <p:ph idx="1" type="body"/>
          </p:nvPr>
        </p:nvSpPr>
        <p:spPr>
          <a:xfrm>
            <a:off x="398206" y="515630"/>
            <a:ext cx="11341510" cy="5661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Find the </a:t>
            </a:r>
            <a:r>
              <a:rPr b="1" i="1" lang="en-US"/>
              <a:t>z </a:t>
            </a:r>
            <a:r>
              <a:rPr b="1" lang="en-US"/>
              <a:t>value </a:t>
            </a:r>
            <a:r>
              <a:rPr lang="en-US"/>
              <a:t>such that the area under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the standard normal distribution curve b/w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0 and the </a:t>
            </a:r>
            <a:r>
              <a:rPr i="1" lang="en-US"/>
              <a:t>z </a:t>
            </a:r>
            <a:r>
              <a:rPr lang="en-US"/>
              <a:t>value is 0.2123.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</a:t>
            </a:r>
            <a:br>
              <a:rPr lang="en-US"/>
            </a:br>
            <a:endParaRPr/>
          </a:p>
        </p:txBody>
      </p:sp>
      <p:pic>
        <p:nvPicPr>
          <p:cNvPr id="164" name="Google Shape;16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942" y="2875935"/>
            <a:ext cx="11208774" cy="362810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8"/>
          <p:cNvSpPr/>
          <p:nvPr/>
        </p:nvSpPr>
        <p:spPr>
          <a:xfrm>
            <a:off x="7624916" y="4925961"/>
            <a:ext cx="870155" cy="353962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6" name="Google Shape;166;p38"/>
          <p:cNvCxnSpPr/>
          <p:nvPr/>
        </p:nvCxnSpPr>
        <p:spPr>
          <a:xfrm flipH="1">
            <a:off x="8082116" y="3303639"/>
            <a:ext cx="73742" cy="1592826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7" name="Google Shape;167;p38"/>
          <p:cNvCxnSpPr>
            <a:endCxn id="165" idx="2"/>
          </p:cNvCxnSpPr>
          <p:nvPr/>
        </p:nvCxnSpPr>
        <p:spPr>
          <a:xfrm>
            <a:off x="1180016" y="5088242"/>
            <a:ext cx="6444900" cy="14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168" name="Google Shape;168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93974" y="188554"/>
            <a:ext cx="5039033" cy="2657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2019-03-17T14:40:27Z</dcterms:created>
  <dc:creator>Osama Bin Ajaz</dc:creator>
</cp:coreProperties>
</file>