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01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79728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17516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40730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9A9DC8-FAA6-410A-8D6B-5DF5151A3F98}"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2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A9DC8-FAA6-410A-8D6B-5DF5151A3F98}"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1375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9A9DC8-FAA6-410A-8D6B-5DF5151A3F98}"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219621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9A9DC8-FAA6-410A-8D6B-5DF5151A3F98}"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53626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9A9DC8-FAA6-410A-8D6B-5DF5151A3F98}" type="datetimeFigureOut">
              <a:rPr lang="en-US" smtClean="0"/>
              <a:t>9/25/2021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78075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9A9DC8-FAA6-410A-8D6B-5DF5151A3F98}" type="datetimeFigureOut">
              <a:rPr lang="en-US" smtClean="0"/>
              <a:t>9/25/2021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48EAAA-9282-46E4-9CC9-CA7AEE96ED5E}" type="slidenum">
              <a:rPr lang="en-US" smtClean="0"/>
              <a:t>‹#›</a:t>
            </a:fld>
            <a:endParaRPr lang="en-US"/>
          </a:p>
        </p:txBody>
      </p:sp>
    </p:spTree>
    <p:extLst>
      <p:ext uri="{BB962C8B-B14F-4D97-AF65-F5344CB8AC3E}">
        <p14:creationId xmlns:p14="http://schemas.microsoft.com/office/powerpoint/2010/main" val="263687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A9DC8-FAA6-410A-8D6B-5DF5151A3F98}"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261267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9A9DC8-FAA6-410A-8D6B-5DF5151A3F98}" type="datetimeFigureOut">
              <a:rPr lang="en-US" smtClean="0"/>
              <a:t>9/25/2021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48EAAA-9282-46E4-9CC9-CA7AEE96ED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932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3GD-3UZGsV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3099953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13740" y="1845734"/>
            <a:ext cx="7534275" cy="4191000"/>
          </a:xfrm>
          <a:prstGeom prst="rect">
            <a:avLst/>
          </a:prstGeom>
        </p:spPr>
      </p:pic>
    </p:spTree>
    <p:extLst>
      <p:ext uri="{BB962C8B-B14F-4D97-AF65-F5344CB8AC3E}">
        <p14:creationId xmlns:p14="http://schemas.microsoft.com/office/powerpoint/2010/main" val="3295222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5" name="Content Placeholder 4"/>
          <p:cNvSpPr>
            <a:spLocks noGrp="1"/>
          </p:cNvSpPr>
          <p:nvPr>
            <p:ph idx="1"/>
          </p:nvPr>
        </p:nvSpPr>
        <p:spPr/>
        <p:txBody>
          <a:bodyPr/>
          <a:lstStyle/>
          <a:p>
            <a:r>
              <a:rPr lang="en-US" sz="2400" dirty="0" smtClean="0"/>
              <a:t>Another Example</a:t>
            </a:r>
            <a:r>
              <a:rPr lang="en-US" dirty="0" smtClean="0"/>
              <a:t> :</a:t>
            </a:r>
            <a:endParaRPr lang="en-US" dirty="0"/>
          </a:p>
        </p:txBody>
      </p:sp>
      <p:pic>
        <p:nvPicPr>
          <p:cNvPr id="6" name="Picture 5"/>
          <p:cNvPicPr>
            <a:picLocks noChangeAspect="1"/>
          </p:cNvPicPr>
          <p:nvPr/>
        </p:nvPicPr>
        <p:blipFill>
          <a:blip r:embed="rId2"/>
          <a:stretch>
            <a:fillRect/>
          </a:stretch>
        </p:blipFill>
        <p:spPr>
          <a:xfrm>
            <a:off x="1097280" y="2414376"/>
            <a:ext cx="7229475" cy="2886075"/>
          </a:xfrm>
          <a:prstGeom prst="rect">
            <a:avLst/>
          </a:prstGeom>
        </p:spPr>
      </p:pic>
    </p:spTree>
    <p:extLst>
      <p:ext uri="{BB962C8B-B14F-4D97-AF65-F5344CB8AC3E}">
        <p14:creationId xmlns:p14="http://schemas.microsoft.com/office/powerpoint/2010/main" val="1579506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r>
              <a:rPr lang="en-US" dirty="0" smtClean="0"/>
              <a:t>Applications :</a:t>
            </a:r>
          </a:p>
          <a:p>
            <a:endParaRPr lang="en-US" dirty="0"/>
          </a:p>
          <a:p>
            <a:r>
              <a:rPr lang="en-US" dirty="0" smtClean="0"/>
              <a:t>1) To find the brightest part of image in computer vision</a:t>
            </a:r>
          </a:p>
          <a:p>
            <a:r>
              <a:rPr lang="en-US" dirty="0" smtClean="0"/>
              <a:t>2) To maximize the profit through purchase and sale of stocks</a:t>
            </a:r>
            <a:endParaRPr lang="en-US" dirty="0"/>
          </a:p>
          <a:p>
            <a:pPr marL="0" indent="0">
              <a:buNone/>
            </a:pPr>
            <a:r>
              <a:rPr lang="en-US" dirty="0"/>
              <a:t> </a:t>
            </a:r>
            <a:r>
              <a:rPr lang="en-US" dirty="0" smtClean="0"/>
              <a:t> and many others..</a:t>
            </a:r>
          </a:p>
        </p:txBody>
      </p:sp>
    </p:spTree>
    <p:extLst>
      <p:ext uri="{BB962C8B-B14F-4D97-AF65-F5344CB8AC3E}">
        <p14:creationId xmlns:p14="http://schemas.microsoft.com/office/powerpoint/2010/main" val="418765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7477125" cy="4419600"/>
          </a:xfrm>
          <a:prstGeom prst="rect">
            <a:avLst/>
          </a:prstGeom>
        </p:spPr>
      </p:pic>
    </p:spTree>
    <p:extLst>
      <p:ext uri="{BB962C8B-B14F-4D97-AF65-F5344CB8AC3E}">
        <p14:creationId xmlns:p14="http://schemas.microsoft.com/office/powerpoint/2010/main" val="2474396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097280" y="1845734"/>
            <a:ext cx="7562850" cy="4476750"/>
          </a:xfrm>
          <a:prstGeom prst="rect">
            <a:avLst/>
          </a:prstGeom>
        </p:spPr>
      </p:pic>
    </p:spTree>
    <p:extLst>
      <p:ext uri="{BB962C8B-B14F-4D97-AF65-F5344CB8AC3E}">
        <p14:creationId xmlns:p14="http://schemas.microsoft.com/office/powerpoint/2010/main" val="3699684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97280" y="1845734"/>
            <a:ext cx="7839075" cy="4443554"/>
          </a:xfrm>
          <a:prstGeom prst="rect">
            <a:avLst/>
          </a:prstGeom>
        </p:spPr>
      </p:pic>
    </p:spTree>
    <p:extLst>
      <p:ext uri="{BB962C8B-B14F-4D97-AF65-F5344CB8AC3E}">
        <p14:creationId xmlns:p14="http://schemas.microsoft.com/office/powerpoint/2010/main" val="2063536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7124700" cy="4362450"/>
          </a:xfrm>
          <a:prstGeom prst="rect">
            <a:avLst/>
          </a:prstGeom>
        </p:spPr>
      </p:pic>
    </p:spTree>
    <p:extLst>
      <p:ext uri="{BB962C8B-B14F-4D97-AF65-F5344CB8AC3E}">
        <p14:creationId xmlns:p14="http://schemas.microsoft.com/office/powerpoint/2010/main" val="696091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97280" y="1845734"/>
            <a:ext cx="7315200" cy="4477007"/>
          </a:xfrm>
          <a:prstGeom prst="rect">
            <a:avLst/>
          </a:prstGeom>
        </p:spPr>
      </p:pic>
    </p:spTree>
    <p:extLst>
      <p:ext uri="{BB962C8B-B14F-4D97-AF65-F5344CB8AC3E}">
        <p14:creationId xmlns:p14="http://schemas.microsoft.com/office/powerpoint/2010/main" val="1541315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pic>
        <p:nvPicPr>
          <p:cNvPr id="5" name="Content Placeholder 4"/>
          <p:cNvPicPr>
            <a:picLocks noGrp="1" noChangeAspect="1"/>
          </p:cNvPicPr>
          <p:nvPr>
            <p:ph idx="1"/>
          </p:nvPr>
        </p:nvPicPr>
        <p:blipFill>
          <a:blip r:embed="rId2"/>
          <a:stretch>
            <a:fillRect/>
          </a:stretch>
        </p:blipFill>
        <p:spPr>
          <a:xfrm>
            <a:off x="857294" y="1840391"/>
            <a:ext cx="5514975" cy="3295650"/>
          </a:xfrm>
          <a:prstGeom prst="rect">
            <a:avLst/>
          </a:prstGeom>
        </p:spPr>
      </p:pic>
      <p:pic>
        <p:nvPicPr>
          <p:cNvPr id="6" name="Picture 5"/>
          <p:cNvPicPr>
            <a:picLocks noChangeAspect="1"/>
          </p:cNvPicPr>
          <p:nvPr/>
        </p:nvPicPr>
        <p:blipFill>
          <a:blip r:embed="rId3"/>
          <a:stretch>
            <a:fillRect/>
          </a:stretch>
        </p:blipFill>
        <p:spPr>
          <a:xfrm>
            <a:off x="7580626" y="3021168"/>
            <a:ext cx="3933825" cy="3286125"/>
          </a:xfrm>
          <a:prstGeom prst="rect">
            <a:avLst/>
          </a:prstGeom>
        </p:spPr>
      </p:pic>
    </p:spTree>
    <p:extLst>
      <p:ext uri="{BB962C8B-B14F-4D97-AF65-F5344CB8AC3E}">
        <p14:creationId xmlns:p14="http://schemas.microsoft.com/office/powerpoint/2010/main" val="1003463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Working of this algorithm was elaborated in class. </a:t>
            </a:r>
          </a:p>
          <a:p>
            <a:pPr marL="0" indent="0">
              <a:buNone/>
            </a:pPr>
            <a:r>
              <a:rPr lang="en-US" dirty="0" smtClean="0"/>
              <a:t>Those who were absent, watch </a:t>
            </a:r>
            <a:r>
              <a:rPr lang="en-US" dirty="0" smtClean="0"/>
              <a:t>below link to understand working of maximum sub array </a:t>
            </a:r>
            <a:r>
              <a:rPr lang="en-US" dirty="0" smtClean="0"/>
              <a:t>that follows </a:t>
            </a:r>
            <a:r>
              <a:rPr lang="en-US" dirty="0" smtClean="0"/>
              <a:t>divide </a:t>
            </a:r>
            <a:r>
              <a:rPr lang="en-US" dirty="0" smtClean="0"/>
              <a:t>and conquer code. Below diagram is from this link as well</a:t>
            </a:r>
            <a:r>
              <a:rPr lang="en-US" dirty="0" smtClean="0"/>
              <a:t>. </a:t>
            </a:r>
            <a:endParaRPr lang="en-US" dirty="0" smtClean="0"/>
          </a:p>
          <a:p>
            <a:pPr marL="0" indent="0">
              <a:buNone/>
            </a:pPr>
            <a:r>
              <a:rPr lang="en-US" dirty="0">
                <a:hlinkClick r:id="rId2"/>
              </a:rPr>
              <a:t>https://</a:t>
            </a:r>
            <a:r>
              <a:rPr lang="en-US" dirty="0" smtClean="0">
                <a:hlinkClick r:id="rId2"/>
              </a:rPr>
              <a:t>www.youtube.com/watch?v=3GD-3UZGsVI</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There is one mistake in this </a:t>
            </a:r>
            <a:r>
              <a:rPr lang="en-US" dirty="0" err="1" smtClean="0"/>
              <a:t>youtube</a:t>
            </a:r>
            <a:r>
              <a:rPr lang="en-US" dirty="0" smtClean="0"/>
              <a:t> video. Also read the video description below </a:t>
            </a:r>
            <a:r>
              <a:rPr lang="en-US" dirty="0" smtClean="0"/>
              <a:t>video </a:t>
            </a:r>
            <a:r>
              <a:rPr lang="en-US" dirty="0" smtClean="0"/>
              <a:t>where he told you where he made the mistake. In case of any query, come to me.</a:t>
            </a:r>
            <a:endParaRPr lang="en-US" dirty="0" smtClean="0"/>
          </a:p>
          <a:p>
            <a:pPr marL="0" indent="0">
              <a:buNone/>
            </a:pPr>
            <a:endParaRPr lang="en-US" dirty="0"/>
          </a:p>
        </p:txBody>
      </p:sp>
      <p:pic>
        <p:nvPicPr>
          <p:cNvPr id="6" name="Picture 5"/>
          <p:cNvPicPr>
            <a:picLocks noChangeAspect="1"/>
          </p:cNvPicPr>
          <p:nvPr/>
        </p:nvPicPr>
        <p:blipFill>
          <a:blip r:embed="rId3"/>
          <a:stretch>
            <a:fillRect/>
          </a:stretch>
        </p:blipFill>
        <p:spPr>
          <a:xfrm>
            <a:off x="2093131" y="3157557"/>
            <a:ext cx="7136781" cy="1878082"/>
          </a:xfrm>
          <a:prstGeom prst="rect">
            <a:avLst/>
          </a:prstGeom>
        </p:spPr>
      </p:pic>
    </p:spTree>
    <p:extLst>
      <p:ext uri="{BB962C8B-B14F-4D97-AF65-F5344CB8AC3E}">
        <p14:creationId xmlns:p14="http://schemas.microsoft.com/office/powerpoint/2010/main" val="3764576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sp>
        <p:nvSpPr>
          <p:cNvPr id="3" name="Content Placeholder 2"/>
          <p:cNvSpPr>
            <a:spLocks noGrp="1"/>
          </p:cNvSpPr>
          <p:nvPr>
            <p:ph idx="1"/>
          </p:nvPr>
        </p:nvSpPr>
        <p:spPr/>
        <p:txBody>
          <a:bodyPr>
            <a:normAutofit lnSpcReduction="10000"/>
          </a:bodyPr>
          <a:lstStyle/>
          <a:p>
            <a:r>
              <a:rPr lang="en-US" dirty="0"/>
              <a:t>Given a sorted array of integers and a target value, find out if target exists in the array or not</a:t>
            </a:r>
          </a:p>
          <a:p>
            <a:pPr marL="0" indent="0">
              <a:buNone/>
            </a:pPr>
            <a:endParaRPr lang="en-US" dirty="0"/>
          </a:p>
          <a:p>
            <a:r>
              <a:rPr lang="en-US" dirty="0">
                <a:solidFill>
                  <a:schemeClr val="accent1"/>
                </a:solidFill>
              </a:rPr>
              <a:t>Input</a:t>
            </a:r>
            <a:r>
              <a:rPr lang="en-US" dirty="0"/>
              <a:t>: </a:t>
            </a:r>
            <a:r>
              <a:rPr lang="en-US" dirty="0" err="1"/>
              <a:t>arr</a:t>
            </a:r>
            <a:r>
              <a:rPr lang="en-US" dirty="0"/>
              <a:t>[] = {3,4,6,7}, target = 4</a:t>
            </a:r>
          </a:p>
          <a:p>
            <a:pPr marL="0" indent="0">
              <a:buNone/>
            </a:pPr>
            <a:endParaRPr lang="en-US" dirty="0"/>
          </a:p>
          <a:p>
            <a:r>
              <a:rPr lang="en-US" dirty="0">
                <a:solidFill>
                  <a:schemeClr val="accent1"/>
                </a:solidFill>
              </a:rPr>
              <a:t>Output:</a:t>
            </a:r>
            <a:r>
              <a:rPr lang="en-US" dirty="0"/>
              <a:t> Target is in index </a:t>
            </a:r>
            <a:r>
              <a:rPr lang="en-US" dirty="0" smtClean="0"/>
              <a:t>2  (if index starts from 1)</a:t>
            </a:r>
            <a:endParaRPr lang="en-US" dirty="0"/>
          </a:p>
          <a:p>
            <a:pPr marL="0" indent="0">
              <a:buNone/>
            </a:pPr>
            <a:endParaRPr lang="en-US" dirty="0"/>
          </a:p>
          <a:p>
            <a:r>
              <a:rPr lang="en-US" dirty="0" smtClean="0">
                <a:solidFill>
                  <a:schemeClr val="accent1"/>
                </a:solidFill>
              </a:rPr>
              <a:t>Trivial/Simple </a:t>
            </a:r>
            <a:r>
              <a:rPr lang="en-US" dirty="0">
                <a:solidFill>
                  <a:schemeClr val="accent1"/>
                </a:solidFill>
              </a:rPr>
              <a:t>Solution:</a:t>
            </a:r>
            <a:r>
              <a:rPr lang="en-US" dirty="0"/>
              <a:t> </a:t>
            </a:r>
            <a:r>
              <a:rPr lang="en-US" dirty="0" smtClean="0"/>
              <a:t>Simple solution is “Linear Search” which will check every element of array to find the required element and hence O(n) complexity. But “Binary search algorithm” does it in Log(n) time by recursively breaking it.</a:t>
            </a:r>
          </a:p>
          <a:p>
            <a:r>
              <a:rPr lang="en-US" dirty="0" smtClean="0"/>
              <a:t>Binary search </a:t>
            </a:r>
            <a:r>
              <a:rPr lang="en-US" b="1" dirty="0" smtClean="0"/>
              <a:t>precondition </a:t>
            </a:r>
            <a:r>
              <a:rPr lang="en-US" dirty="0" smtClean="0"/>
              <a:t>is array should be sorted</a:t>
            </a:r>
            <a:endParaRPr lang="en-US" dirty="0"/>
          </a:p>
        </p:txBody>
      </p:sp>
    </p:spTree>
    <p:extLst>
      <p:ext uri="{BB962C8B-B14F-4D97-AF65-F5344CB8AC3E}">
        <p14:creationId xmlns:p14="http://schemas.microsoft.com/office/powerpoint/2010/main" val="2602348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Sub Array Problem</a:t>
            </a:r>
          </a:p>
        </p:txBody>
      </p:sp>
      <p:sp>
        <p:nvSpPr>
          <p:cNvPr id="3" name="Content Placeholder 2"/>
          <p:cNvSpPr>
            <a:spLocks noGrp="1"/>
          </p:cNvSpPr>
          <p:nvPr>
            <p:ph idx="1"/>
          </p:nvPr>
        </p:nvSpPr>
        <p:spPr/>
        <p:txBody>
          <a:bodyPr/>
          <a:lstStyle/>
          <a:p>
            <a:r>
              <a:rPr lang="en-US" dirty="0" smtClean="0"/>
              <a:t>So this is the solution of max sub array problem in O(</a:t>
            </a:r>
            <a:r>
              <a:rPr lang="en-US" dirty="0" err="1" smtClean="0"/>
              <a:t>nlogn</a:t>
            </a:r>
            <a:r>
              <a:rPr lang="en-US" dirty="0" smtClean="0"/>
              <a:t>)</a:t>
            </a:r>
          </a:p>
          <a:p>
            <a:endParaRPr lang="en-US" dirty="0" smtClean="0"/>
          </a:p>
          <a:p>
            <a:r>
              <a:rPr lang="en-US" dirty="0" smtClean="0"/>
              <a:t>Maximum subarray algorithm is available in O(n) time as well.</a:t>
            </a:r>
          </a:p>
          <a:p>
            <a:endParaRPr lang="en-US" dirty="0"/>
          </a:p>
          <a:p>
            <a:r>
              <a:rPr lang="en-US" dirty="0" smtClean="0"/>
              <a:t>Try to make it in O(n) time. Challenge yourself with out looking for the solution on internet.</a:t>
            </a:r>
          </a:p>
          <a:p>
            <a:endParaRPr lang="en-US" dirty="0" smtClean="0"/>
          </a:p>
          <a:p>
            <a:r>
              <a:rPr lang="en-US" dirty="0" smtClean="0"/>
              <a:t>Also make sure that you can solve this problem in O(n^2) time as well which is easier than O(n) and O(</a:t>
            </a:r>
            <a:r>
              <a:rPr lang="en-US" dirty="0" err="1" smtClean="0"/>
              <a:t>nlogn</a:t>
            </a:r>
            <a:r>
              <a:rPr lang="en-US" smtClean="0"/>
              <a:t>).</a:t>
            </a:r>
            <a:endParaRPr lang="en-US" dirty="0"/>
          </a:p>
        </p:txBody>
      </p:sp>
    </p:spTree>
    <p:extLst>
      <p:ext uri="{BB962C8B-B14F-4D97-AF65-F5344CB8AC3E}">
        <p14:creationId xmlns:p14="http://schemas.microsoft.com/office/powerpoint/2010/main" val="570915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813" y="1817648"/>
            <a:ext cx="6873612" cy="4482789"/>
          </a:xfrm>
          <a:prstGeom prst="rect">
            <a:avLst/>
          </a:prstGeom>
        </p:spPr>
      </p:pic>
      <p:pic>
        <p:nvPicPr>
          <p:cNvPr id="5" name="Picture 4"/>
          <p:cNvPicPr>
            <a:picLocks noChangeAspect="1"/>
          </p:cNvPicPr>
          <p:nvPr/>
        </p:nvPicPr>
        <p:blipFill>
          <a:blip r:embed="rId3"/>
          <a:stretch>
            <a:fillRect/>
          </a:stretch>
        </p:blipFill>
        <p:spPr>
          <a:xfrm>
            <a:off x="1097280" y="1996069"/>
            <a:ext cx="2667650" cy="1283040"/>
          </a:xfrm>
          <a:prstGeom prst="rect">
            <a:avLst/>
          </a:prstGeom>
        </p:spPr>
      </p:pic>
      <p:pic>
        <p:nvPicPr>
          <p:cNvPr id="6" name="Picture 5"/>
          <p:cNvPicPr>
            <a:picLocks noChangeAspect="1"/>
          </p:cNvPicPr>
          <p:nvPr/>
        </p:nvPicPr>
        <p:blipFill>
          <a:blip r:embed="rId4"/>
          <a:stretch>
            <a:fillRect/>
          </a:stretch>
        </p:blipFill>
        <p:spPr>
          <a:xfrm>
            <a:off x="1275769" y="3279109"/>
            <a:ext cx="1076325" cy="495300"/>
          </a:xfrm>
          <a:prstGeom prst="rect">
            <a:avLst/>
          </a:prstGeom>
        </p:spPr>
      </p:pic>
      <p:sp>
        <p:nvSpPr>
          <p:cNvPr id="7" name="Rectangle 6"/>
          <p:cNvSpPr/>
          <p:nvPr/>
        </p:nvSpPr>
        <p:spPr>
          <a:xfrm>
            <a:off x="1180529" y="3885528"/>
            <a:ext cx="4004686" cy="1477328"/>
          </a:xfrm>
          <a:prstGeom prst="rect">
            <a:avLst/>
          </a:prstGeom>
        </p:spPr>
        <p:txBody>
          <a:bodyPr wrap="none">
            <a:spAutoFit/>
          </a:bodyPr>
          <a:lstStyle/>
          <a:p>
            <a:r>
              <a:rPr lang="en-US" dirty="0"/>
              <a:t>Sometimes considered as </a:t>
            </a:r>
            <a:r>
              <a:rPr lang="en-US" dirty="0" smtClean="0"/>
              <a:t>divide</a:t>
            </a:r>
          </a:p>
          <a:p>
            <a:r>
              <a:rPr lang="en-US" dirty="0" smtClean="0"/>
              <a:t> </a:t>
            </a:r>
            <a:r>
              <a:rPr lang="en-US" dirty="0"/>
              <a:t>and conquer </a:t>
            </a:r>
            <a:r>
              <a:rPr lang="en-US" dirty="0" smtClean="0"/>
              <a:t>algorithm</a:t>
            </a:r>
          </a:p>
          <a:p>
            <a:endParaRPr lang="en-US" dirty="0"/>
          </a:p>
          <a:p>
            <a:r>
              <a:rPr lang="en-US" dirty="0" smtClean="0"/>
              <a:t>Best case time would be O(1) when </a:t>
            </a:r>
          </a:p>
          <a:p>
            <a:r>
              <a:rPr lang="en-US" dirty="0" smtClean="0"/>
              <a:t>element to be found is present in middle</a:t>
            </a:r>
            <a:endParaRPr lang="en-US" dirty="0"/>
          </a:p>
        </p:txBody>
      </p:sp>
    </p:spTree>
    <p:extLst>
      <p:ext uri="{BB962C8B-B14F-4D97-AF65-F5344CB8AC3E}">
        <p14:creationId xmlns:p14="http://schemas.microsoft.com/office/powerpoint/2010/main" val="2834181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pic>
        <p:nvPicPr>
          <p:cNvPr id="4" name="Picture 2" descr="Image title">
            <a:extLst>
              <a:ext uri="{FF2B5EF4-FFF2-40B4-BE49-F238E27FC236}">
                <a16:creationId xmlns:a16="http://schemas.microsoft.com/office/drawing/2014/main" xmlns="" id="{5318C3C8-EB93-481B-B8FC-512CCBE6D11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94417" y="1890868"/>
            <a:ext cx="626412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75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sp>
        <p:nvSpPr>
          <p:cNvPr id="3" name="Content Placeholder 2"/>
          <p:cNvSpPr>
            <a:spLocks noGrp="1"/>
          </p:cNvSpPr>
          <p:nvPr>
            <p:ph idx="1"/>
          </p:nvPr>
        </p:nvSpPr>
        <p:spPr/>
        <p:txBody>
          <a:bodyPr/>
          <a:lstStyle/>
          <a:p>
            <a:r>
              <a:rPr lang="en-US" b="1" u="sng" dirty="0" smtClean="0"/>
              <a:t>Loop invariant of Binary Search </a:t>
            </a:r>
            <a:r>
              <a:rPr lang="en-US" b="1" dirty="0" smtClean="0"/>
              <a:t>:</a:t>
            </a:r>
          </a:p>
          <a:p>
            <a:endParaRPr lang="en-US" b="1" dirty="0"/>
          </a:p>
          <a:p>
            <a:endParaRPr lang="en-US" b="1" dirty="0" smtClean="0"/>
          </a:p>
          <a:p>
            <a:endParaRPr lang="en-US" b="1" dirty="0"/>
          </a:p>
          <a:p>
            <a:endParaRPr lang="en-US" b="1" dirty="0" smtClean="0"/>
          </a:p>
          <a:p>
            <a:endParaRPr lang="en-US" b="1" dirty="0"/>
          </a:p>
          <a:p>
            <a:r>
              <a:rPr lang="en-US" dirty="0" smtClean="0"/>
              <a:t>Here l </a:t>
            </a:r>
            <a:r>
              <a:rPr lang="en-US" dirty="0"/>
              <a:t>= lo = index of left most element</a:t>
            </a:r>
          </a:p>
          <a:p>
            <a:r>
              <a:rPr lang="en-US" dirty="0" smtClean="0"/>
              <a:t>Here </a:t>
            </a:r>
            <a:r>
              <a:rPr lang="en-US" dirty="0"/>
              <a:t>r= hi = index of right most element</a:t>
            </a:r>
          </a:p>
          <a:p>
            <a:endParaRPr lang="en-US" b="1"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2"/>
          <a:stretch>
            <a:fillRect/>
          </a:stretch>
        </p:blipFill>
        <p:spPr>
          <a:xfrm>
            <a:off x="996919" y="2236051"/>
            <a:ext cx="4905375" cy="1962150"/>
          </a:xfrm>
          <a:prstGeom prst="rect">
            <a:avLst/>
          </a:prstGeom>
        </p:spPr>
      </p:pic>
    </p:spTree>
    <p:extLst>
      <p:ext uri="{BB962C8B-B14F-4D97-AF65-F5344CB8AC3E}">
        <p14:creationId xmlns:p14="http://schemas.microsoft.com/office/powerpoint/2010/main" val="1431803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pic>
        <p:nvPicPr>
          <p:cNvPr id="4" name="Content Placeholder 3"/>
          <p:cNvPicPr>
            <a:picLocks noGrp="1" noChangeAspect="1"/>
          </p:cNvPicPr>
          <p:nvPr>
            <p:ph idx="1"/>
          </p:nvPr>
        </p:nvPicPr>
        <p:blipFill>
          <a:blip r:embed="rId2"/>
          <a:stretch>
            <a:fillRect/>
          </a:stretch>
        </p:blipFill>
        <p:spPr>
          <a:xfrm>
            <a:off x="1208358" y="1959363"/>
            <a:ext cx="9077325" cy="3105150"/>
          </a:xfrm>
          <a:prstGeom prst="rect">
            <a:avLst/>
          </a:prstGeom>
        </p:spPr>
      </p:pic>
    </p:spTree>
    <p:extLst>
      <p:ext uri="{BB962C8B-B14F-4D97-AF65-F5344CB8AC3E}">
        <p14:creationId xmlns:p14="http://schemas.microsoft.com/office/powerpoint/2010/main" val="231138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sp>
        <p:nvSpPr>
          <p:cNvPr id="5" name="Content Placeholder 4"/>
          <p:cNvSpPr>
            <a:spLocks noGrp="1"/>
          </p:cNvSpPr>
          <p:nvPr>
            <p:ph idx="1"/>
          </p:nvPr>
        </p:nvSpPr>
        <p:spPr/>
        <p:txBody>
          <a:bodyPr/>
          <a:lstStyle/>
          <a:p>
            <a:r>
              <a:rPr lang="en-US" b="1" dirty="0" smtClean="0"/>
              <a:t>Maintenance :</a:t>
            </a:r>
          </a:p>
          <a:p>
            <a:endParaRPr lang="en-US" dirty="0" smtClean="0"/>
          </a:p>
          <a:p>
            <a:r>
              <a:rPr lang="en-US" dirty="0" smtClean="0"/>
              <a:t>1. Array order is never changed so first point holds. It is sorted.</a:t>
            </a:r>
          </a:p>
          <a:p>
            <a:endParaRPr lang="en-US" dirty="0" smtClean="0"/>
          </a:p>
          <a:p>
            <a:r>
              <a:rPr lang="en-US" dirty="0" smtClean="0"/>
              <a:t>2 &amp; 3.  Think it yourself. Try to convince that there could be three possibilities. Number belongs to mid element index or in the left part or in the right part. But where ever it is, l&lt;=r will hold. And number will belong to any of the three parts which means that x belongs to array[l….r]</a:t>
            </a:r>
          </a:p>
        </p:txBody>
      </p:sp>
    </p:spTree>
    <p:extLst>
      <p:ext uri="{BB962C8B-B14F-4D97-AF65-F5344CB8AC3E}">
        <p14:creationId xmlns:p14="http://schemas.microsoft.com/office/powerpoint/2010/main" val="986065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sp>
        <p:nvSpPr>
          <p:cNvPr id="5" name="Content Placeholder 4"/>
          <p:cNvSpPr>
            <a:spLocks noGrp="1"/>
          </p:cNvSpPr>
          <p:nvPr>
            <p:ph idx="1"/>
          </p:nvPr>
        </p:nvSpPr>
        <p:spPr/>
        <p:txBody>
          <a:bodyPr/>
          <a:lstStyle/>
          <a:p>
            <a:r>
              <a:rPr lang="en-US" b="1" dirty="0" smtClean="0"/>
              <a:t>Termination :</a:t>
            </a:r>
          </a:p>
          <a:p>
            <a:r>
              <a:rPr lang="en-US" dirty="0" smtClean="0"/>
              <a:t>Think it yourself. Assuming </a:t>
            </a:r>
            <a:r>
              <a:rPr lang="en-US" dirty="0"/>
              <a:t>the loop invariant holds at the start of each iteration, show that some quantity </a:t>
            </a:r>
            <a:r>
              <a:rPr lang="en-US" dirty="0" smtClean="0"/>
              <a:t>(index) strictly </a:t>
            </a:r>
            <a:r>
              <a:rPr lang="en-US" dirty="0"/>
              <a:t>decreases, and that it cannot decrease indefinitely without </a:t>
            </a:r>
            <a:r>
              <a:rPr lang="en-US" dirty="0" smtClean="0"/>
              <a:t>making the </a:t>
            </a:r>
            <a:r>
              <a:rPr lang="en-US" dirty="0"/>
              <a:t>loop invariant false</a:t>
            </a:r>
            <a:r>
              <a:rPr lang="en-US"/>
              <a:t>. </a:t>
            </a:r>
            <a:endParaRPr lang="en-US" b="1" dirty="0"/>
          </a:p>
          <a:p>
            <a:endParaRPr lang="en-US" b="1" dirty="0" smtClean="0"/>
          </a:p>
        </p:txBody>
      </p:sp>
      <p:pic>
        <p:nvPicPr>
          <p:cNvPr id="7" name="Picture 6"/>
          <p:cNvPicPr>
            <a:picLocks noChangeAspect="1"/>
          </p:cNvPicPr>
          <p:nvPr/>
        </p:nvPicPr>
        <p:blipFill>
          <a:blip r:embed="rId2"/>
          <a:stretch>
            <a:fillRect/>
          </a:stretch>
        </p:blipFill>
        <p:spPr>
          <a:xfrm>
            <a:off x="1097280" y="4516941"/>
            <a:ext cx="8915400" cy="857250"/>
          </a:xfrm>
          <a:prstGeom prst="rect">
            <a:avLst/>
          </a:prstGeom>
        </p:spPr>
      </p:pic>
    </p:spTree>
    <p:extLst>
      <p:ext uri="{BB962C8B-B14F-4D97-AF65-F5344CB8AC3E}">
        <p14:creationId xmlns:p14="http://schemas.microsoft.com/office/powerpoint/2010/main" val="3182132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Sub Array Problem</a:t>
            </a:r>
            <a:endParaRPr lang="en-US" dirty="0"/>
          </a:p>
        </p:txBody>
      </p:sp>
      <p:pic>
        <p:nvPicPr>
          <p:cNvPr id="4" name="Content Placeholder 3"/>
          <p:cNvPicPr>
            <a:picLocks noGrp="1" noChangeAspect="1"/>
          </p:cNvPicPr>
          <p:nvPr>
            <p:ph idx="1"/>
          </p:nvPr>
        </p:nvPicPr>
        <p:blipFill>
          <a:blip r:embed="rId2"/>
          <a:stretch>
            <a:fillRect/>
          </a:stretch>
        </p:blipFill>
        <p:spPr>
          <a:xfrm>
            <a:off x="1097280" y="1899309"/>
            <a:ext cx="7486650" cy="2466975"/>
          </a:xfrm>
          <a:prstGeom prst="rect">
            <a:avLst/>
          </a:prstGeom>
        </p:spPr>
      </p:pic>
    </p:spTree>
    <p:extLst>
      <p:ext uri="{BB962C8B-B14F-4D97-AF65-F5344CB8AC3E}">
        <p14:creationId xmlns:p14="http://schemas.microsoft.com/office/powerpoint/2010/main" val="2211303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TotalTime>
  <Words>530</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CS302 Design and Analysis of Algorithms</vt:lpstr>
      <vt:lpstr>Binary Search Algorithm</vt:lpstr>
      <vt:lpstr>Binary Search Algorithm</vt:lpstr>
      <vt:lpstr>Binary Search Algorithm</vt:lpstr>
      <vt:lpstr>Binary Search Algorithm</vt:lpstr>
      <vt:lpstr>Binary Search Algorithm</vt:lpstr>
      <vt:lpstr>Binary Search Algorithm</vt:lpstr>
      <vt:lpstr>Binary Search Algorithm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lpstr>Maximum Sub Array Problem</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sohail</cp:lastModifiedBy>
  <cp:revision>9</cp:revision>
  <dcterms:created xsi:type="dcterms:W3CDTF">2020-10-03T08:35:57Z</dcterms:created>
  <dcterms:modified xsi:type="dcterms:W3CDTF">2021-09-25T05:17:44Z</dcterms:modified>
</cp:coreProperties>
</file>