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3" r:id="rId3"/>
    <p:sldId id="274" r:id="rId4"/>
    <p:sldId id="275" r:id="rId5"/>
    <p:sldId id="278" r:id="rId6"/>
    <p:sldId id="279" r:id="rId7"/>
    <p:sldId id="280" r:id="rId8"/>
    <p:sldId id="258" r:id="rId9"/>
    <p:sldId id="259" r:id="rId10"/>
    <p:sldId id="260" r:id="rId11"/>
    <p:sldId id="261" r:id="rId12"/>
    <p:sldId id="262" r:id="rId13"/>
    <p:sldId id="263" r:id="rId14"/>
    <p:sldId id="264" r:id="rId15"/>
    <p:sldId id="265" r:id="rId16"/>
    <p:sldId id="266" r:id="rId17"/>
    <p:sldId id="267" r:id="rId18"/>
    <p:sldId id="293" r:id="rId19"/>
    <p:sldId id="281" r:id="rId20"/>
    <p:sldId id="282" r:id="rId21"/>
    <p:sldId id="283" r:id="rId22"/>
    <p:sldId id="284" r:id="rId23"/>
    <p:sldId id="285" r:id="rId24"/>
    <p:sldId id="286" r:id="rId25"/>
    <p:sldId id="287" r:id="rId26"/>
    <p:sldId id="288" r:id="rId27"/>
    <p:sldId id="289" r:id="rId28"/>
    <p:sldId id="290" r:id="rId29"/>
    <p:sldId id="291" r:id="rId30"/>
    <p:sldId id="268" r:id="rId31"/>
    <p:sldId id="269" r:id="rId32"/>
    <p:sldId id="294"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2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33415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420740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118350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9F5D0C-8303-4D7E-B723-E660E1BAEBAE}"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73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9F5D0C-8303-4D7E-B723-E660E1BAEBAE}"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135214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9F5D0C-8303-4D7E-B723-E660E1BAEBAE}" type="datetimeFigureOut">
              <a:rPr lang="en-US" smtClean="0"/>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424041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9F5D0C-8303-4D7E-B723-E660E1BAEBAE}"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392231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9F5D0C-8303-4D7E-B723-E660E1BAEBAE}" type="datetimeFigureOut">
              <a:rPr lang="en-US" smtClean="0"/>
              <a:t>11/13/2021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56269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9F5D0C-8303-4D7E-B723-E660E1BAEBAE}" type="datetimeFigureOut">
              <a:rPr lang="en-US" smtClean="0"/>
              <a:t>11/13/2021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0347D5-9FF7-4675-9010-6D50DA6AA6B9}" type="slidenum">
              <a:rPr lang="en-US" smtClean="0"/>
              <a:t>‹#›</a:t>
            </a:fld>
            <a:endParaRPr lang="en-US"/>
          </a:p>
        </p:txBody>
      </p:sp>
    </p:spTree>
    <p:extLst>
      <p:ext uri="{BB962C8B-B14F-4D97-AF65-F5344CB8AC3E}">
        <p14:creationId xmlns:p14="http://schemas.microsoft.com/office/powerpoint/2010/main" val="28717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F5D0C-8303-4D7E-B723-E660E1BAEBAE}"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72834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9F5D0C-8303-4D7E-B723-E660E1BAEBAE}" type="datetimeFigureOut">
              <a:rPr lang="en-US" smtClean="0"/>
              <a:t>11/13/2021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0347D5-9FF7-4675-9010-6D50DA6AA6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935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1111202" y="4537152"/>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638567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a:t>
            </a:r>
            <a:r>
              <a:rPr lang="en-US" dirty="0" smtClean="0"/>
              <a:t>multiplication</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302610" y="2005593"/>
            <a:ext cx="7096125" cy="3181350"/>
          </a:xfrm>
          <a:prstGeom prst="rect">
            <a:avLst/>
          </a:prstGeom>
        </p:spPr>
      </p:pic>
    </p:spTree>
    <p:extLst>
      <p:ext uri="{BB962C8B-B14F-4D97-AF65-F5344CB8AC3E}">
        <p14:creationId xmlns:p14="http://schemas.microsoft.com/office/powerpoint/2010/main" val="40303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a:t>
            </a:r>
            <a:r>
              <a:rPr lang="en-US" dirty="0" smtClean="0"/>
              <a:t>multiplication</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395654" y="1868594"/>
            <a:ext cx="6553200" cy="4000500"/>
          </a:xfrm>
          <a:prstGeom prst="rect">
            <a:avLst/>
          </a:prstGeom>
        </p:spPr>
      </p:pic>
    </p:spTree>
    <p:extLst>
      <p:ext uri="{BB962C8B-B14F-4D97-AF65-F5344CB8AC3E}">
        <p14:creationId xmlns:p14="http://schemas.microsoft.com/office/powerpoint/2010/main" val="2752219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a:t>
            </a:r>
            <a:r>
              <a:rPr lang="en-US" dirty="0" smtClean="0"/>
              <a:t>multiplication</a:t>
            </a:r>
            <a:endParaRPr lang="en-US" dirty="0"/>
          </a:p>
        </p:txBody>
      </p:sp>
      <p:pic>
        <p:nvPicPr>
          <p:cNvPr id="5" name="Content Placeholder 4"/>
          <p:cNvPicPr>
            <a:picLocks noGrp="1" noChangeAspect="1"/>
          </p:cNvPicPr>
          <p:nvPr>
            <p:ph idx="1"/>
          </p:nvPr>
        </p:nvPicPr>
        <p:blipFill>
          <a:blip r:embed="rId2"/>
          <a:stretch>
            <a:fillRect/>
          </a:stretch>
        </p:blipFill>
        <p:spPr>
          <a:xfrm>
            <a:off x="2441171" y="1917469"/>
            <a:ext cx="6934200" cy="3200400"/>
          </a:xfrm>
          <a:prstGeom prst="rect">
            <a:avLst/>
          </a:prstGeom>
        </p:spPr>
      </p:pic>
      <p:pic>
        <p:nvPicPr>
          <p:cNvPr id="6" name="Picture 5"/>
          <p:cNvPicPr>
            <a:picLocks noChangeAspect="1"/>
          </p:cNvPicPr>
          <p:nvPr/>
        </p:nvPicPr>
        <p:blipFill>
          <a:blip r:embed="rId3"/>
          <a:stretch>
            <a:fillRect/>
          </a:stretch>
        </p:blipFill>
        <p:spPr>
          <a:xfrm>
            <a:off x="3216592" y="5183159"/>
            <a:ext cx="5819775" cy="600075"/>
          </a:xfrm>
          <a:prstGeom prst="rect">
            <a:avLst/>
          </a:prstGeom>
        </p:spPr>
      </p:pic>
    </p:spTree>
    <p:extLst>
      <p:ext uri="{BB962C8B-B14F-4D97-AF65-F5344CB8AC3E}">
        <p14:creationId xmlns:p14="http://schemas.microsoft.com/office/powerpoint/2010/main" val="342496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a:t>
            </a:r>
            <a:r>
              <a:rPr lang="en-US" dirty="0" smtClean="0"/>
              <a:t>multiplication</a:t>
            </a:r>
            <a:endParaRPr lang="en-US" dirty="0"/>
          </a:p>
        </p:txBody>
      </p:sp>
      <p:pic>
        <p:nvPicPr>
          <p:cNvPr id="4" name="Content Placeholder 3"/>
          <p:cNvPicPr>
            <a:picLocks noGrp="1" noChangeAspect="1"/>
          </p:cNvPicPr>
          <p:nvPr>
            <p:ph idx="1"/>
          </p:nvPr>
        </p:nvPicPr>
        <p:blipFill>
          <a:blip r:embed="rId2"/>
          <a:stretch>
            <a:fillRect/>
          </a:stretch>
        </p:blipFill>
        <p:spPr>
          <a:xfrm>
            <a:off x="2783205" y="1992890"/>
            <a:ext cx="6686550" cy="3590925"/>
          </a:xfrm>
          <a:prstGeom prst="rect">
            <a:avLst/>
          </a:prstGeom>
        </p:spPr>
      </p:pic>
    </p:spTree>
    <p:extLst>
      <p:ext uri="{BB962C8B-B14F-4D97-AF65-F5344CB8AC3E}">
        <p14:creationId xmlns:p14="http://schemas.microsoft.com/office/powerpoint/2010/main" val="3355709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a:t>
            </a:r>
            <a:r>
              <a:rPr lang="en-US" dirty="0" smtClean="0"/>
              <a:t>multiplication: Brute Force</a:t>
            </a:r>
            <a:endParaRPr lang="en-US" dirty="0"/>
          </a:p>
        </p:txBody>
      </p:sp>
      <p:pic>
        <p:nvPicPr>
          <p:cNvPr id="5" name="Content Placeholder 4"/>
          <p:cNvPicPr>
            <a:picLocks noGrp="1" noChangeAspect="1"/>
          </p:cNvPicPr>
          <p:nvPr>
            <p:ph idx="1"/>
          </p:nvPr>
        </p:nvPicPr>
        <p:blipFill>
          <a:blip r:embed="rId2"/>
          <a:stretch>
            <a:fillRect/>
          </a:stretch>
        </p:blipFill>
        <p:spPr>
          <a:xfrm>
            <a:off x="2692834" y="1912793"/>
            <a:ext cx="7143750" cy="4000500"/>
          </a:xfrm>
          <a:prstGeom prst="rect">
            <a:avLst/>
          </a:prstGeom>
        </p:spPr>
      </p:pic>
    </p:spTree>
    <p:extLst>
      <p:ext uri="{BB962C8B-B14F-4D97-AF65-F5344CB8AC3E}">
        <p14:creationId xmlns:p14="http://schemas.microsoft.com/office/powerpoint/2010/main" val="1108468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a:t>
            </a:r>
            <a:r>
              <a:rPr lang="en-US" dirty="0" smtClean="0"/>
              <a:t>multiplication: Brute </a:t>
            </a:r>
            <a:r>
              <a:rPr lang="en-US" dirty="0"/>
              <a:t>Force</a:t>
            </a:r>
          </a:p>
        </p:txBody>
      </p:sp>
      <p:pic>
        <p:nvPicPr>
          <p:cNvPr id="5" name="Content Placeholder 4"/>
          <p:cNvPicPr>
            <a:picLocks noGrp="1" noChangeAspect="1"/>
          </p:cNvPicPr>
          <p:nvPr>
            <p:ph idx="1"/>
          </p:nvPr>
        </p:nvPicPr>
        <p:blipFill>
          <a:blip r:embed="rId2"/>
          <a:stretch>
            <a:fillRect/>
          </a:stretch>
        </p:blipFill>
        <p:spPr>
          <a:xfrm>
            <a:off x="3445651" y="1846263"/>
            <a:ext cx="5361024" cy="4022725"/>
          </a:xfrm>
          <a:prstGeom prst="rect">
            <a:avLst/>
          </a:prstGeom>
        </p:spPr>
      </p:pic>
    </p:spTree>
    <p:extLst>
      <p:ext uri="{BB962C8B-B14F-4D97-AF65-F5344CB8AC3E}">
        <p14:creationId xmlns:p14="http://schemas.microsoft.com/office/powerpoint/2010/main" val="300080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5" name="Content Placeholder 4"/>
          <p:cNvPicPr>
            <a:picLocks noGrp="1" noChangeAspect="1"/>
          </p:cNvPicPr>
          <p:nvPr>
            <p:ph idx="1"/>
          </p:nvPr>
        </p:nvPicPr>
        <p:blipFill>
          <a:blip r:embed="rId2"/>
          <a:stretch>
            <a:fillRect/>
          </a:stretch>
        </p:blipFill>
        <p:spPr>
          <a:xfrm>
            <a:off x="2549842" y="1889760"/>
            <a:ext cx="7153275" cy="3019425"/>
          </a:xfrm>
          <a:prstGeom prst="rect">
            <a:avLst/>
          </a:prstGeom>
        </p:spPr>
      </p:pic>
      <p:pic>
        <p:nvPicPr>
          <p:cNvPr id="6" name="Picture 5"/>
          <p:cNvPicPr>
            <a:picLocks noChangeAspect="1"/>
          </p:cNvPicPr>
          <p:nvPr/>
        </p:nvPicPr>
        <p:blipFill>
          <a:blip r:embed="rId3"/>
          <a:stretch>
            <a:fillRect/>
          </a:stretch>
        </p:blipFill>
        <p:spPr>
          <a:xfrm>
            <a:off x="3097357" y="5061585"/>
            <a:ext cx="3752850" cy="1066800"/>
          </a:xfrm>
          <a:prstGeom prst="rect">
            <a:avLst/>
          </a:prstGeom>
        </p:spPr>
      </p:pic>
    </p:spTree>
    <p:extLst>
      <p:ext uri="{BB962C8B-B14F-4D97-AF65-F5344CB8AC3E}">
        <p14:creationId xmlns:p14="http://schemas.microsoft.com/office/powerpoint/2010/main" val="252918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5" name="Content Placeholder 4"/>
          <p:cNvPicPr>
            <a:picLocks noGrp="1" noChangeAspect="1"/>
          </p:cNvPicPr>
          <p:nvPr>
            <p:ph idx="1"/>
          </p:nvPr>
        </p:nvPicPr>
        <p:blipFill>
          <a:blip r:embed="rId2"/>
          <a:stretch>
            <a:fillRect/>
          </a:stretch>
        </p:blipFill>
        <p:spPr>
          <a:xfrm>
            <a:off x="3536661" y="1937038"/>
            <a:ext cx="6924675" cy="3619500"/>
          </a:xfrm>
          <a:prstGeom prst="rect">
            <a:avLst/>
          </a:prstGeom>
        </p:spPr>
      </p:pic>
    </p:spTree>
    <p:extLst>
      <p:ext uri="{BB962C8B-B14F-4D97-AF65-F5344CB8AC3E}">
        <p14:creationId xmlns:p14="http://schemas.microsoft.com/office/powerpoint/2010/main" val="2454698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Chain of matrices = A = { A3,A4,A5,A6 }     ; index starts from 1    </a:t>
            </a:r>
          </a:p>
          <a:p>
            <a:r>
              <a:rPr lang="en-US" dirty="0" smtClean="0"/>
              <a:t>Dimensions of matrices = P = { 4,5,2,8,7}   ; index starts from 0</a:t>
            </a:r>
            <a:endParaRPr lang="en-US" dirty="0"/>
          </a:p>
        </p:txBody>
      </p:sp>
      <p:pic>
        <p:nvPicPr>
          <p:cNvPr id="7" name="Content Placeholder 5"/>
          <p:cNvPicPr>
            <a:picLocks noChangeAspect="1"/>
          </p:cNvPicPr>
          <p:nvPr/>
        </p:nvPicPr>
        <p:blipFill>
          <a:blip r:embed="rId2"/>
          <a:stretch>
            <a:fillRect/>
          </a:stretch>
        </p:blipFill>
        <p:spPr>
          <a:xfrm>
            <a:off x="1097280" y="1952192"/>
            <a:ext cx="9667875" cy="1400175"/>
          </a:xfrm>
          <a:prstGeom prst="rect">
            <a:avLst/>
          </a:prstGeom>
        </p:spPr>
      </p:pic>
    </p:spTree>
    <p:extLst>
      <p:ext uri="{BB962C8B-B14F-4D97-AF65-F5344CB8AC3E}">
        <p14:creationId xmlns:p14="http://schemas.microsoft.com/office/powerpoint/2010/main" val="2791178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6" name="Content Placeholder 5"/>
          <p:cNvPicPr>
            <a:picLocks noGrp="1" noChangeAspect="1"/>
          </p:cNvPicPr>
          <p:nvPr>
            <p:ph idx="1"/>
          </p:nvPr>
        </p:nvPicPr>
        <p:blipFill>
          <a:blip r:embed="rId2"/>
          <a:stretch>
            <a:fillRect/>
          </a:stretch>
        </p:blipFill>
        <p:spPr>
          <a:xfrm>
            <a:off x="2161309" y="2037484"/>
            <a:ext cx="8772525" cy="2950153"/>
          </a:xfrm>
          <a:prstGeom prst="rect">
            <a:avLst/>
          </a:prstGeom>
        </p:spPr>
      </p:pic>
    </p:spTree>
    <p:extLst>
      <p:ext uri="{BB962C8B-B14F-4D97-AF65-F5344CB8AC3E}">
        <p14:creationId xmlns:p14="http://schemas.microsoft.com/office/powerpoint/2010/main" val="3861885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t>
            </a:r>
            <a:r>
              <a:rPr lang="en-US" dirty="0" smtClean="0"/>
              <a:t>Chain Multiplication : Some important concepts</a:t>
            </a:r>
            <a:endParaRPr lang="en-US" dirty="0"/>
          </a:p>
        </p:txBody>
      </p:sp>
      <p:sp>
        <p:nvSpPr>
          <p:cNvPr id="3" name="Content Placeholder 2"/>
          <p:cNvSpPr>
            <a:spLocks noGrp="1"/>
          </p:cNvSpPr>
          <p:nvPr>
            <p:ph idx="1"/>
          </p:nvPr>
        </p:nvSpPr>
        <p:spPr/>
        <p:txBody>
          <a:bodyPr/>
          <a:lstStyle/>
          <a:p>
            <a:r>
              <a:rPr lang="en-US" b="1" dirty="0"/>
              <a:t>A              x                 B                       =       D</a:t>
            </a:r>
          </a:p>
          <a:p>
            <a:pPr marL="0" indent="0">
              <a:buNone/>
            </a:pPr>
            <a:r>
              <a:rPr lang="en-US" b="1" dirty="0"/>
              <a:t>(10x100)                     (100 x 5)                   (10x5)</a:t>
            </a:r>
          </a:p>
          <a:p>
            <a:endParaRPr lang="en-US" dirty="0"/>
          </a:p>
          <a:p>
            <a:pPr>
              <a:buFont typeface="Wingdings" panose="05000000000000000000" pitchFamily="2" charset="2"/>
              <a:buChar char="v"/>
            </a:pPr>
            <a:r>
              <a:rPr lang="en-US" b="1" dirty="0" smtClean="0"/>
              <a:t>  Multiplication </a:t>
            </a:r>
            <a:r>
              <a:rPr lang="en-US" b="1" dirty="0"/>
              <a:t>is only possible when :</a:t>
            </a:r>
          </a:p>
          <a:p>
            <a:r>
              <a:rPr lang="en-US" dirty="0" smtClean="0"/>
              <a:t>    (</a:t>
            </a:r>
            <a:r>
              <a:rPr lang="en-US" dirty="0"/>
              <a:t>Column of first matrix = Rows of second matrix)</a:t>
            </a:r>
          </a:p>
          <a:p>
            <a:r>
              <a:rPr lang="en-US" dirty="0" smtClean="0"/>
              <a:t>    </a:t>
            </a:r>
            <a:r>
              <a:rPr lang="en-US" u="sng" dirty="0" smtClean="0"/>
              <a:t>For </a:t>
            </a:r>
            <a:r>
              <a:rPr lang="en-US" u="sng" dirty="0"/>
              <a:t>example : multiplication of A and B is possible as 100=100</a:t>
            </a:r>
          </a:p>
        </p:txBody>
      </p:sp>
    </p:spTree>
    <p:extLst>
      <p:ext uri="{BB962C8B-B14F-4D97-AF65-F5344CB8AC3E}">
        <p14:creationId xmlns:p14="http://schemas.microsoft.com/office/powerpoint/2010/main" val="3107031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097280" y="2030903"/>
            <a:ext cx="9610725" cy="2057400"/>
          </a:xfrm>
          <a:prstGeom prst="rect">
            <a:avLst/>
          </a:prstGeom>
        </p:spPr>
      </p:pic>
    </p:spTree>
    <p:extLst>
      <p:ext uri="{BB962C8B-B14F-4D97-AF65-F5344CB8AC3E}">
        <p14:creationId xmlns:p14="http://schemas.microsoft.com/office/powerpoint/2010/main" val="3616562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512916" y="1920240"/>
            <a:ext cx="9110749" cy="4397433"/>
          </a:xfrm>
          <a:prstGeom prst="rect">
            <a:avLst/>
          </a:prstGeom>
        </p:spPr>
      </p:pic>
    </p:spTree>
    <p:extLst>
      <p:ext uri="{BB962C8B-B14F-4D97-AF65-F5344CB8AC3E}">
        <p14:creationId xmlns:p14="http://schemas.microsoft.com/office/powerpoint/2010/main" val="1197287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845734"/>
            <a:ext cx="9610725" cy="2171700"/>
          </a:xfrm>
          <a:prstGeom prst="rect">
            <a:avLst/>
          </a:prstGeom>
        </p:spPr>
      </p:pic>
    </p:spTree>
    <p:extLst>
      <p:ext uri="{BB962C8B-B14F-4D97-AF65-F5344CB8AC3E}">
        <p14:creationId xmlns:p14="http://schemas.microsoft.com/office/powerpoint/2010/main" val="527030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Here A = { A1,A2,A3,A4,A5} ;  starts from index 1</a:t>
            </a:r>
          </a:p>
          <a:p>
            <a:r>
              <a:rPr lang="en-US" dirty="0"/>
              <a:t>a</a:t>
            </a:r>
            <a:r>
              <a:rPr lang="en-US" dirty="0" smtClean="0"/>
              <a:t>nd   P =  {5,4,6,2,7,3};   	       starts from index 0</a:t>
            </a:r>
            <a:endParaRPr lang="en-US" dirty="0"/>
          </a:p>
        </p:txBody>
      </p:sp>
      <p:pic>
        <p:nvPicPr>
          <p:cNvPr id="7" name="Content Placeholder 3"/>
          <p:cNvPicPr>
            <a:picLocks noChangeAspect="1"/>
          </p:cNvPicPr>
          <p:nvPr/>
        </p:nvPicPr>
        <p:blipFill>
          <a:blip r:embed="rId2"/>
          <a:stretch>
            <a:fillRect/>
          </a:stretch>
        </p:blipFill>
        <p:spPr>
          <a:xfrm>
            <a:off x="1097280" y="1913053"/>
            <a:ext cx="9353550" cy="2922183"/>
          </a:xfrm>
          <a:prstGeom prst="rect">
            <a:avLst/>
          </a:prstGeom>
        </p:spPr>
      </p:pic>
    </p:spTree>
    <p:extLst>
      <p:ext uri="{BB962C8B-B14F-4D97-AF65-F5344CB8AC3E}">
        <p14:creationId xmlns:p14="http://schemas.microsoft.com/office/powerpoint/2010/main" val="2944075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844649" y="1879514"/>
            <a:ext cx="8563661" cy="4022725"/>
          </a:xfrm>
          <a:prstGeom prst="rect">
            <a:avLst/>
          </a:prstGeom>
        </p:spPr>
      </p:pic>
    </p:spTree>
    <p:extLst>
      <p:ext uri="{BB962C8B-B14F-4D97-AF65-F5344CB8AC3E}">
        <p14:creationId xmlns:p14="http://schemas.microsoft.com/office/powerpoint/2010/main" val="1071948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254559" y="1940589"/>
            <a:ext cx="9410700" cy="2105025"/>
          </a:xfrm>
          <a:prstGeom prst="rect">
            <a:avLst/>
          </a:prstGeom>
        </p:spPr>
      </p:pic>
    </p:spTree>
    <p:extLst>
      <p:ext uri="{BB962C8B-B14F-4D97-AF65-F5344CB8AC3E}">
        <p14:creationId xmlns:p14="http://schemas.microsoft.com/office/powerpoint/2010/main" val="989465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097280" y="1845734"/>
            <a:ext cx="8191500" cy="3686175"/>
          </a:xfrm>
          <a:prstGeom prst="rect">
            <a:avLst/>
          </a:prstGeom>
        </p:spPr>
      </p:pic>
    </p:spTree>
    <p:extLst>
      <p:ext uri="{BB962C8B-B14F-4D97-AF65-F5344CB8AC3E}">
        <p14:creationId xmlns:p14="http://schemas.microsoft.com/office/powerpoint/2010/main" val="1751872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408084" y="1994881"/>
            <a:ext cx="8239125" cy="2362200"/>
          </a:xfrm>
          <a:prstGeom prst="rect">
            <a:avLst/>
          </a:prstGeom>
        </p:spPr>
      </p:pic>
    </p:spTree>
    <p:extLst>
      <p:ext uri="{BB962C8B-B14F-4D97-AF65-F5344CB8AC3E}">
        <p14:creationId xmlns:p14="http://schemas.microsoft.com/office/powerpoint/2010/main" val="3119794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264083" y="1874173"/>
            <a:ext cx="9391650" cy="2038350"/>
          </a:xfrm>
          <a:prstGeom prst="rect">
            <a:avLst/>
          </a:prstGeom>
        </p:spPr>
      </p:pic>
      <p:pic>
        <p:nvPicPr>
          <p:cNvPr id="5" name="Picture 4"/>
          <p:cNvPicPr>
            <a:picLocks noChangeAspect="1"/>
          </p:cNvPicPr>
          <p:nvPr/>
        </p:nvPicPr>
        <p:blipFill>
          <a:blip r:embed="rId3"/>
          <a:stretch>
            <a:fillRect/>
          </a:stretch>
        </p:blipFill>
        <p:spPr>
          <a:xfrm>
            <a:off x="2807017" y="4455622"/>
            <a:ext cx="6638925" cy="1371600"/>
          </a:xfrm>
          <a:prstGeom prst="rect">
            <a:avLst/>
          </a:prstGeom>
        </p:spPr>
      </p:pic>
    </p:spTree>
    <p:extLst>
      <p:ext uri="{BB962C8B-B14F-4D97-AF65-F5344CB8AC3E}">
        <p14:creationId xmlns:p14="http://schemas.microsoft.com/office/powerpoint/2010/main" val="3108970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809000" y="1945178"/>
            <a:ext cx="7769802" cy="3814907"/>
          </a:xfrm>
          <a:prstGeom prst="rect">
            <a:avLst/>
          </a:prstGeom>
        </p:spPr>
      </p:pic>
    </p:spTree>
    <p:extLst>
      <p:ext uri="{BB962C8B-B14F-4D97-AF65-F5344CB8AC3E}">
        <p14:creationId xmlns:p14="http://schemas.microsoft.com/office/powerpoint/2010/main" val="2386121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t>
            </a:r>
            <a:r>
              <a:rPr lang="en-US" dirty="0" smtClean="0"/>
              <a:t>Chain Multiplication </a:t>
            </a:r>
            <a:r>
              <a:rPr lang="en-US" dirty="0"/>
              <a:t>: Some important concepts</a:t>
            </a:r>
          </a:p>
        </p:txBody>
      </p:sp>
      <p:sp>
        <p:nvSpPr>
          <p:cNvPr id="3" name="Content Placeholder 2"/>
          <p:cNvSpPr>
            <a:spLocks noGrp="1"/>
          </p:cNvSpPr>
          <p:nvPr>
            <p:ph idx="1"/>
          </p:nvPr>
        </p:nvSpPr>
        <p:spPr/>
        <p:txBody>
          <a:bodyPr/>
          <a:lstStyle/>
          <a:p>
            <a:r>
              <a:rPr lang="en-US" b="1" dirty="0" smtClean="0"/>
              <a:t>A              x                 B                       =       D</a:t>
            </a:r>
          </a:p>
          <a:p>
            <a:pPr marL="0" indent="0">
              <a:buNone/>
            </a:pPr>
            <a:r>
              <a:rPr lang="en-US" b="1" dirty="0" smtClean="0"/>
              <a:t>(10x100)                     (100 x 5)                   (10x5)</a:t>
            </a:r>
          </a:p>
          <a:p>
            <a:endParaRPr lang="en-US" dirty="0"/>
          </a:p>
          <a:p>
            <a:pPr>
              <a:buFont typeface="Wingdings" panose="05000000000000000000" pitchFamily="2" charset="2"/>
              <a:buChar char="v"/>
            </a:pPr>
            <a:r>
              <a:rPr lang="en-US" dirty="0"/>
              <a:t> </a:t>
            </a:r>
            <a:r>
              <a:rPr lang="en-US" b="1" dirty="0" smtClean="0"/>
              <a:t>Matrix </a:t>
            </a:r>
            <a:r>
              <a:rPr lang="en-US" b="1" dirty="0"/>
              <a:t>that will come after multiplication of two matrices will have order :</a:t>
            </a:r>
          </a:p>
          <a:p>
            <a:pPr marL="0" indent="0">
              <a:buNone/>
            </a:pPr>
            <a:r>
              <a:rPr lang="en-US" dirty="0" smtClean="0"/>
              <a:t>    (</a:t>
            </a:r>
            <a:r>
              <a:rPr lang="en-US" dirty="0"/>
              <a:t>Rows of first matrix) x (Columns of second matrix)  </a:t>
            </a:r>
          </a:p>
          <a:p>
            <a:pPr marL="0" indent="0">
              <a:buNone/>
            </a:pPr>
            <a:r>
              <a:rPr lang="en-US" dirty="0" smtClean="0"/>
              <a:t>    </a:t>
            </a:r>
            <a:r>
              <a:rPr lang="en-US" u="sng" dirty="0" smtClean="0"/>
              <a:t>For </a:t>
            </a:r>
            <a:r>
              <a:rPr lang="en-US" u="sng" dirty="0"/>
              <a:t>example : if D = A x B then order of D would be (10 x 5)</a:t>
            </a:r>
          </a:p>
        </p:txBody>
      </p:sp>
    </p:spTree>
    <p:extLst>
      <p:ext uri="{BB962C8B-B14F-4D97-AF65-F5344CB8AC3E}">
        <p14:creationId xmlns:p14="http://schemas.microsoft.com/office/powerpoint/2010/main" val="2964196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9" name="Picture 8"/>
          <p:cNvPicPr>
            <a:picLocks noChangeAspect="1"/>
          </p:cNvPicPr>
          <p:nvPr/>
        </p:nvPicPr>
        <p:blipFill>
          <a:blip r:embed="rId2"/>
          <a:stretch>
            <a:fillRect/>
          </a:stretch>
        </p:blipFill>
        <p:spPr>
          <a:xfrm>
            <a:off x="2897505" y="4117052"/>
            <a:ext cx="6086475" cy="2181744"/>
          </a:xfrm>
          <a:prstGeom prst="rect">
            <a:avLst/>
          </a:prstGeom>
        </p:spPr>
      </p:pic>
      <p:sp>
        <p:nvSpPr>
          <p:cNvPr id="10" name="Content Placeholder 9"/>
          <p:cNvSpPr>
            <a:spLocks noGrp="1"/>
          </p:cNvSpPr>
          <p:nvPr>
            <p:ph idx="1"/>
          </p:nvPr>
        </p:nvSpPr>
        <p:spPr/>
        <p:txBody>
          <a:bodyPr/>
          <a:lstStyle/>
          <a:p>
            <a:r>
              <a:rPr lang="en-US" b="1" dirty="0" smtClean="0"/>
              <a:t>Matrix “m”</a:t>
            </a:r>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Matrix “s”</a:t>
            </a:r>
            <a:endParaRPr lang="en-US" b="1" dirty="0"/>
          </a:p>
        </p:txBody>
      </p:sp>
      <p:pic>
        <p:nvPicPr>
          <p:cNvPr id="11" name="Content Placeholder 7"/>
          <p:cNvPicPr>
            <a:picLocks noChangeAspect="1"/>
          </p:cNvPicPr>
          <p:nvPr/>
        </p:nvPicPr>
        <p:blipFill>
          <a:blip r:embed="rId3"/>
          <a:stretch>
            <a:fillRect/>
          </a:stretch>
        </p:blipFill>
        <p:spPr>
          <a:xfrm>
            <a:off x="2897505" y="1869152"/>
            <a:ext cx="6086475" cy="2247900"/>
          </a:xfrm>
          <a:prstGeom prst="rect">
            <a:avLst/>
          </a:prstGeom>
        </p:spPr>
      </p:pic>
    </p:spTree>
    <p:extLst>
      <p:ext uri="{BB962C8B-B14F-4D97-AF65-F5344CB8AC3E}">
        <p14:creationId xmlns:p14="http://schemas.microsoft.com/office/powerpoint/2010/main" val="2078832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8" name="Picture 7"/>
          <p:cNvPicPr>
            <a:picLocks noChangeAspect="1"/>
          </p:cNvPicPr>
          <p:nvPr/>
        </p:nvPicPr>
        <p:blipFill>
          <a:blip r:embed="rId2"/>
          <a:stretch>
            <a:fillRect/>
          </a:stretch>
        </p:blipFill>
        <p:spPr>
          <a:xfrm>
            <a:off x="6999749" y="2444027"/>
            <a:ext cx="1800225" cy="1552575"/>
          </a:xfrm>
          <a:prstGeom prst="rect">
            <a:avLst/>
          </a:prstGeom>
        </p:spPr>
      </p:pic>
      <p:sp>
        <p:nvSpPr>
          <p:cNvPr id="9" name="Content Placeholder 8"/>
          <p:cNvSpPr>
            <a:spLocks noGrp="1"/>
          </p:cNvSpPr>
          <p:nvPr>
            <p:ph idx="1"/>
          </p:nvPr>
        </p:nvSpPr>
        <p:spPr/>
        <p:txBody>
          <a:bodyPr/>
          <a:lstStyle/>
          <a:p>
            <a:r>
              <a:rPr lang="en-US" dirty="0" smtClean="0"/>
              <a:t>Matrix “m” top right value is minimum cost for multiplying five matrices and Matrix ”s” is used to put parenthesis or order in which they will be multiplied to get that minimum cost.</a:t>
            </a:r>
            <a:endParaRPr lang="en-US" dirty="0"/>
          </a:p>
        </p:txBody>
      </p:sp>
      <p:pic>
        <p:nvPicPr>
          <p:cNvPr id="10" name="Content Placeholder 6"/>
          <p:cNvPicPr>
            <a:picLocks noChangeAspect="1"/>
          </p:cNvPicPr>
          <p:nvPr/>
        </p:nvPicPr>
        <p:blipFill>
          <a:blip r:embed="rId3"/>
          <a:stretch>
            <a:fillRect/>
          </a:stretch>
        </p:blipFill>
        <p:spPr>
          <a:xfrm>
            <a:off x="1097280" y="4240986"/>
            <a:ext cx="9296400" cy="1343025"/>
          </a:xfrm>
          <a:prstGeom prst="rect">
            <a:avLst/>
          </a:prstGeom>
        </p:spPr>
      </p:pic>
      <p:pic>
        <p:nvPicPr>
          <p:cNvPr id="11" name="Picture 10"/>
          <p:cNvPicPr>
            <a:picLocks noChangeAspect="1"/>
          </p:cNvPicPr>
          <p:nvPr/>
        </p:nvPicPr>
        <p:blipFill>
          <a:blip r:embed="rId4"/>
          <a:stretch>
            <a:fillRect/>
          </a:stretch>
        </p:blipFill>
        <p:spPr>
          <a:xfrm>
            <a:off x="2062768" y="2510702"/>
            <a:ext cx="2581275" cy="1485900"/>
          </a:xfrm>
          <a:prstGeom prst="rect">
            <a:avLst/>
          </a:prstGeom>
        </p:spPr>
      </p:pic>
    </p:spTree>
    <p:extLst>
      <p:ext uri="{BB962C8B-B14F-4D97-AF65-F5344CB8AC3E}">
        <p14:creationId xmlns:p14="http://schemas.microsoft.com/office/powerpoint/2010/main" val="139867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9" name="Content Placeholder 8"/>
          <p:cNvSpPr>
            <a:spLocks noGrp="1"/>
          </p:cNvSpPr>
          <p:nvPr>
            <p:ph idx="1"/>
          </p:nvPr>
        </p:nvSpPr>
        <p:spPr/>
        <p:txBody>
          <a:bodyPr>
            <a:normAutofit fontScale="92500" lnSpcReduction="10000"/>
          </a:bodyPr>
          <a:lstStyle/>
          <a:p>
            <a:r>
              <a:rPr lang="en-US" b="1" u="sng" dirty="0" smtClean="0"/>
              <a:t>How to put parenthesis by “s” matrix :</a:t>
            </a:r>
          </a:p>
          <a:p>
            <a:r>
              <a:rPr lang="en-US" dirty="0" smtClean="0"/>
              <a:t>To find order or parenthesis, start from top right value s[1,5]. </a:t>
            </a:r>
            <a:r>
              <a:rPr lang="en-US" dirty="0"/>
              <a:t>At </a:t>
            </a:r>
            <a:r>
              <a:rPr lang="en-US" dirty="0" smtClean="0"/>
              <a:t>s[1,5], </a:t>
            </a:r>
            <a:r>
              <a:rPr lang="en-US" dirty="0"/>
              <a:t>we have </a:t>
            </a:r>
            <a:r>
              <a:rPr lang="en-US" dirty="0" smtClean="0"/>
              <a:t>k=3 </a:t>
            </a:r>
            <a:r>
              <a:rPr lang="en-US" dirty="0"/>
              <a:t>where row value is A1 and column value is </a:t>
            </a:r>
            <a:r>
              <a:rPr lang="en-US" dirty="0" smtClean="0"/>
              <a:t>A5 </a:t>
            </a:r>
            <a:r>
              <a:rPr lang="en-US" dirty="0"/>
              <a:t>so this means that divide </a:t>
            </a:r>
            <a:r>
              <a:rPr lang="en-US" dirty="0" smtClean="0"/>
              <a:t>A1,A2,A3,A4,A5 </a:t>
            </a:r>
            <a:r>
              <a:rPr lang="en-US" dirty="0"/>
              <a:t>into (</a:t>
            </a:r>
            <a:r>
              <a:rPr lang="en-US" dirty="0" smtClean="0"/>
              <a:t>A1A2A3)(A4A5).</a:t>
            </a:r>
            <a:endParaRPr lang="en-US" dirty="0"/>
          </a:p>
          <a:p>
            <a:r>
              <a:rPr lang="en-US" dirty="0" smtClean="0"/>
              <a:t>Now it has been divided into two parts. First part is from 1 to 3 and second from 4 to 5. So look for s[1,3] and s[4,5].</a:t>
            </a:r>
          </a:p>
          <a:p>
            <a:r>
              <a:rPr lang="en-US" dirty="0" smtClean="0"/>
              <a:t>At s[1,3], we have k=1 </a:t>
            </a:r>
            <a:r>
              <a:rPr lang="en-US" dirty="0" smtClean="0"/>
              <a:t>(from below “s” matrix) where </a:t>
            </a:r>
            <a:r>
              <a:rPr lang="en-US" dirty="0" smtClean="0"/>
              <a:t>row value is A1 and column value is A3 so this means that divide A1,A2,A3 into (A1)(A2A3) so the complete becomes (A1(A2A3))(A4A5)</a:t>
            </a:r>
          </a:p>
          <a:p>
            <a:r>
              <a:rPr lang="en-US" dirty="0" smtClean="0"/>
              <a:t>At s[4,5], </a:t>
            </a:r>
            <a:r>
              <a:rPr lang="en-US" dirty="0"/>
              <a:t>we have </a:t>
            </a:r>
            <a:r>
              <a:rPr lang="en-US" dirty="0" smtClean="0"/>
              <a:t>k=4 </a:t>
            </a:r>
            <a:r>
              <a:rPr lang="en-US" dirty="0"/>
              <a:t>where row value is </a:t>
            </a:r>
            <a:r>
              <a:rPr lang="en-US" dirty="0" smtClean="0"/>
              <a:t>A4 </a:t>
            </a:r>
            <a:r>
              <a:rPr lang="en-US" dirty="0"/>
              <a:t>and column value is </a:t>
            </a:r>
            <a:r>
              <a:rPr lang="en-US" dirty="0" smtClean="0"/>
              <a:t>A5 </a:t>
            </a:r>
            <a:r>
              <a:rPr lang="en-US" dirty="0"/>
              <a:t>so this means that divide </a:t>
            </a:r>
            <a:r>
              <a:rPr lang="en-US" dirty="0" smtClean="0"/>
              <a:t>A4,A5 into </a:t>
            </a:r>
            <a:r>
              <a:rPr lang="en-US" dirty="0"/>
              <a:t>(</a:t>
            </a:r>
            <a:r>
              <a:rPr lang="en-US" dirty="0" smtClean="0"/>
              <a:t>A4)(A5) which wont make any effect so </a:t>
            </a:r>
            <a:r>
              <a:rPr lang="en-US" dirty="0"/>
              <a:t>the complete becomes (A1(A2A3))(</a:t>
            </a:r>
            <a:r>
              <a:rPr lang="en-US" dirty="0" smtClean="0"/>
              <a:t>A4A5)</a:t>
            </a:r>
          </a:p>
          <a:p>
            <a:endParaRPr lang="en-US" dirty="0"/>
          </a:p>
          <a:p>
            <a:r>
              <a:rPr lang="en-US" b="1" dirty="0" smtClean="0"/>
              <a:t>Matrix “s”</a:t>
            </a:r>
            <a:endParaRPr lang="en-US" b="1" dirty="0"/>
          </a:p>
          <a:p>
            <a:endParaRPr lang="en-US" dirty="0"/>
          </a:p>
        </p:txBody>
      </p:sp>
      <p:pic>
        <p:nvPicPr>
          <p:cNvPr id="7" name="Picture 6"/>
          <p:cNvPicPr>
            <a:picLocks noChangeAspect="1"/>
          </p:cNvPicPr>
          <p:nvPr/>
        </p:nvPicPr>
        <p:blipFill>
          <a:blip r:embed="rId2"/>
          <a:stretch>
            <a:fillRect/>
          </a:stretch>
        </p:blipFill>
        <p:spPr>
          <a:xfrm>
            <a:off x="4725266" y="4715530"/>
            <a:ext cx="1800225" cy="1552575"/>
          </a:xfrm>
          <a:prstGeom prst="rect">
            <a:avLst/>
          </a:prstGeom>
        </p:spPr>
      </p:pic>
    </p:spTree>
    <p:extLst>
      <p:ext uri="{BB962C8B-B14F-4D97-AF65-F5344CB8AC3E}">
        <p14:creationId xmlns:p14="http://schemas.microsoft.com/office/powerpoint/2010/main" val="3995659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2322127" y="1873972"/>
            <a:ext cx="8356218" cy="3834101"/>
          </a:xfrm>
          <a:prstGeom prst="rect">
            <a:avLst/>
          </a:prstGeom>
        </p:spPr>
      </p:pic>
      <p:pic>
        <p:nvPicPr>
          <p:cNvPr id="6" name="Picture 5"/>
          <p:cNvPicPr>
            <a:picLocks noChangeAspect="1"/>
          </p:cNvPicPr>
          <p:nvPr/>
        </p:nvPicPr>
        <p:blipFill>
          <a:blip r:embed="rId3"/>
          <a:stretch>
            <a:fillRect/>
          </a:stretch>
        </p:blipFill>
        <p:spPr>
          <a:xfrm>
            <a:off x="2322127" y="5708073"/>
            <a:ext cx="8982075" cy="590550"/>
          </a:xfrm>
          <a:prstGeom prst="rect">
            <a:avLst/>
          </a:prstGeom>
        </p:spPr>
      </p:pic>
    </p:spTree>
    <p:extLst>
      <p:ext uri="{BB962C8B-B14F-4D97-AF65-F5344CB8AC3E}">
        <p14:creationId xmlns:p14="http://schemas.microsoft.com/office/powerpoint/2010/main" val="342214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t>
            </a:r>
            <a:r>
              <a:rPr lang="en-US" dirty="0" smtClean="0"/>
              <a:t>Chain Multiplication </a:t>
            </a:r>
            <a:r>
              <a:rPr lang="en-US" dirty="0"/>
              <a:t>: Some important concepts</a:t>
            </a:r>
          </a:p>
        </p:txBody>
      </p:sp>
      <p:sp>
        <p:nvSpPr>
          <p:cNvPr id="3" name="Content Placeholder 2"/>
          <p:cNvSpPr>
            <a:spLocks noGrp="1"/>
          </p:cNvSpPr>
          <p:nvPr>
            <p:ph idx="1"/>
          </p:nvPr>
        </p:nvSpPr>
        <p:spPr/>
        <p:txBody>
          <a:bodyPr>
            <a:normAutofit lnSpcReduction="10000"/>
          </a:bodyPr>
          <a:lstStyle/>
          <a:p>
            <a:r>
              <a:rPr lang="en-US" b="1" dirty="0" smtClean="0"/>
              <a:t>A              x                 B                       =       D      </a:t>
            </a:r>
          </a:p>
          <a:p>
            <a:pPr marL="0" indent="0">
              <a:buNone/>
            </a:pPr>
            <a:r>
              <a:rPr lang="en-US" b="1" dirty="0" smtClean="0"/>
              <a:t>(10x100)                     (100 x 5)                   (10x5)</a:t>
            </a:r>
          </a:p>
          <a:p>
            <a:endParaRPr lang="en-US" dirty="0"/>
          </a:p>
          <a:p>
            <a:pPr>
              <a:buFont typeface="Wingdings" panose="05000000000000000000" pitchFamily="2" charset="2"/>
              <a:buChar char="v"/>
            </a:pPr>
            <a:r>
              <a:rPr lang="en-US" b="1" dirty="0"/>
              <a:t>Number of multiplication operations performed while multiplying two matrices </a:t>
            </a:r>
            <a:r>
              <a:rPr lang="en-US" b="1" dirty="0" smtClean="0"/>
              <a:t>:</a:t>
            </a:r>
          </a:p>
          <a:p>
            <a:pPr marL="0" indent="0">
              <a:buNone/>
            </a:pPr>
            <a:r>
              <a:rPr lang="en-US" dirty="0" smtClean="0"/>
              <a:t>  (</a:t>
            </a:r>
            <a:r>
              <a:rPr lang="en-US" dirty="0"/>
              <a:t>No. of Rows of first matrix) x (No. of columns of first matrix) x (No. of Column of second </a:t>
            </a:r>
            <a:r>
              <a:rPr lang="en-US" dirty="0" smtClean="0"/>
              <a:t>matrix)          </a:t>
            </a:r>
          </a:p>
          <a:p>
            <a:pPr marL="0" indent="0">
              <a:buNone/>
            </a:pPr>
            <a:r>
              <a:rPr lang="en-US" dirty="0" smtClean="0"/>
              <a:t>   OR</a:t>
            </a:r>
          </a:p>
          <a:p>
            <a:pPr marL="0" indent="0">
              <a:buNone/>
            </a:pPr>
            <a:r>
              <a:rPr lang="en-US" dirty="0" smtClean="0"/>
              <a:t>  (No</a:t>
            </a:r>
            <a:r>
              <a:rPr lang="en-US" dirty="0"/>
              <a:t>. of Rows of first matrix) x (No. of rows of second matrix) x (No. of Column of second matrix)</a:t>
            </a:r>
          </a:p>
          <a:p>
            <a:pPr marL="0" indent="0">
              <a:buNone/>
            </a:pPr>
            <a:endParaRPr lang="en-US" u="sng" dirty="0" smtClean="0"/>
          </a:p>
          <a:p>
            <a:pPr marL="0" indent="0">
              <a:buNone/>
            </a:pPr>
            <a:r>
              <a:rPr lang="en-US" u="sng" dirty="0" smtClean="0"/>
              <a:t>For example: No. of multiplication operations when A and B are multiplied = 10 x 100 x 5 = 5000 operations</a:t>
            </a:r>
            <a:endParaRPr lang="en-US" u="sng" dirty="0"/>
          </a:p>
        </p:txBody>
      </p:sp>
    </p:spTree>
    <p:extLst>
      <p:ext uri="{BB962C8B-B14F-4D97-AF65-F5344CB8AC3E}">
        <p14:creationId xmlns:p14="http://schemas.microsoft.com/office/powerpoint/2010/main" val="2213421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t>
            </a:r>
            <a:r>
              <a:rPr lang="en-US" dirty="0" smtClean="0"/>
              <a:t>Chain Multiplication </a:t>
            </a:r>
            <a:r>
              <a:rPr lang="en-US" dirty="0"/>
              <a:t>: Some important concepts</a:t>
            </a:r>
          </a:p>
        </p:txBody>
      </p:sp>
      <p:sp>
        <p:nvSpPr>
          <p:cNvPr id="3" name="Content Placeholder 2"/>
          <p:cNvSpPr>
            <a:spLocks noGrp="1"/>
          </p:cNvSpPr>
          <p:nvPr>
            <p:ph idx="1"/>
          </p:nvPr>
        </p:nvSpPr>
        <p:spPr/>
        <p:txBody>
          <a:bodyPr>
            <a:normAutofit lnSpcReduction="10000"/>
          </a:bodyPr>
          <a:lstStyle/>
          <a:p>
            <a:r>
              <a:rPr lang="en-US" b="1" dirty="0" smtClean="0"/>
              <a:t>Suppose we have 4 matrices A, B, C and D. We want to find total number of multiplication operations performed when these 4 matrices are multiplied In order ((AB) (CD))</a:t>
            </a:r>
          </a:p>
          <a:p>
            <a:r>
              <a:rPr lang="en-US" dirty="0" smtClean="0"/>
              <a:t>Then</a:t>
            </a:r>
          </a:p>
          <a:p>
            <a:pPr>
              <a:buFont typeface="Arial" panose="020B0604020202020204" pitchFamily="34" charset="0"/>
              <a:buChar char="•"/>
            </a:pPr>
            <a:r>
              <a:rPr lang="en-US" dirty="0" smtClean="0"/>
              <a:t>First we need to find total number of multiplication operations in  A x B (suppose A x B gives J matrix)</a:t>
            </a:r>
          </a:p>
          <a:p>
            <a:pPr>
              <a:buFont typeface="Arial" panose="020B0604020202020204" pitchFamily="34" charset="0"/>
              <a:buChar char="•"/>
            </a:pPr>
            <a:r>
              <a:rPr lang="en-US" dirty="0"/>
              <a:t>T</a:t>
            </a:r>
            <a:r>
              <a:rPr lang="en-US" dirty="0" smtClean="0"/>
              <a:t>hen </a:t>
            </a:r>
            <a:r>
              <a:rPr lang="en-US" dirty="0"/>
              <a:t>we need to find total number of multiplication operations </a:t>
            </a:r>
            <a:r>
              <a:rPr lang="en-US" dirty="0" smtClean="0"/>
              <a:t>in C </a:t>
            </a:r>
            <a:r>
              <a:rPr lang="en-US" dirty="0"/>
              <a:t>x </a:t>
            </a:r>
            <a:r>
              <a:rPr lang="en-US" dirty="0" smtClean="0"/>
              <a:t>D </a:t>
            </a:r>
            <a:r>
              <a:rPr lang="en-US" dirty="0"/>
              <a:t>(suppose </a:t>
            </a:r>
            <a:r>
              <a:rPr lang="en-US" dirty="0" smtClean="0"/>
              <a:t>C </a:t>
            </a:r>
            <a:r>
              <a:rPr lang="en-US" dirty="0"/>
              <a:t>x </a:t>
            </a:r>
            <a:r>
              <a:rPr lang="en-US" dirty="0" smtClean="0"/>
              <a:t>D </a:t>
            </a:r>
            <a:r>
              <a:rPr lang="en-US" dirty="0"/>
              <a:t>gives </a:t>
            </a:r>
            <a:r>
              <a:rPr lang="en-US" dirty="0" smtClean="0"/>
              <a:t>K </a:t>
            </a:r>
            <a:r>
              <a:rPr lang="en-US" dirty="0"/>
              <a:t>matrix</a:t>
            </a:r>
            <a:r>
              <a:rPr lang="en-US" dirty="0" smtClean="0"/>
              <a:t>)</a:t>
            </a:r>
          </a:p>
          <a:p>
            <a:pPr>
              <a:buFont typeface="Arial" panose="020B0604020202020204" pitchFamily="34" charset="0"/>
              <a:buChar char="•"/>
            </a:pPr>
            <a:r>
              <a:rPr lang="en-US" dirty="0" smtClean="0"/>
              <a:t>Then we need to find total number of multiplication operations  in J x K</a:t>
            </a:r>
          </a:p>
          <a:p>
            <a:pPr marL="0" indent="0">
              <a:buNone/>
            </a:pPr>
            <a:endParaRPr lang="en-US" u="sng" dirty="0" smtClean="0"/>
          </a:p>
          <a:p>
            <a:pPr marL="0" indent="0">
              <a:buNone/>
            </a:pPr>
            <a:r>
              <a:rPr lang="en-US" b="1" u="sng" dirty="0" smtClean="0"/>
              <a:t>At the end, we need to add all the three to get total number of multiplication operations. See example on next slide</a:t>
            </a:r>
          </a:p>
          <a:p>
            <a:endParaRPr lang="en-US" dirty="0" smtClean="0"/>
          </a:p>
          <a:p>
            <a:endParaRPr lang="en-US" dirty="0" smtClean="0"/>
          </a:p>
        </p:txBody>
      </p:sp>
    </p:spTree>
    <p:extLst>
      <p:ext uri="{BB962C8B-B14F-4D97-AF65-F5344CB8AC3E}">
        <p14:creationId xmlns:p14="http://schemas.microsoft.com/office/powerpoint/2010/main" val="3428787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Chain </a:t>
            </a:r>
            <a:r>
              <a:rPr lang="en-US" dirty="0"/>
              <a:t>Multiplication : Some important concepts</a:t>
            </a:r>
          </a:p>
        </p:txBody>
      </p:sp>
      <p:sp>
        <p:nvSpPr>
          <p:cNvPr id="3" name="Content Placeholder 2"/>
          <p:cNvSpPr>
            <a:spLocks noGrp="1"/>
          </p:cNvSpPr>
          <p:nvPr>
            <p:ph idx="1"/>
          </p:nvPr>
        </p:nvSpPr>
        <p:spPr/>
        <p:txBody>
          <a:bodyPr>
            <a:normAutofit/>
          </a:bodyPr>
          <a:lstStyle/>
          <a:p>
            <a:r>
              <a:rPr lang="en-US" b="1" dirty="0" smtClean="0"/>
              <a:t>Suppose A is (2 x 5) , B is (5 x 3) , C is (3 x 8) , D is (8 x 2)</a:t>
            </a:r>
          </a:p>
          <a:p>
            <a:r>
              <a:rPr lang="en-US" b="1" dirty="0" smtClean="0"/>
              <a:t>We need to find total number of multiplication operations involved in ((AB)(CD))</a:t>
            </a:r>
            <a:endParaRPr lang="en-US" b="1" dirty="0"/>
          </a:p>
          <a:p>
            <a:pPr marL="0" indent="0">
              <a:buNone/>
            </a:pPr>
            <a:r>
              <a:rPr lang="en-US" dirty="0" smtClean="0"/>
              <a:t>Then</a:t>
            </a:r>
            <a:endParaRPr lang="en-US" dirty="0"/>
          </a:p>
          <a:p>
            <a:pPr>
              <a:buFont typeface="Arial" panose="020B0604020202020204" pitchFamily="34" charset="0"/>
              <a:buChar char="•"/>
            </a:pPr>
            <a:r>
              <a:rPr lang="en-US" dirty="0"/>
              <a:t>First we need to find total number of multiplication operations in  A x B (suppose A x B gives J </a:t>
            </a:r>
            <a:r>
              <a:rPr lang="en-US" dirty="0" smtClean="0"/>
              <a:t>matrix that will have order 2x3)      </a:t>
            </a:r>
            <a:r>
              <a:rPr lang="en-US" b="1" dirty="0" smtClean="0"/>
              <a:t>[2 x 5 x 3 = 30 operations]</a:t>
            </a:r>
            <a:endParaRPr lang="en-US" b="1" dirty="0"/>
          </a:p>
          <a:p>
            <a:pPr>
              <a:buFont typeface="Arial" panose="020B0604020202020204" pitchFamily="34" charset="0"/>
              <a:buChar char="•"/>
            </a:pPr>
            <a:r>
              <a:rPr lang="en-US" dirty="0"/>
              <a:t>Then we need to find total number of multiplication operations in C x D (suppose C x D gives K </a:t>
            </a:r>
            <a:r>
              <a:rPr lang="en-US" dirty="0" smtClean="0"/>
              <a:t>matrix that will have order 3x2)      </a:t>
            </a:r>
            <a:r>
              <a:rPr lang="en-US" b="1" dirty="0" smtClean="0"/>
              <a:t>[3 x 8 x 2 = 48 operations] </a:t>
            </a:r>
            <a:endParaRPr lang="en-US" b="1" dirty="0"/>
          </a:p>
          <a:p>
            <a:pPr>
              <a:buFont typeface="Arial" panose="020B0604020202020204" pitchFamily="34" charset="0"/>
              <a:buChar char="•"/>
            </a:pPr>
            <a:r>
              <a:rPr lang="en-US" dirty="0"/>
              <a:t>Then we need to find </a:t>
            </a:r>
            <a:r>
              <a:rPr lang="en-US" dirty="0" smtClean="0"/>
              <a:t>number </a:t>
            </a:r>
            <a:r>
              <a:rPr lang="en-US" dirty="0"/>
              <a:t>of multiplication </a:t>
            </a:r>
            <a:r>
              <a:rPr lang="en-US" dirty="0" smtClean="0"/>
              <a:t>operations in </a:t>
            </a:r>
            <a:r>
              <a:rPr lang="en-US" dirty="0"/>
              <a:t>J x </a:t>
            </a:r>
            <a:r>
              <a:rPr lang="en-US" dirty="0" smtClean="0"/>
              <a:t>K </a:t>
            </a:r>
            <a:r>
              <a:rPr lang="en-US" b="1" dirty="0" smtClean="0"/>
              <a:t>[2 x 3 x 2 = 12 operations] </a:t>
            </a:r>
            <a:endParaRPr lang="en-US" b="1" dirty="0"/>
          </a:p>
          <a:p>
            <a:pPr marL="0" indent="0">
              <a:buNone/>
            </a:pPr>
            <a:r>
              <a:rPr lang="en-US" b="1" u="sng" dirty="0" smtClean="0"/>
              <a:t>Now we need to add all three = 30 + 48 + 12 = 90 total multiplication operations</a:t>
            </a:r>
            <a:endParaRPr lang="en-US" b="1" u="sng" dirty="0"/>
          </a:p>
        </p:txBody>
      </p:sp>
    </p:spTree>
    <p:extLst>
      <p:ext uri="{BB962C8B-B14F-4D97-AF65-F5344CB8AC3E}">
        <p14:creationId xmlns:p14="http://schemas.microsoft.com/office/powerpoint/2010/main" val="2697366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t>
            </a:r>
            <a:r>
              <a:rPr lang="en-US" dirty="0" smtClean="0"/>
              <a:t>Chain Multiplication </a:t>
            </a:r>
            <a:r>
              <a:rPr lang="en-US" dirty="0"/>
              <a:t>: Some important concepts</a:t>
            </a:r>
          </a:p>
        </p:txBody>
      </p:sp>
      <p:sp>
        <p:nvSpPr>
          <p:cNvPr id="3" name="Content Placeholder 2"/>
          <p:cNvSpPr>
            <a:spLocks noGrp="1"/>
          </p:cNvSpPr>
          <p:nvPr>
            <p:ph idx="1"/>
          </p:nvPr>
        </p:nvSpPr>
        <p:spPr/>
        <p:txBody>
          <a:bodyPr>
            <a:normAutofit fontScale="40000" lnSpcReduction="20000"/>
          </a:bodyPr>
          <a:lstStyle/>
          <a:p>
            <a:pPr marL="0" indent="0">
              <a:buNone/>
            </a:pPr>
            <a:r>
              <a:rPr lang="en-US" sz="6000" b="1" dirty="0" smtClean="0"/>
              <a:t>Suppose we have four matrices in chain :</a:t>
            </a:r>
          </a:p>
          <a:p>
            <a:pPr marL="0" indent="0">
              <a:buNone/>
            </a:pPr>
            <a:r>
              <a:rPr lang="en-US" sz="6000" b="1" dirty="0" smtClean="0"/>
              <a:t>A =  { A(1), A(2), A(3), A(4) }        starts from index 1</a:t>
            </a:r>
          </a:p>
          <a:p>
            <a:pPr marL="0" indent="0">
              <a:buNone/>
            </a:pPr>
            <a:r>
              <a:rPr lang="en-US" sz="6000" b="1" dirty="0" smtClean="0"/>
              <a:t>And their dimensions are :          starts from index 0</a:t>
            </a:r>
          </a:p>
          <a:p>
            <a:pPr marL="0" indent="0">
              <a:buNone/>
            </a:pPr>
            <a:r>
              <a:rPr lang="en-US" sz="6000" b="1" dirty="0" smtClean="0"/>
              <a:t>P = { 2, 3, 5, 6, 3 }        </a:t>
            </a:r>
          </a:p>
          <a:p>
            <a:pPr marL="0" indent="0">
              <a:buNone/>
            </a:pPr>
            <a:r>
              <a:rPr lang="en-US" sz="3600" dirty="0" smtClean="0"/>
              <a:t>Then it means that :</a:t>
            </a:r>
          </a:p>
          <a:p>
            <a:pPr marL="0" indent="0">
              <a:buNone/>
            </a:pPr>
            <a:r>
              <a:rPr lang="en-US" sz="3600" dirty="0" smtClean="0"/>
              <a:t>	Dimension of A(1) = 2x3</a:t>
            </a:r>
          </a:p>
          <a:p>
            <a:pPr marL="0" indent="0">
              <a:buNone/>
            </a:pPr>
            <a:r>
              <a:rPr lang="en-US" sz="3600" dirty="0" smtClean="0"/>
              <a:t>	Dimension </a:t>
            </a:r>
            <a:r>
              <a:rPr lang="en-US" sz="3600" dirty="0"/>
              <a:t>of </a:t>
            </a:r>
            <a:r>
              <a:rPr lang="en-US" sz="3600" dirty="0" smtClean="0"/>
              <a:t>A(2) </a:t>
            </a:r>
            <a:r>
              <a:rPr lang="en-US" sz="3600" dirty="0"/>
              <a:t>= </a:t>
            </a:r>
            <a:r>
              <a:rPr lang="en-US" sz="3600" dirty="0" smtClean="0"/>
              <a:t>3x5</a:t>
            </a:r>
            <a:endParaRPr lang="en-US" sz="3600" dirty="0"/>
          </a:p>
          <a:p>
            <a:pPr marL="0" indent="0">
              <a:buNone/>
            </a:pPr>
            <a:r>
              <a:rPr lang="en-US" sz="3600" dirty="0" smtClean="0"/>
              <a:t>	Dimension </a:t>
            </a:r>
            <a:r>
              <a:rPr lang="en-US" sz="3600" dirty="0"/>
              <a:t>of </a:t>
            </a:r>
            <a:r>
              <a:rPr lang="en-US" sz="3600" dirty="0" smtClean="0"/>
              <a:t>A(3) </a:t>
            </a:r>
            <a:r>
              <a:rPr lang="en-US" sz="3600" dirty="0"/>
              <a:t>= </a:t>
            </a:r>
            <a:r>
              <a:rPr lang="en-US" sz="3600" dirty="0" smtClean="0"/>
              <a:t>5x6</a:t>
            </a:r>
          </a:p>
          <a:p>
            <a:pPr marL="0" indent="0">
              <a:buNone/>
            </a:pPr>
            <a:r>
              <a:rPr lang="en-US" sz="3600" dirty="0" smtClean="0"/>
              <a:t>	Dimension </a:t>
            </a:r>
            <a:r>
              <a:rPr lang="en-US" sz="3600" dirty="0"/>
              <a:t>of </a:t>
            </a:r>
            <a:r>
              <a:rPr lang="en-US" sz="3600" dirty="0" smtClean="0"/>
              <a:t>A(4) </a:t>
            </a:r>
            <a:r>
              <a:rPr lang="en-US" sz="3600" dirty="0"/>
              <a:t>= </a:t>
            </a:r>
            <a:r>
              <a:rPr lang="en-US" sz="3600" dirty="0" smtClean="0"/>
              <a:t>6x3</a:t>
            </a:r>
          </a:p>
          <a:p>
            <a:pPr marL="0" indent="0">
              <a:buNone/>
            </a:pPr>
            <a:r>
              <a:rPr lang="en-US" sz="5000" dirty="0" smtClean="0"/>
              <a:t>Which can also be written as : </a:t>
            </a:r>
            <a:r>
              <a:rPr lang="en-US" sz="6000" b="1" dirty="0" smtClean="0"/>
              <a:t>dimension of A(</a:t>
            </a:r>
            <a:r>
              <a:rPr lang="en-US" sz="6000" b="1" dirty="0" err="1" smtClean="0"/>
              <a:t>i</a:t>
            </a:r>
            <a:r>
              <a:rPr lang="en-US" sz="6000" b="1" dirty="0" smtClean="0"/>
              <a:t>)  =  P(i-1) x P(</a:t>
            </a:r>
            <a:r>
              <a:rPr lang="en-US" sz="6000" b="1" dirty="0" err="1" smtClean="0"/>
              <a:t>i</a:t>
            </a:r>
            <a:r>
              <a:rPr lang="en-US" sz="6000" b="1" dirty="0" smtClean="0"/>
              <a:t>)</a:t>
            </a:r>
            <a:endParaRPr lang="en-US" sz="6000" b="1" dirty="0"/>
          </a:p>
          <a:p>
            <a:r>
              <a:rPr lang="en-US" dirty="0" smtClean="0"/>
              <a:t> </a:t>
            </a:r>
          </a:p>
          <a:p>
            <a:endParaRPr lang="en-US" dirty="0"/>
          </a:p>
        </p:txBody>
      </p:sp>
    </p:spTree>
    <p:extLst>
      <p:ext uri="{BB962C8B-B14F-4D97-AF65-F5344CB8AC3E}">
        <p14:creationId xmlns:p14="http://schemas.microsoft.com/office/powerpoint/2010/main" val="4141189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chain multiplication</a:t>
            </a:r>
            <a:endParaRPr lang="en-US" dirty="0"/>
          </a:p>
        </p:txBody>
      </p:sp>
      <p:sp>
        <p:nvSpPr>
          <p:cNvPr id="3" name="Content Placeholder 2"/>
          <p:cNvSpPr>
            <a:spLocks noGrp="1"/>
          </p:cNvSpPr>
          <p:nvPr>
            <p:ph idx="1"/>
          </p:nvPr>
        </p:nvSpPr>
        <p:spPr/>
        <p:txBody>
          <a:bodyPr/>
          <a:lstStyle/>
          <a:p>
            <a:r>
              <a:rPr lang="en-US" dirty="0" smtClean="0"/>
              <a:t>Now here comes problem of matrix chain multiplication where we have chain of matrices to be multiplied where we don’t know multiplication in which order will give less number of multiplication operations. Parenthesis shows the order in which matrices should be multiplied</a:t>
            </a:r>
          </a:p>
          <a:p>
            <a:endParaRPr lang="en-US" dirty="0"/>
          </a:p>
          <a:p>
            <a:endParaRPr lang="en-US" dirty="0"/>
          </a:p>
        </p:txBody>
      </p:sp>
      <p:pic>
        <p:nvPicPr>
          <p:cNvPr id="5" name="Content Placeholder 3"/>
          <p:cNvPicPr>
            <a:picLocks noChangeAspect="1"/>
          </p:cNvPicPr>
          <p:nvPr/>
        </p:nvPicPr>
        <p:blipFill>
          <a:blip r:embed="rId2"/>
          <a:stretch>
            <a:fillRect/>
          </a:stretch>
        </p:blipFill>
        <p:spPr>
          <a:xfrm>
            <a:off x="2977037" y="2718755"/>
            <a:ext cx="5862335" cy="3258713"/>
          </a:xfrm>
          <a:prstGeom prst="rect">
            <a:avLst/>
          </a:prstGeom>
        </p:spPr>
      </p:pic>
    </p:spTree>
    <p:extLst>
      <p:ext uri="{BB962C8B-B14F-4D97-AF65-F5344CB8AC3E}">
        <p14:creationId xmlns:p14="http://schemas.microsoft.com/office/powerpoint/2010/main" val="2167679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a:t>
            </a:r>
            <a:r>
              <a:rPr lang="en-US" dirty="0" smtClean="0"/>
              <a:t>multiplication</a:t>
            </a:r>
            <a:endParaRPr lang="en-US" dirty="0"/>
          </a:p>
        </p:txBody>
      </p:sp>
      <p:pic>
        <p:nvPicPr>
          <p:cNvPr id="4" name="Content Placeholder 3"/>
          <p:cNvPicPr>
            <a:picLocks noGrp="1" noChangeAspect="1"/>
          </p:cNvPicPr>
          <p:nvPr>
            <p:ph idx="1"/>
          </p:nvPr>
        </p:nvPicPr>
        <p:blipFill>
          <a:blip r:embed="rId2"/>
          <a:stretch>
            <a:fillRect/>
          </a:stretch>
        </p:blipFill>
        <p:spPr>
          <a:xfrm>
            <a:off x="2549842" y="2090389"/>
            <a:ext cx="7153275" cy="3333750"/>
          </a:xfrm>
          <a:prstGeom prst="rect">
            <a:avLst/>
          </a:prstGeom>
        </p:spPr>
      </p:pic>
    </p:spTree>
    <p:extLst>
      <p:ext uri="{BB962C8B-B14F-4D97-AF65-F5344CB8AC3E}">
        <p14:creationId xmlns:p14="http://schemas.microsoft.com/office/powerpoint/2010/main" val="1377967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1016</TotalTime>
  <Words>1054</Words>
  <Application>Microsoft Office PowerPoint</Application>
  <PresentationFormat>Widescreen</PresentationFormat>
  <Paragraphs>113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Retrospect</vt:lpstr>
      <vt:lpstr>CS302 Design and Analysis of Algorithms</vt:lpstr>
      <vt:lpstr>Matrix Chain Multiplication : Some important concepts</vt:lpstr>
      <vt:lpstr>Matrix Chain Multiplication : Some important concepts</vt:lpstr>
      <vt:lpstr>Matrix Chain Multiplication : Some important concepts</vt:lpstr>
      <vt:lpstr>Matrix Chain Multiplication : Some important concepts</vt:lpstr>
      <vt:lpstr>Matrix Chain Multiplication : Some important concepts</vt:lpstr>
      <vt:lpstr>Matrix Chain Multiplication : Some important concepts</vt:lpstr>
      <vt:lpstr>Matrix chain multiplication</vt:lpstr>
      <vt:lpstr>Matrix chain multiplication</vt:lpstr>
      <vt:lpstr>Matrix chain multiplication</vt:lpstr>
      <vt:lpstr>Matrix chain multiplication</vt:lpstr>
      <vt:lpstr>Matrix chain multiplication</vt:lpstr>
      <vt:lpstr>Matrix chain multiplication</vt:lpstr>
      <vt:lpstr>Matrix chain multiplication: Brute Force</vt:lpstr>
      <vt:lpstr>Matrix chain multiplication: Brute Force</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sohail</cp:lastModifiedBy>
  <cp:revision>152</cp:revision>
  <dcterms:created xsi:type="dcterms:W3CDTF">2020-10-08T15:28:15Z</dcterms:created>
  <dcterms:modified xsi:type="dcterms:W3CDTF">2021-11-13T17:29:14Z</dcterms:modified>
</cp:coreProperties>
</file>