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4"/>
  </p:notesMasterIdLst>
  <p:sldIdLst>
    <p:sldId id="256" r:id="rId2"/>
    <p:sldId id="320" r:id="rId3"/>
    <p:sldId id="321" r:id="rId4"/>
    <p:sldId id="322" r:id="rId5"/>
    <p:sldId id="323" r:id="rId6"/>
    <p:sldId id="324" r:id="rId7"/>
    <p:sldId id="325" r:id="rId8"/>
    <p:sldId id="326" r:id="rId9"/>
    <p:sldId id="327" r:id="rId10"/>
    <p:sldId id="328" r:id="rId11"/>
    <p:sldId id="317" r:id="rId12"/>
    <p:sldId id="289" r:id="rId13"/>
    <p:sldId id="290" r:id="rId14"/>
    <p:sldId id="291" r:id="rId15"/>
    <p:sldId id="292" r:id="rId16"/>
    <p:sldId id="295" r:id="rId17"/>
    <p:sldId id="296" r:id="rId18"/>
    <p:sldId id="297" r:id="rId19"/>
    <p:sldId id="298" r:id="rId20"/>
    <p:sldId id="319" r:id="rId21"/>
    <p:sldId id="299" r:id="rId22"/>
    <p:sldId id="294" r:id="rId23"/>
    <p:sldId id="300" r:id="rId24"/>
    <p:sldId id="301" r:id="rId25"/>
    <p:sldId id="302" r:id="rId26"/>
    <p:sldId id="303" r:id="rId27"/>
    <p:sldId id="304" r:id="rId28"/>
    <p:sldId id="305" r:id="rId29"/>
    <p:sldId id="306" r:id="rId30"/>
    <p:sldId id="318" r:id="rId31"/>
    <p:sldId id="307" r:id="rId32"/>
    <p:sldId id="31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EA675C-A260-4842-BA5E-1F6AA9163BF6}" type="datetimeFigureOut">
              <a:rPr lang="en-US" smtClean="0"/>
              <a:t>10/24/2022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95411-156B-4432-8320-32C7E5891975}" type="slidenum">
              <a:rPr lang="en-US" smtClean="0"/>
              <a:t>‹#›</a:t>
            </a:fld>
            <a:endParaRPr lang="en-US"/>
          </a:p>
        </p:txBody>
      </p:sp>
    </p:spTree>
    <p:extLst>
      <p:ext uri="{BB962C8B-B14F-4D97-AF65-F5344CB8AC3E}">
        <p14:creationId xmlns:p14="http://schemas.microsoft.com/office/powerpoint/2010/main" val="2323598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15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33946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60846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F2A143A-C72C-4EFD-8866-83CE29391D11}"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294906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2A143A-C72C-4EFD-8866-83CE29391D11}" type="datetimeFigureOut">
              <a:rPr lang="en-US" smtClean="0"/>
              <a:t>10/24/2022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352AEA-A5CF-44CB-BF4C-5BCCFE557A6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4470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2A143A-C72C-4EFD-8866-83CE29391D11}"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953964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2A143A-C72C-4EFD-8866-83CE29391D11}" type="datetimeFigureOut">
              <a:rPr lang="en-US" smtClean="0"/>
              <a:t>10/24/2022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419490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F2A143A-C72C-4EFD-8866-83CE29391D11}" type="datetimeFigureOut">
              <a:rPr lang="en-US" smtClean="0"/>
              <a:t>10/24/2022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29722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F2A143A-C72C-4EFD-8866-83CE29391D11}" type="datetimeFigureOut">
              <a:rPr lang="en-US" smtClean="0"/>
              <a:t>10/24/2022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4135654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F2A143A-C72C-4EFD-8866-83CE29391D11}" type="datetimeFigureOut">
              <a:rPr lang="en-US" smtClean="0"/>
              <a:t>10/24/2022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7352AEA-A5CF-44CB-BF4C-5BCCFE557A66}" type="slidenum">
              <a:rPr lang="en-US" smtClean="0"/>
              <a:t>‹#›</a:t>
            </a:fld>
            <a:endParaRPr lang="en-US"/>
          </a:p>
        </p:txBody>
      </p:sp>
    </p:spTree>
    <p:extLst>
      <p:ext uri="{BB962C8B-B14F-4D97-AF65-F5344CB8AC3E}">
        <p14:creationId xmlns:p14="http://schemas.microsoft.com/office/powerpoint/2010/main" val="2097430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2A143A-C72C-4EFD-8866-83CE29391D11}" type="datetimeFigureOut">
              <a:rPr lang="en-US" smtClean="0"/>
              <a:t>10/24/2022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352AEA-A5CF-44CB-BF4C-5BCCFE557A66}" type="slidenum">
              <a:rPr lang="en-US" smtClean="0"/>
              <a:t>‹#›</a:t>
            </a:fld>
            <a:endParaRPr lang="en-US"/>
          </a:p>
        </p:txBody>
      </p:sp>
    </p:spTree>
    <p:extLst>
      <p:ext uri="{BB962C8B-B14F-4D97-AF65-F5344CB8AC3E}">
        <p14:creationId xmlns:p14="http://schemas.microsoft.com/office/powerpoint/2010/main" val="3138563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F2A143A-C72C-4EFD-8866-83CE29391D11}" type="datetimeFigureOut">
              <a:rPr lang="en-US" smtClean="0"/>
              <a:t>10/24/2022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7352AEA-A5CF-44CB-BF4C-5BCCFE557A6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94301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smtClean="0"/>
              <a:t>CS302</a:t>
            </a:r>
            <a:br>
              <a:rPr lang="en-US" sz="4900" b="1" i="1" dirty="0" smtClean="0"/>
            </a:br>
            <a:r>
              <a:rPr lang="en-US" sz="4900" b="1" i="1" dirty="0" smtClean="0"/>
              <a:t>Design and Analysis of Algorithms</a:t>
            </a:r>
            <a:endParaRPr lang="en-US" sz="4900" b="1" i="1" dirty="0"/>
          </a:p>
        </p:txBody>
      </p:sp>
      <p:sp>
        <p:nvSpPr>
          <p:cNvPr id="3" name="Subtitle 2"/>
          <p:cNvSpPr>
            <a:spLocks noGrp="1"/>
          </p:cNvSpPr>
          <p:nvPr>
            <p:ph type="subTitle" idx="1"/>
          </p:nvPr>
        </p:nvSpPr>
        <p:spPr>
          <a:xfrm>
            <a:off x="1111202" y="4537152"/>
            <a:ext cx="10058400" cy="1143000"/>
          </a:xfrm>
        </p:spPr>
        <p:txBody>
          <a:bodyPr>
            <a:normAutofit/>
          </a:bodyPr>
          <a:lstStyle/>
          <a:p>
            <a:r>
              <a:rPr lang="en-US" dirty="0" smtClean="0"/>
              <a:t>Muhammad sohail afzal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23013123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How to represent </a:t>
            </a:r>
            <a:r>
              <a:rPr lang="en-US" dirty="0" smtClean="0"/>
              <a:t>graph</a:t>
            </a:r>
            <a:endParaRPr lang="en-US" dirty="0"/>
          </a:p>
        </p:txBody>
      </p:sp>
      <p:pic>
        <p:nvPicPr>
          <p:cNvPr id="4" name="Content Placeholder 3"/>
          <p:cNvPicPr>
            <a:picLocks noGrp="1" noChangeAspect="1"/>
          </p:cNvPicPr>
          <p:nvPr>
            <p:ph idx="1"/>
          </p:nvPr>
        </p:nvPicPr>
        <p:blipFill>
          <a:blip r:embed="rId2"/>
          <a:stretch>
            <a:fillRect/>
          </a:stretch>
        </p:blipFill>
        <p:spPr>
          <a:xfrm>
            <a:off x="1828800" y="1868566"/>
            <a:ext cx="7895063" cy="4487629"/>
          </a:xfrm>
          <a:prstGeom prst="rect">
            <a:avLst/>
          </a:prstGeom>
        </p:spPr>
      </p:pic>
    </p:spTree>
    <p:extLst>
      <p:ext uri="{BB962C8B-B14F-4D97-AF65-F5344CB8AC3E}">
        <p14:creationId xmlns:p14="http://schemas.microsoft.com/office/powerpoint/2010/main" val="20114082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a:t>
            </a:r>
            <a:endParaRPr lang="en-US" sz="4400" dirty="0"/>
          </a:p>
        </p:txBody>
      </p:sp>
      <p:sp>
        <p:nvSpPr>
          <p:cNvPr id="3" name="Content Placeholder 2"/>
          <p:cNvSpPr>
            <a:spLocks noGrp="1"/>
          </p:cNvSpPr>
          <p:nvPr>
            <p:ph idx="1"/>
          </p:nvPr>
        </p:nvSpPr>
        <p:spPr/>
        <p:txBody>
          <a:bodyPr/>
          <a:lstStyle/>
          <a:p>
            <a:pPr marL="0" indent="0">
              <a:buNone/>
            </a:pPr>
            <a:r>
              <a:rPr lang="en-US" altLang="en-US" dirty="0" smtClean="0"/>
              <a:t>Two techniques of graph traversing for both directed or undirected graphs:</a:t>
            </a:r>
          </a:p>
          <a:p>
            <a:pPr marL="0" indent="0">
              <a:buNone/>
            </a:pPr>
            <a:endParaRPr lang="en-US" altLang="en-US" dirty="0"/>
          </a:p>
          <a:p>
            <a:pPr>
              <a:buFont typeface="Wingdings" panose="05000000000000000000" pitchFamily="2" charset="2"/>
              <a:buChar char="v"/>
            </a:pPr>
            <a:r>
              <a:rPr lang="en-US" altLang="en-US" dirty="0" smtClean="0"/>
              <a:t>Breadth First Search (BFS) – Uses Queue </a:t>
            </a:r>
          </a:p>
          <a:p>
            <a:pPr>
              <a:buFont typeface="Wingdings" panose="05000000000000000000" pitchFamily="2" charset="2"/>
              <a:buChar char="v"/>
            </a:pPr>
            <a:r>
              <a:rPr lang="en-US" altLang="en-US" dirty="0" smtClean="0"/>
              <a:t>Depth First Search (DFS) – Uses Stack</a:t>
            </a:r>
          </a:p>
          <a:p>
            <a:pPr marL="0" indent="0">
              <a:buNone/>
            </a:pPr>
            <a:endParaRPr lang="en-US" altLang="en-US" dirty="0" smtClean="0"/>
          </a:p>
          <a:p>
            <a:pPr marL="0" indent="0">
              <a:buNone/>
            </a:pPr>
            <a:endParaRPr lang="en-US" altLang="en-US" dirty="0"/>
          </a:p>
        </p:txBody>
      </p:sp>
    </p:spTree>
    <p:extLst>
      <p:ext uri="{BB962C8B-B14F-4D97-AF65-F5344CB8AC3E}">
        <p14:creationId xmlns:p14="http://schemas.microsoft.com/office/powerpoint/2010/main" val="3134555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a:t>
            </a:r>
            <a:endParaRPr lang="en-US" sz="4400" dirty="0"/>
          </a:p>
        </p:txBody>
      </p:sp>
      <p:sp>
        <p:nvSpPr>
          <p:cNvPr id="3" name="Content Placeholder 2"/>
          <p:cNvSpPr>
            <a:spLocks noGrp="1"/>
          </p:cNvSpPr>
          <p:nvPr>
            <p:ph idx="1"/>
          </p:nvPr>
        </p:nvSpPr>
        <p:spPr/>
        <p:txBody>
          <a:bodyPr/>
          <a:lstStyle/>
          <a:p>
            <a:pPr marL="0" indent="0">
              <a:buNone/>
            </a:pPr>
            <a:endParaRPr lang="en-US" altLang="en-US" dirty="0" smtClean="0"/>
          </a:p>
          <a:p>
            <a:pPr marL="0" indent="0">
              <a:buNone/>
            </a:pPr>
            <a:endParaRPr lang="en-US" altLang="en-US" dirty="0"/>
          </a:p>
          <a:p>
            <a:pPr marL="0" indent="0">
              <a:buNone/>
            </a:pPr>
            <a:endParaRPr lang="en-US" altLang="en-US" dirty="0" smtClean="0"/>
          </a:p>
          <a:p>
            <a:pPr marL="0" indent="0">
              <a:buNone/>
            </a:pPr>
            <a:endParaRPr lang="en-US" altLang="en-US" dirty="0"/>
          </a:p>
          <a:p>
            <a:pPr marL="0" indent="0">
              <a:buNone/>
            </a:pPr>
            <a:endParaRPr lang="en-US" altLang="en-US" dirty="0" smtClean="0"/>
          </a:p>
          <a:p>
            <a:pPr marL="0" indent="0">
              <a:buNone/>
            </a:pPr>
            <a:endParaRPr lang="en-US" altLang="en-US" dirty="0"/>
          </a:p>
          <a:p>
            <a:pPr marL="0" indent="0">
              <a:buNone/>
            </a:pPr>
            <a:endParaRPr lang="en-US" altLang="en-US" dirty="0" smtClean="0"/>
          </a:p>
          <a:p>
            <a:pPr marL="0" indent="0" algn="ctr">
              <a:buNone/>
            </a:pPr>
            <a:r>
              <a:rPr lang="en-US" altLang="en-US" dirty="0" smtClean="0"/>
              <a:t>BFS  = 0,1,2,3,4,5,6                                   DFS  = 0,1,3,4,2,5,6 </a:t>
            </a:r>
          </a:p>
          <a:p>
            <a:pPr marL="0" indent="0">
              <a:buNone/>
            </a:pPr>
            <a:endParaRPr lang="en-US" altLang="en-US" dirty="0"/>
          </a:p>
        </p:txBody>
      </p:sp>
      <p:pic>
        <p:nvPicPr>
          <p:cNvPr id="5" name="Picture 4"/>
          <p:cNvPicPr>
            <a:picLocks noChangeAspect="1"/>
          </p:cNvPicPr>
          <p:nvPr/>
        </p:nvPicPr>
        <p:blipFill>
          <a:blip r:embed="rId2"/>
          <a:stretch>
            <a:fillRect/>
          </a:stretch>
        </p:blipFill>
        <p:spPr>
          <a:xfrm>
            <a:off x="2423804" y="2110526"/>
            <a:ext cx="7405352" cy="2971800"/>
          </a:xfrm>
          <a:prstGeom prst="rect">
            <a:avLst/>
          </a:prstGeom>
        </p:spPr>
      </p:pic>
    </p:spTree>
    <p:extLst>
      <p:ext uri="{BB962C8B-B14F-4D97-AF65-F5344CB8AC3E}">
        <p14:creationId xmlns:p14="http://schemas.microsoft.com/office/powerpoint/2010/main" val="37078843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840259"/>
            <a:ext cx="10058400" cy="1366658"/>
          </a:xfrm>
        </p:spPr>
        <p:txBody>
          <a:bodyPr>
            <a:normAutofit/>
          </a:bodyPr>
          <a:lstStyle/>
          <a:p>
            <a:r>
              <a:rPr lang="en-US" sz="4400" dirty="0" smtClean="0"/>
              <a:t>Graph Traversal </a:t>
            </a:r>
            <a:r>
              <a:rPr lang="en-US" sz="4400" dirty="0"/>
              <a:t>: BFS</a:t>
            </a:r>
            <a:br>
              <a:rPr lang="en-US" sz="4400" dirty="0"/>
            </a:br>
            <a:endParaRPr lang="en-US" sz="4400" dirty="0"/>
          </a:p>
        </p:txBody>
      </p:sp>
      <p:sp>
        <p:nvSpPr>
          <p:cNvPr id="7" name="Content Placeholder 6"/>
          <p:cNvSpPr>
            <a:spLocks noGrp="1"/>
          </p:cNvSpPr>
          <p:nvPr>
            <p:ph idx="1"/>
          </p:nvPr>
        </p:nvSpPr>
        <p:spPr/>
        <p:txBody>
          <a:bodyPr/>
          <a:lstStyle/>
          <a:p>
            <a:r>
              <a:rPr lang="en-US" dirty="0"/>
              <a:t>Visit starting vertex and then visit its neighbors and then neighbors of neighbors and so on</a:t>
            </a:r>
            <a:br>
              <a:rPr lang="en-US" dirty="0"/>
            </a:br>
            <a:endParaRPr lang="en-US" dirty="0"/>
          </a:p>
        </p:txBody>
      </p:sp>
      <p:pic>
        <p:nvPicPr>
          <p:cNvPr id="8" name="Content Placeholder 3"/>
          <p:cNvPicPr>
            <a:picLocks noChangeAspect="1"/>
          </p:cNvPicPr>
          <p:nvPr/>
        </p:nvPicPr>
        <p:blipFill>
          <a:blip r:embed="rId2"/>
          <a:stretch>
            <a:fillRect/>
          </a:stretch>
        </p:blipFill>
        <p:spPr>
          <a:xfrm>
            <a:off x="1226986" y="2298357"/>
            <a:ext cx="6486742" cy="3931285"/>
          </a:xfrm>
          <a:prstGeom prst="rect">
            <a:avLst/>
          </a:prstGeom>
        </p:spPr>
      </p:pic>
    </p:spTree>
    <p:extLst>
      <p:ext uri="{BB962C8B-B14F-4D97-AF65-F5344CB8AC3E}">
        <p14:creationId xmlns:p14="http://schemas.microsoft.com/office/powerpoint/2010/main" val="27641772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6" name="Content Placeholder 5"/>
          <p:cNvPicPr>
            <a:picLocks noGrp="1" noChangeAspect="1"/>
          </p:cNvPicPr>
          <p:nvPr>
            <p:ph idx="1"/>
          </p:nvPr>
        </p:nvPicPr>
        <p:blipFill>
          <a:blip r:embed="rId2"/>
          <a:stretch>
            <a:fillRect/>
          </a:stretch>
        </p:blipFill>
        <p:spPr>
          <a:xfrm>
            <a:off x="1201110" y="1838026"/>
            <a:ext cx="7115141" cy="4022725"/>
          </a:xfrm>
          <a:prstGeom prst="rect">
            <a:avLst/>
          </a:prstGeom>
        </p:spPr>
      </p:pic>
    </p:spTree>
    <p:extLst>
      <p:ext uri="{BB962C8B-B14F-4D97-AF65-F5344CB8AC3E}">
        <p14:creationId xmlns:p14="http://schemas.microsoft.com/office/powerpoint/2010/main" val="32062640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4" name="Content Placeholder 3"/>
          <p:cNvPicPr>
            <a:picLocks noGrp="1" noChangeAspect="1"/>
          </p:cNvPicPr>
          <p:nvPr>
            <p:ph idx="1"/>
          </p:nvPr>
        </p:nvPicPr>
        <p:blipFill>
          <a:blip r:embed="rId2"/>
          <a:stretch>
            <a:fillRect/>
          </a:stretch>
        </p:blipFill>
        <p:spPr>
          <a:xfrm>
            <a:off x="1208167" y="1829787"/>
            <a:ext cx="7133982" cy="4022725"/>
          </a:xfrm>
          <a:prstGeom prst="rect">
            <a:avLst/>
          </a:prstGeom>
        </p:spPr>
      </p:pic>
      <p:pic>
        <p:nvPicPr>
          <p:cNvPr id="3" name="Picture 2"/>
          <p:cNvPicPr>
            <a:picLocks noChangeAspect="1"/>
          </p:cNvPicPr>
          <p:nvPr/>
        </p:nvPicPr>
        <p:blipFill>
          <a:blip r:embed="rId3"/>
          <a:stretch>
            <a:fillRect/>
          </a:stretch>
        </p:blipFill>
        <p:spPr>
          <a:xfrm>
            <a:off x="3274926" y="2171443"/>
            <a:ext cx="572145" cy="218572"/>
          </a:xfrm>
          <a:prstGeom prst="rect">
            <a:avLst/>
          </a:prstGeom>
        </p:spPr>
      </p:pic>
      <p:sp>
        <p:nvSpPr>
          <p:cNvPr id="5" name="Rectangle 4"/>
          <p:cNvSpPr/>
          <p:nvPr/>
        </p:nvSpPr>
        <p:spPr>
          <a:xfrm>
            <a:off x="8456214" y="3120918"/>
            <a:ext cx="3627981" cy="646331"/>
          </a:xfrm>
          <a:prstGeom prst="rect">
            <a:avLst/>
          </a:prstGeom>
        </p:spPr>
        <p:txBody>
          <a:bodyPr wrap="none">
            <a:spAutoFit/>
          </a:bodyPr>
          <a:lstStyle/>
          <a:p>
            <a:r>
              <a:rPr lang="en-US" altLang="en-US" dirty="0" smtClean="0"/>
              <a:t>Pushing element in queue from right</a:t>
            </a:r>
          </a:p>
          <a:p>
            <a:r>
              <a:rPr lang="en-US" altLang="en-US" dirty="0" smtClean="0"/>
              <a:t> and popping from left</a:t>
            </a:r>
            <a:endParaRPr lang="en-US" altLang="en-US" dirty="0"/>
          </a:p>
        </p:txBody>
      </p:sp>
    </p:spTree>
    <p:extLst>
      <p:ext uri="{BB962C8B-B14F-4D97-AF65-F5344CB8AC3E}">
        <p14:creationId xmlns:p14="http://schemas.microsoft.com/office/powerpoint/2010/main" val="10825663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6" name="Content Placeholder 5"/>
          <p:cNvPicPr>
            <a:picLocks noGrp="1" noChangeAspect="1"/>
          </p:cNvPicPr>
          <p:nvPr>
            <p:ph idx="1"/>
          </p:nvPr>
        </p:nvPicPr>
        <p:blipFill>
          <a:blip r:embed="rId2"/>
          <a:stretch>
            <a:fillRect/>
          </a:stretch>
        </p:blipFill>
        <p:spPr>
          <a:xfrm>
            <a:off x="1210580" y="1862738"/>
            <a:ext cx="7145629" cy="4022725"/>
          </a:xfrm>
          <a:prstGeom prst="rect">
            <a:avLst/>
          </a:prstGeom>
        </p:spPr>
      </p:pic>
    </p:spTree>
    <p:extLst>
      <p:ext uri="{BB962C8B-B14F-4D97-AF65-F5344CB8AC3E}">
        <p14:creationId xmlns:p14="http://schemas.microsoft.com/office/powerpoint/2010/main" val="17583822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4" name="Content Placeholder 3"/>
          <p:cNvPicPr>
            <a:picLocks noGrp="1" noChangeAspect="1"/>
          </p:cNvPicPr>
          <p:nvPr>
            <p:ph idx="1"/>
          </p:nvPr>
        </p:nvPicPr>
        <p:blipFill>
          <a:blip r:embed="rId2"/>
          <a:stretch>
            <a:fillRect/>
          </a:stretch>
        </p:blipFill>
        <p:spPr>
          <a:xfrm>
            <a:off x="1198410" y="1838025"/>
            <a:ext cx="7153493" cy="4022725"/>
          </a:xfrm>
          <a:prstGeom prst="rect">
            <a:avLst/>
          </a:prstGeom>
        </p:spPr>
      </p:pic>
    </p:spTree>
    <p:extLst>
      <p:ext uri="{BB962C8B-B14F-4D97-AF65-F5344CB8AC3E}">
        <p14:creationId xmlns:p14="http://schemas.microsoft.com/office/powerpoint/2010/main" val="39754499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4" name="Content Placeholder 3"/>
          <p:cNvPicPr>
            <a:picLocks noGrp="1" noChangeAspect="1"/>
          </p:cNvPicPr>
          <p:nvPr>
            <p:ph idx="1"/>
          </p:nvPr>
        </p:nvPicPr>
        <p:blipFill>
          <a:blip r:embed="rId2"/>
          <a:stretch>
            <a:fillRect/>
          </a:stretch>
        </p:blipFill>
        <p:spPr>
          <a:xfrm>
            <a:off x="1200255" y="1887452"/>
            <a:ext cx="7018000" cy="4022725"/>
          </a:xfrm>
          <a:prstGeom prst="rect">
            <a:avLst/>
          </a:prstGeom>
        </p:spPr>
      </p:pic>
    </p:spTree>
    <p:extLst>
      <p:ext uri="{BB962C8B-B14F-4D97-AF65-F5344CB8AC3E}">
        <p14:creationId xmlns:p14="http://schemas.microsoft.com/office/powerpoint/2010/main" val="19800746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sp>
        <p:nvSpPr>
          <p:cNvPr id="5" name="Content Placeholder 4"/>
          <p:cNvSpPr>
            <a:spLocks noGrp="1"/>
          </p:cNvSpPr>
          <p:nvPr>
            <p:ph idx="1"/>
          </p:nvPr>
        </p:nvSpPr>
        <p:spPr/>
        <p:txBody>
          <a:bodyPr/>
          <a:lstStyle/>
          <a:p>
            <a:endParaRPr lang="en-US" dirty="0"/>
          </a:p>
        </p:txBody>
      </p:sp>
      <p:pic>
        <p:nvPicPr>
          <p:cNvPr id="7" name="Picture 6"/>
          <p:cNvPicPr>
            <a:picLocks noChangeAspect="1"/>
          </p:cNvPicPr>
          <p:nvPr/>
        </p:nvPicPr>
        <p:blipFill>
          <a:blip r:embed="rId2"/>
          <a:stretch>
            <a:fillRect/>
          </a:stretch>
        </p:blipFill>
        <p:spPr>
          <a:xfrm>
            <a:off x="1198606" y="1845734"/>
            <a:ext cx="7620000" cy="4057650"/>
          </a:xfrm>
          <a:prstGeom prst="rect">
            <a:avLst/>
          </a:prstGeom>
        </p:spPr>
      </p:pic>
    </p:spTree>
    <p:extLst>
      <p:ext uri="{BB962C8B-B14F-4D97-AF65-F5344CB8AC3E}">
        <p14:creationId xmlns:p14="http://schemas.microsoft.com/office/powerpoint/2010/main" val="28474697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5" name="Content Placeholder 4"/>
          <p:cNvPicPr>
            <a:picLocks noGrp="1" noChangeAspect="1"/>
          </p:cNvPicPr>
          <p:nvPr>
            <p:ph idx="1"/>
          </p:nvPr>
        </p:nvPicPr>
        <p:blipFill>
          <a:blip r:embed="rId2"/>
          <a:stretch>
            <a:fillRect/>
          </a:stretch>
        </p:blipFill>
        <p:spPr>
          <a:xfrm>
            <a:off x="3040063" y="1928813"/>
            <a:ext cx="6172200" cy="3857625"/>
          </a:xfrm>
          <a:prstGeom prst="rect">
            <a:avLst/>
          </a:prstGeom>
        </p:spPr>
      </p:pic>
    </p:spTree>
    <p:extLst>
      <p:ext uri="{BB962C8B-B14F-4D97-AF65-F5344CB8AC3E}">
        <p14:creationId xmlns:p14="http://schemas.microsoft.com/office/powerpoint/2010/main" val="19586928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pic>
        <p:nvPicPr>
          <p:cNvPr id="6" name="Content Placeholder 5"/>
          <p:cNvPicPr>
            <a:picLocks noGrp="1" noChangeAspect="1"/>
          </p:cNvPicPr>
          <p:nvPr>
            <p:ph idx="1"/>
          </p:nvPr>
        </p:nvPicPr>
        <p:blipFill>
          <a:blip r:embed="rId2"/>
          <a:stretch>
            <a:fillRect/>
          </a:stretch>
        </p:blipFill>
        <p:spPr>
          <a:xfrm>
            <a:off x="3484606" y="2067697"/>
            <a:ext cx="4768266" cy="3871784"/>
          </a:xfrm>
          <a:prstGeom prst="rect">
            <a:avLst/>
          </a:prstGeom>
        </p:spPr>
      </p:pic>
    </p:spTree>
    <p:extLst>
      <p:ext uri="{BB962C8B-B14F-4D97-AF65-F5344CB8AC3E}">
        <p14:creationId xmlns:p14="http://schemas.microsoft.com/office/powerpoint/2010/main" val="1042482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Graph Traversal : BFS</a:t>
            </a:r>
          </a:p>
        </p:txBody>
      </p:sp>
      <p:sp>
        <p:nvSpPr>
          <p:cNvPr id="4" name="Content Placeholder 3"/>
          <p:cNvSpPr>
            <a:spLocks noGrp="1"/>
          </p:cNvSpPr>
          <p:nvPr>
            <p:ph idx="1"/>
          </p:nvPr>
        </p:nvSpPr>
        <p:spPr/>
        <p:txBody>
          <a:bodyPr/>
          <a:lstStyle/>
          <a:p>
            <a:pPr marL="0" indent="0">
              <a:buNone/>
            </a:pPr>
            <a:r>
              <a:rPr lang="en-US" dirty="0" smtClean="0"/>
              <a:t> Time complexity   = O(V+E) </a:t>
            </a:r>
          </a:p>
          <a:p>
            <a:endParaRPr lang="en-US" b="1" u="sng" dirty="0" smtClean="0"/>
          </a:p>
          <a:p>
            <a:pPr marL="0" indent="0">
              <a:buNone/>
            </a:pPr>
            <a:endParaRPr lang="en-US" dirty="0" smtClean="0"/>
          </a:p>
          <a:p>
            <a:endParaRPr lang="en-US" dirty="0"/>
          </a:p>
        </p:txBody>
      </p:sp>
      <p:pic>
        <p:nvPicPr>
          <p:cNvPr id="11" name="Content Placeholder 3"/>
          <p:cNvPicPr>
            <a:picLocks noChangeAspect="1"/>
          </p:cNvPicPr>
          <p:nvPr/>
        </p:nvPicPr>
        <p:blipFill>
          <a:blip r:embed="rId2"/>
          <a:stretch>
            <a:fillRect/>
          </a:stretch>
        </p:blipFill>
        <p:spPr>
          <a:xfrm>
            <a:off x="4184273" y="1846369"/>
            <a:ext cx="4028849" cy="4022725"/>
          </a:xfrm>
          <a:prstGeom prst="rect">
            <a:avLst/>
          </a:prstGeom>
        </p:spPr>
      </p:pic>
    </p:spTree>
    <p:extLst>
      <p:ext uri="{BB962C8B-B14F-4D97-AF65-F5344CB8AC3E}">
        <p14:creationId xmlns:p14="http://schemas.microsoft.com/office/powerpoint/2010/main" val="2946340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sp>
        <p:nvSpPr>
          <p:cNvPr id="3" name="Content Placeholder 2"/>
          <p:cNvSpPr>
            <a:spLocks noGrp="1"/>
          </p:cNvSpPr>
          <p:nvPr>
            <p:ph idx="1"/>
          </p:nvPr>
        </p:nvSpPr>
        <p:spPr/>
        <p:txBody>
          <a:bodyPr/>
          <a:lstStyle/>
          <a:p>
            <a:pPr marL="0" indent="0">
              <a:buNone/>
            </a:pPr>
            <a:r>
              <a:rPr lang="en-US" altLang="en-US" dirty="0" smtClean="0"/>
              <a:t>DFS traversal takes any path from starting vertex and goes into its depth. Then it back tracks and traverse any other path and goes in the depth of that too. And this goes on..</a:t>
            </a:r>
          </a:p>
          <a:p>
            <a:pPr marL="0" indent="0">
              <a:buNone/>
            </a:pPr>
            <a:endParaRPr lang="en-US" altLang="en-US" dirty="0" smtClean="0"/>
          </a:p>
          <a:p>
            <a:pPr marL="0" indent="0">
              <a:buNone/>
            </a:pPr>
            <a:endParaRPr lang="en-US" altLang="en-US" dirty="0" smtClean="0"/>
          </a:p>
        </p:txBody>
      </p:sp>
      <p:pic>
        <p:nvPicPr>
          <p:cNvPr id="5" name="Picture 4"/>
          <p:cNvPicPr>
            <a:picLocks noChangeAspect="1"/>
          </p:cNvPicPr>
          <p:nvPr/>
        </p:nvPicPr>
        <p:blipFill>
          <a:blip r:embed="rId2"/>
          <a:stretch>
            <a:fillRect/>
          </a:stretch>
        </p:blipFill>
        <p:spPr>
          <a:xfrm>
            <a:off x="1097280" y="2594919"/>
            <a:ext cx="7939628" cy="3690551"/>
          </a:xfrm>
          <a:prstGeom prst="rect">
            <a:avLst/>
          </a:prstGeom>
        </p:spPr>
      </p:pic>
    </p:spTree>
    <p:extLst>
      <p:ext uri="{BB962C8B-B14F-4D97-AF65-F5344CB8AC3E}">
        <p14:creationId xmlns:p14="http://schemas.microsoft.com/office/powerpoint/2010/main" val="113248501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12807" y="1891099"/>
            <a:ext cx="7734300" cy="3867150"/>
          </a:xfrm>
          <a:prstGeom prst="rect">
            <a:avLst/>
          </a:prstGeom>
        </p:spPr>
      </p:pic>
    </p:spTree>
    <p:extLst>
      <p:ext uri="{BB962C8B-B14F-4D97-AF65-F5344CB8AC3E}">
        <p14:creationId xmlns:p14="http://schemas.microsoft.com/office/powerpoint/2010/main" val="2762753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05342" y="1847722"/>
            <a:ext cx="7600950" cy="3838575"/>
          </a:xfrm>
          <a:prstGeom prst="rect">
            <a:avLst/>
          </a:prstGeom>
        </p:spPr>
      </p:pic>
      <p:sp>
        <p:nvSpPr>
          <p:cNvPr id="3" name="Rectangle 2"/>
          <p:cNvSpPr/>
          <p:nvPr/>
        </p:nvSpPr>
        <p:spPr>
          <a:xfrm>
            <a:off x="8933747" y="3120678"/>
            <a:ext cx="6096000" cy="646331"/>
          </a:xfrm>
          <a:prstGeom prst="rect">
            <a:avLst/>
          </a:prstGeom>
        </p:spPr>
        <p:txBody>
          <a:bodyPr>
            <a:spAutoFit/>
          </a:bodyPr>
          <a:lstStyle/>
          <a:p>
            <a:r>
              <a:rPr lang="en-US" altLang="en-US" dirty="0"/>
              <a:t>Pushing </a:t>
            </a:r>
            <a:r>
              <a:rPr lang="en-US" altLang="en-US" dirty="0" smtClean="0"/>
              <a:t>and popping element in </a:t>
            </a:r>
          </a:p>
          <a:p>
            <a:r>
              <a:rPr lang="en-US" altLang="en-US" dirty="0"/>
              <a:t>s</a:t>
            </a:r>
            <a:r>
              <a:rPr lang="en-US" altLang="en-US" dirty="0" smtClean="0"/>
              <a:t>tack from left</a:t>
            </a:r>
            <a:endParaRPr lang="en-US" altLang="en-US" dirty="0"/>
          </a:p>
        </p:txBody>
      </p:sp>
    </p:spTree>
    <p:extLst>
      <p:ext uri="{BB962C8B-B14F-4D97-AF65-F5344CB8AC3E}">
        <p14:creationId xmlns:p14="http://schemas.microsoft.com/office/powerpoint/2010/main" val="37472672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01867" y="1871148"/>
            <a:ext cx="7591425" cy="3857625"/>
          </a:xfrm>
          <a:prstGeom prst="rect">
            <a:avLst/>
          </a:prstGeom>
        </p:spPr>
      </p:pic>
    </p:spTree>
    <p:extLst>
      <p:ext uri="{BB962C8B-B14F-4D97-AF65-F5344CB8AC3E}">
        <p14:creationId xmlns:p14="http://schemas.microsoft.com/office/powerpoint/2010/main" val="4892341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183203" y="1877198"/>
            <a:ext cx="7562850" cy="3829050"/>
          </a:xfrm>
          <a:prstGeom prst="rect">
            <a:avLst/>
          </a:prstGeom>
        </p:spPr>
      </p:pic>
    </p:spTree>
    <p:extLst>
      <p:ext uri="{BB962C8B-B14F-4D97-AF65-F5344CB8AC3E}">
        <p14:creationId xmlns:p14="http://schemas.microsoft.com/office/powerpoint/2010/main" val="35672280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178440" y="1829959"/>
            <a:ext cx="7572375" cy="3857625"/>
          </a:xfrm>
          <a:prstGeom prst="rect">
            <a:avLst/>
          </a:prstGeom>
        </p:spPr>
      </p:pic>
    </p:spTree>
    <p:extLst>
      <p:ext uri="{BB962C8B-B14F-4D97-AF65-F5344CB8AC3E}">
        <p14:creationId xmlns:p14="http://schemas.microsoft.com/office/powerpoint/2010/main" val="41654550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pic>
        <p:nvPicPr>
          <p:cNvPr id="4" name="Content Placeholder 3"/>
          <p:cNvPicPr>
            <a:picLocks noGrp="1" noChangeAspect="1"/>
          </p:cNvPicPr>
          <p:nvPr>
            <p:ph idx="1"/>
          </p:nvPr>
        </p:nvPicPr>
        <p:blipFill>
          <a:blip r:embed="rId2"/>
          <a:stretch>
            <a:fillRect/>
          </a:stretch>
        </p:blipFill>
        <p:spPr>
          <a:xfrm>
            <a:off x="1212044" y="1813312"/>
            <a:ext cx="7571072" cy="4022725"/>
          </a:xfrm>
          <a:prstGeom prst="rect">
            <a:avLst/>
          </a:prstGeom>
        </p:spPr>
      </p:pic>
    </p:spTree>
    <p:extLst>
      <p:ext uri="{BB962C8B-B14F-4D97-AF65-F5344CB8AC3E}">
        <p14:creationId xmlns:p14="http://schemas.microsoft.com/office/powerpoint/2010/main" val="7000607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sp>
        <p:nvSpPr>
          <p:cNvPr id="3" name="Content Placeholder 2"/>
          <p:cNvSpPr>
            <a:spLocks noGrp="1"/>
          </p:cNvSpPr>
          <p:nvPr>
            <p:ph idx="1"/>
          </p:nvPr>
        </p:nvSpPr>
        <p:spPr/>
        <p:txBody>
          <a:bodyPr/>
          <a:lstStyle/>
          <a:p>
            <a:pPr marL="0" indent="0">
              <a:buNone/>
            </a:pPr>
            <a:endParaRPr lang="en-US" altLang="en-US" dirty="0" smtClean="0"/>
          </a:p>
          <a:p>
            <a:pPr marL="0" indent="0">
              <a:buNone/>
            </a:pPr>
            <a:endParaRPr lang="en-US" altLang="en-US" dirty="0" smtClean="0"/>
          </a:p>
        </p:txBody>
      </p:sp>
      <p:pic>
        <p:nvPicPr>
          <p:cNvPr id="6" name="Picture 5"/>
          <p:cNvPicPr>
            <a:picLocks noChangeAspect="1"/>
          </p:cNvPicPr>
          <p:nvPr/>
        </p:nvPicPr>
        <p:blipFill>
          <a:blip r:embed="rId2"/>
          <a:stretch>
            <a:fillRect/>
          </a:stretch>
        </p:blipFill>
        <p:spPr>
          <a:xfrm>
            <a:off x="447675" y="1845734"/>
            <a:ext cx="6768671" cy="2813685"/>
          </a:xfrm>
          <a:prstGeom prst="rect">
            <a:avLst/>
          </a:prstGeom>
        </p:spPr>
      </p:pic>
      <p:pic>
        <p:nvPicPr>
          <p:cNvPr id="7" name="Picture 6"/>
          <p:cNvPicPr>
            <a:picLocks noChangeAspect="1"/>
          </p:cNvPicPr>
          <p:nvPr/>
        </p:nvPicPr>
        <p:blipFill>
          <a:blip r:embed="rId3"/>
          <a:stretch>
            <a:fillRect/>
          </a:stretch>
        </p:blipFill>
        <p:spPr>
          <a:xfrm>
            <a:off x="7543157" y="1845734"/>
            <a:ext cx="4113384" cy="1209675"/>
          </a:xfrm>
          <a:prstGeom prst="rect">
            <a:avLst/>
          </a:prstGeom>
        </p:spPr>
      </p:pic>
    </p:spTree>
    <p:extLst>
      <p:ext uri="{BB962C8B-B14F-4D97-AF65-F5344CB8AC3E}">
        <p14:creationId xmlns:p14="http://schemas.microsoft.com/office/powerpoint/2010/main" val="1655273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3035617" y="1845734"/>
            <a:ext cx="6181725" cy="4143375"/>
          </a:xfrm>
          <a:prstGeom prst="rect">
            <a:avLst/>
          </a:prstGeom>
        </p:spPr>
      </p:pic>
    </p:spTree>
    <p:extLst>
      <p:ext uri="{BB962C8B-B14F-4D97-AF65-F5344CB8AC3E}">
        <p14:creationId xmlns:p14="http://schemas.microsoft.com/office/powerpoint/2010/main" val="7567397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DFS</a:t>
            </a:r>
            <a:endParaRPr lang="en-US" sz="4400" dirty="0"/>
          </a:p>
        </p:txBody>
      </p:sp>
      <p:sp>
        <p:nvSpPr>
          <p:cNvPr id="3" name="Content Placeholder 2"/>
          <p:cNvSpPr>
            <a:spLocks noGrp="1"/>
          </p:cNvSpPr>
          <p:nvPr>
            <p:ph idx="1"/>
          </p:nvPr>
        </p:nvSpPr>
        <p:spPr/>
        <p:txBody>
          <a:bodyPr/>
          <a:lstStyle/>
          <a:p>
            <a:pPr marL="0" indent="0">
              <a:buNone/>
            </a:pPr>
            <a:r>
              <a:rPr lang="en-US" dirty="0"/>
              <a:t>Time complexity   = O(V+E</a:t>
            </a:r>
            <a:r>
              <a:rPr lang="en-US" dirty="0" smtClean="0"/>
              <a:t>)</a:t>
            </a:r>
          </a:p>
          <a:p>
            <a:pPr marL="0" indent="0">
              <a:buNone/>
            </a:pPr>
            <a:r>
              <a:rPr lang="en-US" u="sng" dirty="0" smtClean="0"/>
              <a:t>Recursive DFS code</a:t>
            </a:r>
            <a:endParaRPr lang="en-US" u="sng" dirty="0"/>
          </a:p>
          <a:p>
            <a:pPr marL="0" indent="0">
              <a:buNone/>
            </a:pPr>
            <a:endParaRPr lang="en-US" altLang="en-US" dirty="0" smtClean="0"/>
          </a:p>
          <a:p>
            <a:pPr marL="0" indent="0">
              <a:buNone/>
            </a:pPr>
            <a:endParaRPr lang="en-US" altLang="en-US" dirty="0" smtClean="0"/>
          </a:p>
        </p:txBody>
      </p:sp>
      <p:pic>
        <p:nvPicPr>
          <p:cNvPr id="6" name="Picture 5"/>
          <p:cNvPicPr>
            <a:picLocks noChangeAspect="1"/>
          </p:cNvPicPr>
          <p:nvPr/>
        </p:nvPicPr>
        <p:blipFill>
          <a:blip r:embed="rId2"/>
          <a:stretch>
            <a:fillRect/>
          </a:stretch>
        </p:blipFill>
        <p:spPr>
          <a:xfrm>
            <a:off x="3676135" y="2378933"/>
            <a:ext cx="4724400" cy="3714750"/>
          </a:xfrm>
          <a:prstGeom prst="rect">
            <a:avLst/>
          </a:prstGeom>
        </p:spPr>
      </p:pic>
    </p:spTree>
    <p:extLst>
      <p:ext uri="{BB962C8B-B14F-4D97-AF65-F5344CB8AC3E}">
        <p14:creationId xmlns:p14="http://schemas.microsoft.com/office/powerpoint/2010/main" val="27598370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Time </a:t>
            </a:r>
            <a:r>
              <a:rPr lang="en-US" sz="4400" smtClean="0"/>
              <a:t>complexity and Applications</a:t>
            </a:r>
            <a:endParaRPr lang="en-US" sz="4400" dirty="0"/>
          </a:p>
        </p:txBody>
      </p:sp>
      <p:sp>
        <p:nvSpPr>
          <p:cNvPr id="3" name="Content Placeholder 2"/>
          <p:cNvSpPr>
            <a:spLocks noGrp="1"/>
          </p:cNvSpPr>
          <p:nvPr>
            <p:ph idx="1"/>
          </p:nvPr>
        </p:nvSpPr>
        <p:spPr/>
        <p:txBody>
          <a:bodyPr/>
          <a:lstStyle/>
          <a:p>
            <a:pPr marL="0" indent="0">
              <a:buNone/>
            </a:pPr>
            <a:r>
              <a:rPr lang="en-US" altLang="en-US" dirty="0" smtClean="0"/>
              <a:t>Time complexity of BFS and DFS is O(V+E) because all vertices and edges will be visited</a:t>
            </a:r>
          </a:p>
          <a:p>
            <a:pPr marL="0" indent="0">
              <a:buNone/>
            </a:pPr>
            <a:endParaRPr lang="en-US" altLang="en-US" b="1" dirty="0"/>
          </a:p>
          <a:p>
            <a:pPr marL="0" indent="0">
              <a:buNone/>
            </a:pPr>
            <a:r>
              <a:rPr lang="en-US" altLang="en-US" b="1" dirty="0" smtClean="0"/>
              <a:t>Applications of BFS &amp; DFS:</a:t>
            </a:r>
          </a:p>
          <a:p>
            <a:pPr>
              <a:buFont typeface="Wingdings" panose="05000000000000000000" pitchFamily="2" charset="2"/>
              <a:buChar char="v"/>
            </a:pPr>
            <a:r>
              <a:rPr lang="en-US" altLang="en-US" dirty="0" smtClean="0"/>
              <a:t>For finding path from one vertex to every other</a:t>
            </a:r>
          </a:p>
          <a:p>
            <a:pPr>
              <a:buFont typeface="Wingdings" panose="05000000000000000000" pitchFamily="2" charset="2"/>
              <a:buChar char="v"/>
            </a:pPr>
            <a:r>
              <a:rPr lang="en-US" altLang="en-US" dirty="0" smtClean="0"/>
              <a:t>For detecting cycles</a:t>
            </a:r>
          </a:p>
          <a:p>
            <a:pPr>
              <a:buFont typeface="Wingdings" panose="05000000000000000000" pitchFamily="2" charset="2"/>
              <a:buChar char="v"/>
            </a:pPr>
            <a:r>
              <a:rPr lang="en-US" altLang="en-US" dirty="0" smtClean="0"/>
              <a:t>For GPS navigation </a:t>
            </a:r>
          </a:p>
          <a:p>
            <a:pPr marL="0" indent="0">
              <a:buNone/>
            </a:pPr>
            <a:r>
              <a:rPr lang="en-US" altLang="en-US" dirty="0" smtClean="0"/>
              <a:t>   and </a:t>
            </a:r>
            <a:r>
              <a:rPr lang="en-US" altLang="en-US" dirty="0" err="1" smtClean="0"/>
              <a:t>etc</a:t>
            </a:r>
            <a:endParaRPr lang="en-US" altLang="en-US" dirty="0" smtClean="0"/>
          </a:p>
        </p:txBody>
      </p:sp>
    </p:spTree>
    <p:extLst>
      <p:ext uri="{BB962C8B-B14F-4D97-AF65-F5344CB8AC3E}">
        <p14:creationId xmlns:p14="http://schemas.microsoft.com/office/powerpoint/2010/main" val="135590620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Graph Traversal : Applications</a:t>
            </a:r>
            <a:endParaRPr lang="en-US" sz="4400" dirty="0"/>
          </a:p>
        </p:txBody>
      </p:sp>
      <p:sp>
        <p:nvSpPr>
          <p:cNvPr id="3" name="Content Placeholder 2"/>
          <p:cNvSpPr>
            <a:spLocks noGrp="1"/>
          </p:cNvSpPr>
          <p:nvPr>
            <p:ph idx="1"/>
          </p:nvPr>
        </p:nvSpPr>
        <p:spPr/>
        <p:txBody>
          <a:bodyPr/>
          <a:lstStyle/>
          <a:p>
            <a:pPr marL="0" indent="0">
              <a:buNone/>
            </a:pPr>
            <a:r>
              <a:rPr lang="en-US" altLang="en-US" b="1" dirty="0" smtClean="0"/>
              <a:t>When to use DFS over BFS or BFS over DFS :</a:t>
            </a:r>
          </a:p>
          <a:p>
            <a:pPr fontAlgn="base"/>
            <a:r>
              <a:rPr lang="en-US" dirty="0"/>
              <a:t>If you know a solution is not far from the root of the tree, a breadth first search (BFS) might be better.</a:t>
            </a:r>
          </a:p>
          <a:p>
            <a:pPr fontAlgn="base"/>
            <a:r>
              <a:rPr lang="en-US" dirty="0"/>
              <a:t>If the tree is very deep and solutions are rare, depth first search (DFS) might take an extremely long time, but BFS could be faster.</a:t>
            </a:r>
          </a:p>
          <a:p>
            <a:pPr fontAlgn="base"/>
            <a:r>
              <a:rPr lang="en-US" dirty="0"/>
              <a:t>If the tree is very wide, a BFS might need too much memory, so it might be completely impractical.</a:t>
            </a:r>
          </a:p>
          <a:p>
            <a:pPr fontAlgn="base"/>
            <a:r>
              <a:rPr lang="en-US" dirty="0"/>
              <a:t>If solutions are frequent but located deep in the tree, BFS could be impractical.</a:t>
            </a:r>
          </a:p>
          <a:p>
            <a:pPr fontAlgn="base"/>
            <a:r>
              <a:rPr lang="en-US" dirty="0"/>
              <a:t>If the search tree is very deep you will need to restrict the search depth for depth first search (DFS), anyway (for example with iterative deepening</a:t>
            </a:r>
            <a:r>
              <a:rPr lang="en-US" dirty="0" smtClean="0"/>
              <a:t>).  Queue</a:t>
            </a:r>
            <a:endParaRPr lang="en-US" dirty="0"/>
          </a:p>
        </p:txBody>
      </p:sp>
    </p:spTree>
    <p:extLst>
      <p:ext uri="{BB962C8B-B14F-4D97-AF65-F5344CB8AC3E}">
        <p14:creationId xmlns:p14="http://schemas.microsoft.com/office/powerpoint/2010/main" val="24292511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pic>
        <p:nvPicPr>
          <p:cNvPr id="4" name="Content Placeholder 3"/>
          <p:cNvPicPr>
            <a:picLocks noGrp="1" noChangeAspect="1"/>
          </p:cNvPicPr>
          <p:nvPr>
            <p:ph idx="1"/>
          </p:nvPr>
        </p:nvPicPr>
        <p:blipFill>
          <a:blip r:embed="rId2"/>
          <a:stretch>
            <a:fillRect/>
          </a:stretch>
        </p:blipFill>
        <p:spPr>
          <a:xfrm>
            <a:off x="3311964" y="1846263"/>
            <a:ext cx="5628398" cy="4022725"/>
          </a:xfrm>
          <a:prstGeom prst="rect">
            <a:avLst/>
          </a:prstGeom>
        </p:spPr>
      </p:pic>
    </p:spTree>
    <p:extLst>
      <p:ext uri="{BB962C8B-B14F-4D97-AF65-F5344CB8AC3E}">
        <p14:creationId xmlns:p14="http://schemas.microsoft.com/office/powerpoint/2010/main" val="42145388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idx="1"/>
          </p:nvPr>
        </p:nvSpPr>
        <p:spPr/>
        <p:txBody>
          <a:bodyPr/>
          <a:lstStyle/>
          <a:p>
            <a:r>
              <a:rPr lang="en-US" dirty="0" smtClean="0"/>
              <a:t>It has two main types :</a:t>
            </a:r>
          </a:p>
          <a:p>
            <a:r>
              <a:rPr lang="en-US" b="1" dirty="0" smtClean="0"/>
              <a:t>Directed graphs (also known as digraphs)</a:t>
            </a:r>
          </a:p>
          <a:p>
            <a:r>
              <a:rPr lang="en-US" dirty="0" smtClean="0"/>
              <a:t>These graphs have edges with direction. The edges indicate one way relationship in that each edge can only be traversed in one direction</a:t>
            </a:r>
          </a:p>
          <a:p>
            <a:endParaRPr lang="en-US" dirty="0"/>
          </a:p>
          <a:p>
            <a:r>
              <a:rPr lang="en-US" b="1" dirty="0" smtClean="0"/>
              <a:t>Undirected graphs</a:t>
            </a:r>
          </a:p>
          <a:p>
            <a:r>
              <a:rPr lang="en-US" dirty="0" smtClean="0"/>
              <a:t>These graphs have edges that do not have direction. Edges indicate a two way relationship in that each edge can be traversed in both directions.</a:t>
            </a:r>
            <a:endParaRPr lang="en-US" dirty="0"/>
          </a:p>
        </p:txBody>
      </p:sp>
    </p:spTree>
    <p:extLst>
      <p:ext uri="{BB962C8B-B14F-4D97-AF65-F5344CB8AC3E}">
        <p14:creationId xmlns:p14="http://schemas.microsoft.com/office/powerpoint/2010/main" val="7841945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Directed </a:t>
            </a:r>
            <a:r>
              <a:rPr lang="en-US" dirty="0"/>
              <a:t>g</a:t>
            </a:r>
            <a:r>
              <a:rPr lang="en-US" dirty="0" smtClean="0"/>
              <a:t>raph</a:t>
            </a:r>
            <a:endParaRPr lang="en-US" dirty="0"/>
          </a:p>
        </p:txBody>
      </p:sp>
      <p:pic>
        <p:nvPicPr>
          <p:cNvPr id="4" name="Content Placeholder 3"/>
          <p:cNvPicPr>
            <a:picLocks noGrp="1" noChangeAspect="1"/>
          </p:cNvPicPr>
          <p:nvPr>
            <p:ph idx="1"/>
          </p:nvPr>
        </p:nvPicPr>
        <p:blipFill>
          <a:blip r:embed="rId2"/>
          <a:stretch>
            <a:fillRect/>
          </a:stretch>
        </p:blipFill>
        <p:spPr>
          <a:xfrm>
            <a:off x="2814134" y="1823921"/>
            <a:ext cx="6334125" cy="2767709"/>
          </a:xfrm>
          <a:prstGeom prst="rect">
            <a:avLst/>
          </a:prstGeom>
        </p:spPr>
      </p:pic>
      <p:pic>
        <p:nvPicPr>
          <p:cNvPr id="5" name="Picture 4"/>
          <p:cNvPicPr>
            <a:picLocks noChangeAspect="1"/>
          </p:cNvPicPr>
          <p:nvPr/>
        </p:nvPicPr>
        <p:blipFill>
          <a:blip r:embed="rId3"/>
          <a:stretch>
            <a:fillRect/>
          </a:stretch>
        </p:blipFill>
        <p:spPr>
          <a:xfrm>
            <a:off x="4309558" y="4591631"/>
            <a:ext cx="3343275" cy="1666875"/>
          </a:xfrm>
          <a:prstGeom prst="rect">
            <a:avLst/>
          </a:prstGeom>
        </p:spPr>
      </p:pic>
    </p:spTree>
    <p:extLst>
      <p:ext uri="{BB962C8B-B14F-4D97-AF65-F5344CB8AC3E}">
        <p14:creationId xmlns:p14="http://schemas.microsoft.com/office/powerpoint/2010/main" val="6938215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 Undirected </a:t>
            </a:r>
            <a:r>
              <a:rPr lang="en-US" dirty="0"/>
              <a:t>g</a:t>
            </a:r>
            <a:r>
              <a:rPr lang="en-US" dirty="0" smtClean="0"/>
              <a:t>raph</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2850879" y="1962615"/>
            <a:ext cx="6334125" cy="4131431"/>
          </a:xfrm>
          <a:prstGeom prst="rect">
            <a:avLst/>
          </a:prstGeom>
        </p:spPr>
      </p:pic>
    </p:spTree>
    <p:extLst>
      <p:ext uri="{BB962C8B-B14F-4D97-AF65-F5344CB8AC3E}">
        <p14:creationId xmlns:p14="http://schemas.microsoft.com/office/powerpoint/2010/main" val="20206645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 in degree &amp; out degree</a:t>
            </a:r>
            <a:endParaRPr lang="en-US" dirty="0"/>
          </a:p>
        </p:txBody>
      </p:sp>
      <p:pic>
        <p:nvPicPr>
          <p:cNvPr id="4" name="Content Placeholder 3"/>
          <p:cNvPicPr>
            <a:picLocks noGrp="1" noChangeAspect="1"/>
          </p:cNvPicPr>
          <p:nvPr>
            <p:ph idx="1"/>
          </p:nvPr>
        </p:nvPicPr>
        <p:blipFill>
          <a:blip r:embed="rId2"/>
          <a:stretch>
            <a:fillRect/>
          </a:stretch>
        </p:blipFill>
        <p:spPr>
          <a:xfrm>
            <a:off x="1192096" y="1958897"/>
            <a:ext cx="8886825" cy="1009650"/>
          </a:xfrm>
          <a:prstGeom prst="rect">
            <a:avLst/>
          </a:prstGeom>
        </p:spPr>
      </p:pic>
      <p:pic>
        <p:nvPicPr>
          <p:cNvPr id="5" name="Picture 4"/>
          <p:cNvPicPr>
            <a:picLocks noChangeAspect="1"/>
          </p:cNvPicPr>
          <p:nvPr/>
        </p:nvPicPr>
        <p:blipFill>
          <a:blip r:embed="rId3"/>
          <a:stretch>
            <a:fillRect/>
          </a:stretch>
        </p:blipFill>
        <p:spPr>
          <a:xfrm>
            <a:off x="1097280" y="2779232"/>
            <a:ext cx="4581525" cy="3487892"/>
          </a:xfrm>
          <a:prstGeom prst="rect">
            <a:avLst/>
          </a:prstGeom>
        </p:spPr>
      </p:pic>
      <p:pic>
        <p:nvPicPr>
          <p:cNvPr id="6" name="Picture 5"/>
          <p:cNvPicPr>
            <a:picLocks noChangeAspect="1"/>
          </p:cNvPicPr>
          <p:nvPr/>
        </p:nvPicPr>
        <p:blipFill>
          <a:blip r:embed="rId4"/>
          <a:stretch>
            <a:fillRect/>
          </a:stretch>
        </p:blipFill>
        <p:spPr>
          <a:xfrm>
            <a:off x="6286500" y="3463546"/>
            <a:ext cx="5905500" cy="2286000"/>
          </a:xfrm>
          <a:prstGeom prst="rect">
            <a:avLst/>
          </a:prstGeom>
        </p:spPr>
      </p:pic>
    </p:spTree>
    <p:extLst>
      <p:ext uri="{BB962C8B-B14F-4D97-AF65-F5344CB8AC3E}">
        <p14:creationId xmlns:p14="http://schemas.microsoft.com/office/powerpoint/2010/main" val="170880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 </a:t>
            </a:r>
            <a:r>
              <a:rPr lang="en-US" dirty="0" smtClean="0"/>
              <a:t>Cycles in digraph</a:t>
            </a:r>
            <a:endParaRPr lang="en-US" dirty="0"/>
          </a:p>
        </p:txBody>
      </p:sp>
      <p:pic>
        <p:nvPicPr>
          <p:cNvPr id="4" name="Content Placeholder 3"/>
          <p:cNvPicPr>
            <a:picLocks noGrp="1" noChangeAspect="1"/>
          </p:cNvPicPr>
          <p:nvPr>
            <p:ph idx="1"/>
          </p:nvPr>
        </p:nvPicPr>
        <p:blipFill>
          <a:blip r:embed="rId2"/>
          <a:stretch>
            <a:fillRect/>
          </a:stretch>
        </p:blipFill>
        <p:spPr>
          <a:xfrm>
            <a:off x="1194885" y="2145681"/>
            <a:ext cx="6829425" cy="323850"/>
          </a:xfrm>
          <a:prstGeom prst="rect">
            <a:avLst/>
          </a:prstGeom>
        </p:spPr>
      </p:pic>
      <p:pic>
        <p:nvPicPr>
          <p:cNvPr id="5" name="Picture 4"/>
          <p:cNvPicPr>
            <a:picLocks noChangeAspect="1"/>
          </p:cNvPicPr>
          <p:nvPr/>
        </p:nvPicPr>
        <p:blipFill>
          <a:blip r:embed="rId3"/>
          <a:stretch>
            <a:fillRect/>
          </a:stretch>
        </p:blipFill>
        <p:spPr>
          <a:xfrm>
            <a:off x="1194885" y="2689418"/>
            <a:ext cx="5934075" cy="2505075"/>
          </a:xfrm>
          <a:prstGeom prst="rect">
            <a:avLst/>
          </a:prstGeom>
        </p:spPr>
      </p:pic>
      <p:pic>
        <p:nvPicPr>
          <p:cNvPr id="6" name="Picture 5"/>
          <p:cNvPicPr>
            <a:picLocks noChangeAspect="1"/>
          </p:cNvPicPr>
          <p:nvPr/>
        </p:nvPicPr>
        <p:blipFill>
          <a:blip r:embed="rId4"/>
          <a:stretch>
            <a:fillRect/>
          </a:stretch>
        </p:blipFill>
        <p:spPr>
          <a:xfrm>
            <a:off x="1194885" y="5414380"/>
            <a:ext cx="8467725" cy="561975"/>
          </a:xfrm>
          <a:prstGeom prst="rect">
            <a:avLst/>
          </a:prstGeom>
        </p:spPr>
      </p:pic>
    </p:spTree>
    <p:extLst>
      <p:ext uri="{BB962C8B-B14F-4D97-AF65-F5344CB8AC3E}">
        <p14:creationId xmlns:p14="http://schemas.microsoft.com/office/powerpoint/2010/main" val="15558082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2468</TotalTime>
  <Words>487</Words>
  <Application>Microsoft Office PowerPoint</Application>
  <PresentationFormat>Widescreen</PresentationFormat>
  <Paragraphs>74</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Calibri</vt:lpstr>
      <vt:lpstr>Calibri Light</vt:lpstr>
      <vt:lpstr>Wingdings</vt:lpstr>
      <vt:lpstr>Retrospect</vt:lpstr>
      <vt:lpstr>CS302 Design and Analysis of Algorithms</vt:lpstr>
      <vt:lpstr>Graphs</vt:lpstr>
      <vt:lpstr>Graphs</vt:lpstr>
      <vt:lpstr>Graphs</vt:lpstr>
      <vt:lpstr>Graphs</vt:lpstr>
      <vt:lpstr>Graphs: Directed graph</vt:lpstr>
      <vt:lpstr>Graphs : Undirected graph</vt:lpstr>
      <vt:lpstr>Graphs: in degree &amp; out degree</vt:lpstr>
      <vt:lpstr>Graphs : Cycles in digraph</vt:lpstr>
      <vt:lpstr>Graphs: How to represent graph</vt:lpstr>
      <vt:lpstr>Graph Traversal</vt:lpstr>
      <vt:lpstr>Graph Traversal </vt:lpstr>
      <vt:lpstr>Graph Traversal : BFS </vt:lpstr>
      <vt:lpstr>Graph Traversal : BFS</vt:lpstr>
      <vt:lpstr>Graph Traversal : BFS</vt:lpstr>
      <vt:lpstr>Graph Traversal : BFS</vt:lpstr>
      <vt:lpstr>Graph Traversal : BFS</vt:lpstr>
      <vt:lpstr>Graph Traversal : BFS</vt:lpstr>
      <vt:lpstr>Graph Traversal : BFS</vt:lpstr>
      <vt:lpstr>Graph Traversal : BFS</vt:lpstr>
      <vt:lpstr>Graph Traversal : BFS</vt:lpstr>
      <vt:lpstr>Graph Traversal : DFS</vt:lpstr>
      <vt:lpstr>Graph Traversal : DFS</vt:lpstr>
      <vt:lpstr>Graph Traversal : DFS</vt:lpstr>
      <vt:lpstr>Graph Traversal : DFS</vt:lpstr>
      <vt:lpstr>Graph Traversal : DFS</vt:lpstr>
      <vt:lpstr>Graph Traversal : DFS</vt:lpstr>
      <vt:lpstr>Graph Traversal : DFS</vt:lpstr>
      <vt:lpstr>Graph Traversal : DFS</vt:lpstr>
      <vt:lpstr>Graph Traversal : DFS</vt:lpstr>
      <vt:lpstr>Graph Traversal : Time complexity and Applications</vt:lpstr>
      <vt:lpstr>Graph Traversal : Applications</vt:lpstr>
    </vt:vector>
  </TitlesOfParts>
  <Company>rg-adguard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Mr. Muhammad Sohail Afzal</cp:lastModifiedBy>
  <cp:revision>218</cp:revision>
  <dcterms:created xsi:type="dcterms:W3CDTF">2020-08-30T07:35:06Z</dcterms:created>
  <dcterms:modified xsi:type="dcterms:W3CDTF">2022-10-24T04:59:58Z</dcterms:modified>
</cp:coreProperties>
</file>