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0" r:id="rId3"/>
    <p:sldId id="257" r:id="rId4"/>
    <p:sldId id="261" r:id="rId5"/>
    <p:sldId id="258" r:id="rId6"/>
    <p:sldId id="259" r:id="rId7"/>
    <p:sldId id="266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Algorithms -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Internet enables people all around the world to quickly access and </a:t>
            </a:r>
            <a:r>
              <a:rPr lang="en-US" dirty="0" smtClean="0"/>
              <a:t>retrieve large amount of information. With the aid of clever algorithms, sites are managing this large volume of data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Also Algorithms are used for finding good routes on which this data will travel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Algorithms for using </a:t>
            </a:r>
            <a:r>
              <a:rPr lang="en-US" dirty="0"/>
              <a:t>a search engine to quickly find pages on which </a:t>
            </a:r>
            <a:r>
              <a:rPr lang="en-US" dirty="0" smtClean="0"/>
              <a:t>particular information </a:t>
            </a:r>
            <a:r>
              <a:rPr lang="en-US" dirty="0"/>
              <a:t>resides</a:t>
            </a:r>
          </a:p>
        </p:txBody>
      </p:sp>
    </p:spTree>
    <p:extLst>
      <p:ext uri="{BB962C8B-B14F-4D97-AF65-F5344CB8AC3E}">
        <p14:creationId xmlns:p14="http://schemas.microsoft.com/office/powerpoint/2010/main" val="32875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Algorithms -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Electronic commerce enables goods and services to be negotiated and </a:t>
            </a:r>
            <a:r>
              <a:rPr lang="en-US" dirty="0" smtClean="0"/>
              <a:t>exchanged electronically</a:t>
            </a:r>
            <a:r>
              <a:rPr lang="en-US" dirty="0"/>
              <a:t>, and it depends on the privacy of personal </a:t>
            </a:r>
            <a:r>
              <a:rPr lang="en-US" dirty="0" smtClean="0"/>
              <a:t>information such </a:t>
            </a:r>
            <a:r>
              <a:rPr lang="en-US" dirty="0"/>
              <a:t>as credit card numbers, passwords, and bank statements. The </a:t>
            </a:r>
            <a:r>
              <a:rPr lang="en-US" dirty="0" smtClean="0"/>
              <a:t>core technologies </a:t>
            </a:r>
            <a:r>
              <a:rPr lang="en-US" dirty="0"/>
              <a:t>used in electronic commerce include public-key cryptography </a:t>
            </a:r>
            <a:r>
              <a:rPr lang="en-US" dirty="0" smtClean="0"/>
              <a:t>and digital </a:t>
            </a:r>
            <a:r>
              <a:rPr lang="en-US" dirty="0"/>
              <a:t>signatures (covered in Chapter 31), which are based on numerical </a:t>
            </a:r>
            <a:r>
              <a:rPr lang="en-US" dirty="0" smtClean="0"/>
              <a:t>algorithms and </a:t>
            </a:r>
            <a:r>
              <a:rPr lang="en-US" dirty="0"/>
              <a:t>number theory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702205"/>
            <a:ext cx="6980663" cy="20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Algorithms -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oil company may wish to know </a:t>
            </a:r>
            <a:r>
              <a:rPr lang="en-US" dirty="0" smtClean="0"/>
              <a:t>where to </a:t>
            </a:r>
            <a:r>
              <a:rPr lang="en-US" dirty="0"/>
              <a:t>place its wells in order to maximize its expected </a:t>
            </a:r>
            <a:r>
              <a:rPr lang="en-US" dirty="0" smtClean="0"/>
              <a:t>profit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political </a:t>
            </a:r>
            <a:r>
              <a:rPr lang="en-US" dirty="0" smtClean="0"/>
              <a:t>candidate may </a:t>
            </a:r>
            <a:r>
              <a:rPr lang="en-US" dirty="0"/>
              <a:t>want to determine where to spend money buying campaign advertising </a:t>
            </a:r>
            <a:r>
              <a:rPr lang="en-US" dirty="0" smtClean="0"/>
              <a:t>in order </a:t>
            </a:r>
            <a:r>
              <a:rPr lang="en-US" dirty="0"/>
              <a:t>to maximize the chances of winning an </a:t>
            </a:r>
            <a:r>
              <a:rPr lang="en-US" dirty="0" smtClean="0"/>
              <a:t>election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airline may </a:t>
            </a:r>
            <a:r>
              <a:rPr lang="en-US" dirty="0" smtClean="0"/>
              <a:t>wish to </a:t>
            </a:r>
            <a:r>
              <a:rPr lang="en-US" dirty="0"/>
              <a:t>assign crews to flights in the least expensive way possible, making sure </a:t>
            </a:r>
            <a:r>
              <a:rPr lang="en-US" dirty="0" smtClean="0"/>
              <a:t>that each </a:t>
            </a:r>
            <a:r>
              <a:rPr lang="en-US" dirty="0"/>
              <a:t>flight is covered and that government regulations regarding crew </a:t>
            </a:r>
            <a:r>
              <a:rPr lang="en-US" dirty="0" smtClean="0"/>
              <a:t>scheduling are met</a:t>
            </a:r>
          </a:p>
        </p:txBody>
      </p:sp>
    </p:spTree>
    <p:extLst>
      <p:ext uri="{BB962C8B-B14F-4D97-AF65-F5344CB8AC3E}">
        <p14:creationId xmlns:p14="http://schemas.microsoft.com/office/powerpoint/2010/main" val="2294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– Practical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transportation firm, such as </a:t>
            </a:r>
            <a:r>
              <a:rPr lang="en-US" dirty="0" smtClean="0"/>
              <a:t>a trucking </a:t>
            </a:r>
            <a:r>
              <a:rPr lang="en-US" dirty="0"/>
              <a:t>or railroad company, has a financial interest in finding shortest </a:t>
            </a:r>
            <a:r>
              <a:rPr lang="en-US" dirty="0" smtClean="0"/>
              <a:t>paths through </a:t>
            </a:r>
            <a:r>
              <a:rPr lang="en-US" dirty="0"/>
              <a:t>a road or rail network because taking shorter paths results in </a:t>
            </a:r>
            <a:r>
              <a:rPr lang="en-US" dirty="0" smtClean="0"/>
              <a:t>lower labor </a:t>
            </a:r>
            <a:r>
              <a:rPr lang="en-US" dirty="0"/>
              <a:t>and fuel costs. Or a routing node on the Internet may need to find </a:t>
            </a:r>
            <a:r>
              <a:rPr lang="en-US" dirty="0" smtClean="0"/>
              <a:t>the shortest </a:t>
            </a:r>
            <a:r>
              <a:rPr lang="en-US" dirty="0"/>
              <a:t>path through the network in order to route a message </a:t>
            </a:r>
            <a:r>
              <a:rPr lang="en-US" dirty="0" smtClean="0"/>
              <a:t>quickly.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There are lot many examples like this.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Many candidate </a:t>
            </a:r>
            <a:r>
              <a:rPr lang="en-US" dirty="0"/>
              <a:t>solutions, the overwhelming majority of which </a:t>
            </a:r>
            <a:r>
              <a:rPr lang="en-US" dirty="0" smtClean="0"/>
              <a:t>do not </a:t>
            </a:r>
            <a:r>
              <a:rPr lang="en-US" dirty="0"/>
              <a:t>solve the problem at hand. Finding one that does, or one that is “best,” </a:t>
            </a:r>
            <a:r>
              <a:rPr lang="en-US" dirty="0" smtClean="0"/>
              <a:t>can present </a:t>
            </a:r>
            <a:r>
              <a:rPr lang="en-US" dirty="0"/>
              <a:t>quite a challenge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Performance Measures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time complexity depends on number of key operations required and space complexity depends on number of space units needed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7394188" cy="23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0640"/>
            <a:ext cx="6038850" cy="231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93" y="1737360"/>
            <a:ext cx="8631044" cy="43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Algorithms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Informally</a:t>
            </a:r>
            <a:r>
              <a:rPr lang="en-US" dirty="0"/>
              <a:t>, an </a:t>
            </a:r>
            <a:r>
              <a:rPr lang="en-US" b="1" i="1" dirty="0"/>
              <a:t>algorithm </a:t>
            </a:r>
            <a:r>
              <a:rPr lang="en-US" dirty="0"/>
              <a:t>is any well-defined computational procedure that takes</a:t>
            </a:r>
          </a:p>
          <a:p>
            <a:r>
              <a:rPr lang="en-US" dirty="0"/>
              <a:t>some value, or set of values, as </a:t>
            </a:r>
            <a:r>
              <a:rPr lang="en-US" b="1" i="1" dirty="0"/>
              <a:t>input </a:t>
            </a:r>
            <a:r>
              <a:rPr lang="en-US" dirty="0"/>
              <a:t>and produces some value, or set of values, as</a:t>
            </a:r>
          </a:p>
          <a:p>
            <a:r>
              <a:rPr lang="en-US" b="1" i="1" dirty="0"/>
              <a:t>output</a:t>
            </a:r>
            <a:r>
              <a:rPr lang="en-US" dirty="0"/>
              <a:t>. An algorithm is thus a sequence of computational steps that transform the</a:t>
            </a:r>
          </a:p>
          <a:p>
            <a:r>
              <a:rPr lang="en-US" dirty="0"/>
              <a:t>input into the output.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20" y="3707199"/>
            <a:ext cx="49625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 algorithm is said to be correct if for every input it halts (terminates/stops) with the correct output.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incorrect algorithm might not </a:t>
            </a:r>
            <a:r>
              <a:rPr lang="en-US" dirty="0" smtClean="0"/>
              <a:t>halt (terminate/stop) </a:t>
            </a:r>
            <a:r>
              <a:rPr lang="en-US" dirty="0"/>
              <a:t>at all on some input instances, or it</a:t>
            </a:r>
          </a:p>
          <a:p>
            <a:r>
              <a:rPr lang="en-US" dirty="0"/>
              <a:t>might halt with an incorrect </a:t>
            </a:r>
            <a:r>
              <a:rPr lang="en-US" dirty="0" smtClean="0"/>
              <a:t>answer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 algorithm can be specified in English, or as a computer program or as a hardware design.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79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Algorithms -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want to design algorithm that sort numbers in ascending order :</a:t>
            </a:r>
          </a:p>
          <a:p>
            <a:endParaRPr lang="en-US" dirty="0" smtClean="0"/>
          </a:p>
          <a:p>
            <a:r>
              <a:rPr lang="en-US" dirty="0" smtClean="0"/>
              <a:t>Formally you can define it as 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80" y="3490333"/>
            <a:ext cx="7906913" cy="185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Algorithms -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given the input sequence </a:t>
            </a:r>
            <a:r>
              <a:rPr lang="en-US" dirty="0" smtClean="0"/>
              <a:t>(31</a:t>
            </a:r>
            <a:r>
              <a:rPr lang="en-US" dirty="0"/>
              <a:t>,</a:t>
            </a:r>
            <a:r>
              <a:rPr lang="en-US" dirty="0" smtClean="0"/>
              <a:t> 41, 59, 26, 41, 58), </a:t>
            </a:r>
            <a:r>
              <a:rPr lang="en-US" dirty="0"/>
              <a:t>a sorting algorithm</a:t>
            </a:r>
          </a:p>
          <a:p>
            <a:r>
              <a:rPr lang="en-US" dirty="0"/>
              <a:t>returns as output the sequence (</a:t>
            </a:r>
            <a:r>
              <a:rPr lang="en-US" dirty="0" smtClean="0"/>
              <a:t>26, 31</a:t>
            </a:r>
            <a:r>
              <a:rPr lang="en-US" dirty="0"/>
              <a:t>,</a:t>
            </a:r>
            <a:r>
              <a:rPr lang="en-US" dirty="0" smtClean="0"/>
              <a:t> 41, 41, 58, 59). </a:t>
            </a:r>
            <a:r>
              <a:rPr lang="en-US" dirty="0"/>
              <a:t>Such an input sequence is</a:t>
            </a:r>
          </a:p>
          <a:p>
            <a:r>
              <a:rPr lang="en-US" dirty="0"/>
              <a:t>called an </a:t>
            </a:r>
            <a:r>
              <a:rPr lang="en-US" b="1" i="1" dirty="0"/>
              <a:t>instance </a:t>
            </a:r>
            <a:r>
              <a:rPr lang="en-US" dirty="0"/>
              <a:t>of the sorting problem</a:t>
            </a:r>
            <a:r>
              <a:rPr lang="en-US" dirty="0" smtClean="0"/>
              <a:t>. </a:t>
            </a:r>
            <a:r>
              <a:rPr lang="en-US" dirty="0"/>
              <a:t>In general, an </a:t>
            </a:r>
            <a:r>
              <a:rPr lang="en-US" b="1" i="1" dirty="0"/>
              <a:t>instance of a problem</a:t>
            </a:r>
          </a:p>
          <a:p>
            <a:r>
              <a:rPr lang="en-US" dirty="0"/>
              <a:t>consists of the </a:t>
            </a:r>
            <a:r>
              <a:rPr lang="en-US" dirty="0" smtClean="0"/>
              <a:t>input needed </a:t>
            </a:r>
            <a:r>
              <a:rPr lang="en-US" dirty="0"/>
              <a:t>to compute a solution to the problem.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2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Algorithms - Walk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52" y="2001064"/>
            <a:ext cx="54768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6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Algorithms – Cook Noodles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845734"/>
            <a:ext cx="7029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Algorithms – HGP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Human Genome Project has made great progress toward the goals of </a:t>
            </a:r>
            <a:r>
              <a:rPr lang="en-US" dirty="0" smtClean="0"/>
              <a:t>identifying all </a:t>
            </a:r>
            <a:r>
              <a:rPr lang="en-US" dirty="0"/>
              <a:t>the 100,000 genes in human DNA, determining the sequences of </a:t>
            </a:r>
            <a:r>
              <a:rPr lang="en-US" dirty="0" smtClean="0"/>
              <a:t>the 3 </a:t>
            </a:r>
            <a:r>
              <a:rPr lang="en-US" dirty="0"/>
              <a:t>billion chemical base pairs that make up human DNA, storing this </a:t>
            </a:r>
            <a:r>
              <a:rPr lang="en-US" dirty="0" smtClean="0"/>
              <a:t>information in </a:t>
            </a:r>
            <a:r>
              <a:rPr lang="en-US" dirty="0"/>
              <a:t>databases, and developing tools for data analysis. Each of these </a:t>
            </a:r>
            <a:r>
              <a:rPr lang="en-US" dirty="0" smtClean="0"/>
              <a:t>steps requires </a:t>
            </a:r>
            <a:r>
              <a:rPr lang="en-US" dirty="0"/>
              <a:t>sophisticated algorithms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3033132"/>
            <a:ext cx="6076950" cy="31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1358</TotalTime>
  <Words>652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CS302 Design and Analysis of Algorithms</vt:lpstr>
      <vt:lpstr>Hierarchy</vt:lpstr>
      <vt:lpstr>What are Algorithms !</vt:lpstr>
      <vt:lpstr>Algorithms</vt:lpstr>
      <vt:lpstr>Examples of Algorithms - Sorting</vt:lpstr>
      <vt:lpstr>Examples of Algorithms - Sorting</vt:lpstr>
      <vt:lpstr>Examples of Algorithms - Walk</vt:lpstr>
      <vt:lpstr>Examples of Algorithms – Cook Noodles</vt:lpstr>
      <vt:lpstr>Applications of Algorithms – HGP</vt:lpstr>
      <vt:lpstr>Applications of Algorithms - Internet</vt:lpstr>
      <vt:lpstr>Applications of Algorithms - Security</vt:lpstr>
      <vt:lpstr>Applications of Algorithms - Others</vt:lpstr>
      <vt:lpstr>Algorithm – Practical Problem</vt:lpstr>
      <vt:lpstr>Algorithm Performance Measures  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48</cp:revision>
  <dcterms:created xsi:type="dcterms:W3CDTF">2020-08-30T07:35:06Z</dcterms:created>
  <dcterms:modified xsi:type="dcterms:W3CDTF">2021-09-07T18:44:42Z</dcterms:modified>
</cp:coreProperties>
</file>