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4" r:id="rId3"/>
    <p:sldId id="295" r:id="rId4"/>
    <p:sldId id="296" r:id="rId5"/>
    <p:sldId id="309" r:id="rId6"/>
    <p:sldId id="297" r:id="rId7"/>
    <p:sldId id="298" r:id="rId8"/>
    <p:sldId id="299" r:id="rId9"/>
    <p:sldId id="300" r:id="rId10"/>
    <p:sldId id="301" r:id="rId11"/>
    <p:sldId id="311"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2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33415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0740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9F5D0C-8303-4D7E-B723-E660E1BAEBA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18350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F5D0C-8303-4D7E-B723-E660E1BAEBAE}" type="datetimeFigureOut">
              <a:rPr lang="en-US" smtClean="0"/>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0347D5-9FF7-4675-9010-6D50DA6AA6B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7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9F5D0C-8303-4D7E-B723-E660E1BAEBA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135214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9F5D0C-8303-4D7E-B723-E660E1BAEBAE}" type="datetimeFigureOut">
              <a:rPr lang="en-US" smtClean="0"/>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424041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9F5D0C-8303-4D7E-B723-E660E1BAEBAE}" type="datetimeFigureOut">
              <a:rPr lang="en-US" smtClean="0"/>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3922312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9F5D0C-8303-4D7E-B723-E660E1BAEBAE}" type="datetimeFigureOut">
              <a:rPr lang="en-US" smtClean="0"/>
              <a:t>11/10/2022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562698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49F5D0C-8303-4D7E-B723-E660E1BAEBAE}" type="datetimeFigureOut">
              <a:rPr lang="en-US" smtClean="0"/>
              <a:t>11/10/2022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0347D5-9FF7-4675-9010-6D50DA6AA6B9}" type="slidenum">
              <a:rPr lang="en-US" smtClean="0"/>
              <a:t>‹#›</a:t>
            </a:fld>
            <a:endParaRPr lang="en-US"/>
          </a:p>
        </p:txBody>
      </p:sp>
    </p:spTree>
    <p:extLst>
      <p:ext uri="{BB962C8B-B14F-4D97-AF65-F5344CB8AC3E}">
        <p14:creationId xmlns:p14="http://schemas.microsoft.com/office/powerpoint/2010/main" val="28717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F5D0C-8303-4D7E-B723-E660E1BAEBAE}" type="datetimeFigureOut">
              <a:rPr lang="en-US" smtClean="0"/>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0347D5-9FF7-4675-9010-6D50DA6AA6B9}" type="slidenum">
              <a:rPr lang="en-US" smtClean="0"/>
              <a:t>‹#›</a:t>
            </a:fld>
            <a:endParaRPr lang="en-US"/>
          </a:p>
        </p:txBody>
      </p:sp>
    </p:spTree>
    <p:extLst>
      <p:ext uri="{BB962C8B-B14F-4D97-AF65-F5344CB8AC3E}">
        <p14:creationId xmlns:p14="http://schemas.microsoft.com/office/powerpoint/2010/main" val="2728340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49F5D0C-8303-4D7E-B723-E660E1BAEBAE}" type="datetimeFigureOut">
              <a:rPr lang="en-US" smtClean="0"/>
              <a:t>11/10/2022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0347D5-9FF7-4675-9010-6D50DA6AA6B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935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6385674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pseudo code</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Correction* : In above prims algorithm, u-v in second last line stands for “u to v edge” and not “u minus v”</a:t>
            </a:r>
          </a:p>
          <a:p>
            <a:endParaRPr lang="en-US" dirty="0"/>
          </a:p>
          <a:p>
            <a:endParaRPr lang="en-US" dirty="0"/>
          </a:p>
        </p:txBody>
      </p:sp>
      <p:pic>
        <p:nvPicPr>
          <p:cNvPr id="9" name="Picture 8"/>
          <p:cNvPicPr>
            <a:picLocks noChangeAspect="1"/>
          </p:cNvPicPr>
          <p:nvPr/>
        </p:nvPicPr>
        <p:blipFill>
          <a:blip r:embed="rId2"/>
          <a:stretch>
            <a:fillRect/>
          </a:stretch>
        </p:blipFill>
        <p:spPr>
          <a:xfrm>
            <a:off x="1217921" y="1845734"/>
            <a:ext cx="6276975" cy="2847975"/>
          </a:xfrm>
          <a:prstGeom prst="rect">
            <a:avLst/>
          </a:prstGeom>
        </p:spPr>
      </p:pic>
    </p:spTree>
    <p:extLst>
      <p:ext uri="{BB962C8B-B14F-4D97-AF65-F5344CB8AC3E}">
        <p14:creationId xmlns:p14="http://schemas.microsoft.com/office/powerpoint/2010/main" val="2198332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pseudo code</a:t>
            </a:r>
            <a:endParaRPr lang="en-US" dirty="0"/>
          </a:p>
        </p:txBody>
      </p:sp>
      <p:sp>
        <p:nvSpPr>
          <p:cNvPr id="4" name="Content Placeholder 3"/>
          <p:cNvSpPr>
            <a:spLocks noGrp="1"/>
          </p:cNvSpPr>
          <p:nvPr>
            <p:ph idx="1"/>
          </p:nvPr>
        </p:nvSpPr>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1737360"/>
            <a:ext cx="10200067" cy="3324037"/>
          </a:xfrm>
          <a:prstGeom prst="rect">
            <a:avLst/>
          </a:prstGeom>
        </p:spPr>
      </p:pic>
      <p:sp>
        <p:nvSpPr>
          <p:cNvPr id="5" name="Rectangle 4"/>
          <p:cNvSpPr/>
          <p:nvPr/>
        </p:nvSpPr>
        <p:spPr>
          <a:xfrm>
            <a:off x="1097280" y="5424032"/>
            <a:ext cx="10058400" cy="369332"/>
          </a:xfrm>
          <a:prstGeom prst="rect">
            <a:avLst/>
          </a:prstGeom>
        </p:spPr>
        <p:txBody>
          <a:bodyPr wrap="square">
            <a:spAutoFit/>
          </a:bodyPr>
          <a:lstStyle/>
          <a:p>
            <a:r>
              <a:rPr lang="en-US" dirty="0">
                <a:solidFill>
                  <a:srgbClr val="202124"/>
                </a:solidFill>
                <a:latin typeface="arial" panose="020B0604020202020204" pitchFamily="34" charset="0"/>
              </a:rPr>
              <a:t>The time complexity is </a:t>
            </a:r>
            <a:r>
              <a:rPr lang="en-US" b="1" dirty="0">
                <a:solidFill>
                  <a:srgbClr val="202124"/>
                </a:solidFill>
                <a:latin typeface="arial" panose="020B0604020202020204" pitchFamily="34" charset="0"/>
              </a:rPr>
              <a:t>O(</a:t>
            </a:r>
            <a:r>
              <a:rPr lang="en-US" b="1" dirty="0" err="1">
                <a:solidFill>
                  <a:srgbClr val="202124"/>
                </a:solidFill>
                <a:latin typeface="arial" panose="020B0604020202020204" pitchFamily="34" charset="0"/>
              </a:rPr>
              <a:t>VlogV</a:t>
            </a:r>
            <a:r>
              <a:rPr lang="en-US" b="1" dirty="0">
                <a:solidFill>
                  <a:srgbClr val="202124"/>
                </a:solidFill>
                <a:latin typeface="arial" panose="020B0604020202020204" pitchFamily="34" charset="0"/>
              </a:rPr>
              <a:t> + </a:t>
            </a:r>
            <a:r>
              <a:rPr lang="en-US" b="1" dirty="0" err="1">
                <a:solidFill>
                  <a:srgbClr val="202124"/>
                </a:solidFill>
                <a:latin typeface="arial" panose="020B0604020202020204" pitchFamily="34" charset="0"/>
              </a:rPr>
              <a:t>ElogV</a:t>
            </a:r>
            <a:r>
              <a:rPr lang="en-US" b="1" dirty="0">
                <a:solidFill>
                  <a:srgbClr val="202124"/>
                </a:solidFill>
                <a:latin typeface="arial" panose="020B0604020202020204" pitchFamily="34" charset="0"/>
              </a:rPr>
              <a:t>) = O(</a:t>
            </a:r>
            <a:r>
              <a:rPr lang="en-US" b="1" dirty="0" err="1">
                <a:solidFill>
                  <a:srgbClr val="202124"/>
                </a:solidFill>
                <a:latin typeface="arial" panose="020B0604020202020204" pitchFamily="34" charset="0"/>
              </a:rPr>
              <a:t>ElogV</a:t>
            </a:r>
            <a:r>
              <a:rPr lang="en-US" b="1" dirty="0" smtClean="0">
                <a:solidFill>
                  <a:srgbClr val="202124"/>
                </a:solidFill>
                <a:latin typeface="arial" panose="020B0604020202020204" pitchFamily="34" charset="0"/>
              </a:rPr>
              <a:t>)</a:t>
            </a:r>
            <a:r>
              <a:rPr lang="en-US" dirty="0" smtClean="0">
                <a:solidFill>
                  <a:srgbClr val="202124"/>
                </a:solidFill>
                <a:latin typeface="arial" panose="020B0604020202020204" pitchFamily="34" charset="0"/>
              </a:rPr>
              <a:t>, making </a:t>
            </a:r>
            <a:r>
              <a:rPr lang="en-US" dirty="0">
                <a:solidFill>
                  <a:srgbClr val="202124"/>
                </a:solidFill>
                <a:latin typeface="arial" panose="020B0604020202020204" pitchFamily="34" charset="0"/>
              </a:rPr>
              <a:t>it the same as </a:t>
            </a:r>
            <a:r>
              <a:rPr lang="en-US" dirty="0" err="1">
                <a:solidFill>
                  <a:srgbClr val="202124"/>
                </a:solidFill>
                <a:latin typeface="arial" panose="020B0604020202020204" pitchFamily="34" charset="0"/>
              </a:rPr>
              <a:t>Kruskal's</a:t>
            </a:r>
            <a:r>
              <a:rPr lang="en-US" dirty="0">
                <a:solidFill>
                  <a:srgbClr val="202124"/>
                </a:solidFill>
                <a:latin typeface="arial" panose="020B0604020202020204" pitchFamily="34" charset="0"/>
              </a:rPr>
              <a:t> algorithm.</a:t>
            </a:r>
            <a:endParaRPr lang="en-US" dirty="0"/>
          </a:p>
        </p:txBody>
      </p:sp>
    </p:spTree>
    <p:extLst>
      <p:ext uri="{BB962C8B-B14F-4D97-AF65-F5344CB8AC3E}">
        <p14:creationId xmlns:p14="http://schemas.microsoft.com/office/powerpoint/2010/main" val="2035543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Kruskal</a:t>
            </a:r>
            <a:r>
              <a:rPr lang="en-US" dirty="0" smtClean="0"/>
              <a:t> &amp; Prims – Greedy algorithms</a:t>
            </a:r>
            <a:endParaRPr lang="en-US" dirty="0"/>
          </a:p>
        </p:txBody>
      </p:sp>
      <p:sp>
        <p:nvSpPr>
          <p:cNvPr id="5" name="Content Placeholder 4"/>
          <p:cNvSpPr>
            <a:spLocks noGrp="1"/>
          </p:cNvSpPr>
          <p:nvPr>
            <p:ph idx="1"/>
          </p:nvPr>
        </p:nvSpPr>
        <p:spPr/>
        <p:txBody>
          <a:bodyPr/>
          <a:lstStyle/>
          <a:p>
            <a:r>
              <a:rPr lang="en-US" dirty="0" err="1" smtClean="0"/>
              <a:t>Kruskal</a:t>
            </a:r>
            <a:r>
              <a:rPr lang="en-US" dirty="0" smtClean="0"/>
              <a:t> algorithm is greedy algorithm because we choose to union two set of vertices each step according to the minimal weight available, we choose edge that looks optimal at the moment. This is greedy step and thus the algorithm is said to be greedy</a:t>
            </a:r>
          </a:p>
          <a:p>
            <a:endParaRPr lang="en-US" dirty="0"/>
          </a:p>
          <a:p>
            <a:r>
              <a:rPr lang="en-US" dirty="0"/>
              <a:t>Prim's Algorithm </a:t>
            </a:r>
            <a:r>
              <a:rPr lang="en-US" dirty="0" smtClean="0"/>
              <a:t>is also greedy in the sense that it reorders </a:t>
            </a:r>
            <a:r>
              <a:rPr lang="en-US" dirty="0"/>
              <a:t>its input in order to choose the cheapest </a:t>
            </a:r>
            <a:r>
              <a:rPr lang="en-US" dirty="0" smtClean="0"/>
              <a:t>connected edge every time</a:t>
            </a:r>
            <a:endParaRPr lang="en-US" dirty="0"/>
          </a:p>
        </p:txBody>
      </p:sp>
    </p:spTree>
    <p:extLst>
      <p:ext uri="{BB962C8B-B14F-4D97-AF65-F5344CB8AC3E}">
        <p14:creationId xmlns:p14="http://schemas.microsoft.com/office/powerpoint/2010/main" val="251932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Prims algorithm for MST</a:t>
            </a:r>
            <a:endParaRPr lang="en-US" dirty="0"/>
          </a:p>
        </p:txBody>
      </p:sp>
      <p:sp>
        <p:nvSpPr>
          <p:cNvPr id="5" name="Content Placeholder 4"/>
          <p:cNvSpPr>
            <a:spLocks noGrp="1"/>
          </p:cNvSpPr>
          <p:nvPr>
            <p:ph idx="1"/>
          </p:nvPr>
        </p:nvSpPr>
        <p:spPr/>
        <p:txBody>
          <a:bodyPr>
            <a:normAutofit lnSpcReduction="10000"/>
          </a:bodyPr>
          <a:lstStyle/>
          <a:p>
            <a:r>
              <a:rPr lang="en-US" dirty="0" smtClean="0"/>
              <a:t>Prims algorithm Steps for finding MST :</a:t>
            </a:r>
          </a:p>
          <a:p>
            <a:pPr>
              <a:buFont typeface="Wingdings" panose="05000000000000000000" pitchFamily="2" charset="2"/>
              <a:buChar char="v"/>
            </a:pPr>
            <a:r>
              <a:rPr lang="en-US" dirty="0" smtClean="0"/>
              <a:t> Randomly select first vertex</a:t>
            </a:r>
          </a:p>
          <a:p>
            <a:pPr>
              <a:buFont typeface="Wingdings" panose="05000000000000000000" pitchFamily="2" charset="2"/>
              <a:buChar char="v"/>
            </a:pPr>
            <a:r>
              <a:rPr lang="en-US" dirty="0" smtClean="0"/>
              <a:t> Now check all the edges adjacent/connected to first selected vertex and update weights of connected vertices.</a:t>
            </a:r>
          </a:p>
          <a:p>
            <a:pPr>
              <a:buFont typeface="Wingdings" panose="05000000000000000000" pitchFamily="2" charset="2"/>
              <a:buChar char="v"/>
            </a:pPr>
            <a:r>
              <a:rPr lang="en-US" dirty="0" smtClean="0"/>
              <a:t> Select that edge which has minimum cost among all connected edges.</a:t>
            </a:r>
          </a:p>
          <a:p>
            <a:pPr>
              <a:buFont typeface="Wingdings" panose="05000000000000000000" pitchFamily="2" charset="2"/>
              <a:buChar char="v"/>
            </a:pPr>
            <a:r>
              <a:rPr lang="en-US" dirty="0" smtClean="0"/>
              <a:t> Now this selected edge has two vertices. Check all the edges connected to these two vertices and select minimum. </a:t>
            </a:r>
          </a:p>
          <a:p>
            <a:pPr>
              <a:buFont typeface="Wingdings" panose="05000000000000000000" pitchFamily="2" charset="2"/>
              <a:buChar char="v"/>
            </a:pPr>
            <a:r>
              <a:rPr lang="en-US" dirty="0" smtClean="0"/>
              <a:t>Then it will have three vertices. Select minimum edge among edges connected to these three vertices and so on</a:t>
            </a:r>
          </a:p>
          <a:p>
            <a:pPr marL="0" indent="0">
              <a:buNone/>
            </a:pPr>
            <a:r>
              <a:rPr lang="en-US" dirty="0" smtClean="0"/>
              <a:t>At the end, you will get minimum spanning tree. Sum the cost of all edges that will be the minimum spanning tree cost.</a:t>
            </a:r>
            <a:endParaRPr lang="en-US" dirty="0"/>
          </a:p>
        </p:txBody>
      </p:sp>
    </p:spTree>
    <p:extLst>
      <p:ext uri="{BB962C8B-B14F-4D97-AF65-F5344CB8AC3E}">
        <p14:creationId xmlns:p14="http://schemas.microsoft.com/office/powerpoint/2010/main" val="4230108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smtClean="0"/>
              <a:t>Prims Example</a:t>
            </a:r>
            <a:endParaRPr lang="en-US" dirty="0"/>
          </a:p>
        </p:txBody>
      </p:sp>
      <p:pic>
        <p:nvPicPr>
          <p:cNvPr id="3" name="Content Placeholder 2"/>
          <p:cNvPicPr>
            <a:picLocks noGrp="1" noChangeAspect="1"/>
          </p:cNvPicPr>
          <p:nvPr>
            <p:ph idx="1"/>
          </p:nvPr>
        </p:nvPicPr>
        <p:blipFill>
          <a:blip r:embed="rId2"/>
          <a:stretch>
            <a:fillRect/>
          </a:stretch>
        </p:blipFill>
        <p:spPr>
          <a:xfrm>
            <a:off x="1530118" y="1963312"/>
            <a:ext cx="6315075" cy="3543300"/>
          </a:xfrm>
          <a:prstGeom prst="rect">
            <a:avLst/>
          </a:prstGeom>
        </p:spPr>
      </p:pic>
    </p:spTree>
    <p:extLst>
      <p:ext uri="{BB962C8B-B14F-4D97-AF65-F5344CB8AC3E}">
        <p14:creationId xmlns:p14="http://schemas.microsoft.com/office/powerpoint/2010/main" val="210472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Graphs – Prims Example</a:t>
            </a:r>
          </a:p>
        </p:txBody>
      </p:sp>
      <p:sp>
        <p:nvSpPr>
          <p:cNvPr id="12" name="Content Placeholder 11"/>
          <p:cNvSpPr>
            <a:spLocks noGrp="1"/>
          </p:cNvSpPr>
          <p:nvPr>
            <p:ph idx="1"/>
          </p:nvPr>
        </p:nvSpPr>
        <p:spPr/>
        <p:txBody>
          <a:bodyPr/>
          <a:lstStyle/>
          <a:p>
            <a:endParaRPr lang="en-US" dirty="0" smtClean="0"/>
          </a:p>
          <a:p>
            <a:endParaRPr lang="en-US" dirty="0"/>
          </a:p>
          <a:p>
            <a:endParaRPr lang="en-US" dirty="0" smtClean="0"/>
          </a:p>
          <a:p>
            <a:endParaRPr lang="en-US" dirty="0"/>
          </a:p>
          <a:p>
            <a:pPr marL="0" indent="0">
              <a:buNone/>
            </a:pPr>
            <a:r>
              <a:rPr lang="en-US" dirty="0" smtClean="0"/>
              <a:t>This process goes on and at the end you get below minimum spanning tree :</a:t>
            </a:r>
          </a:p>
          <a:p>
            <a:endParaRPr lang="en-US" dirty="0"/>
          </a:p>
        </p:txBody>
      </p:sp>
      <p:sp>
        <p:nvSpPr>
          <p:cNvPr id="13" name="Title 1"/>
          <p:cNvSpPr txBox="1">
            <a:spLocks/>
          </p:cNvSpPr>
          <p:nvPr/>
        </p:nvSpPr>
        <p:spPr>
          <a:xfrm>
            <a:off x="1097280" y="286603"/>
            <a:ext cx="10058400" cy="1450757"/>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dirty="0"/>
          </a:p>
        </p:txBody>
      </p:sp>
      <p:pic>
        <p:nvPicPr>
          <p:cNvPr id="14" name="Content Placeholder 2"/>
          <p:cNvPicPr>
            <a:picLocks noChangeAspect="1"/>
          </p:cNvPicPr>
          <p:nvPr/>
        </p:nvPicPr>
        <p:blipFill>
          <a:blip r:embed="rId2"/>
          <a:stretch>
            <a:fillRect/>
          </a:stretch>
        </p:blipFill>
        <p:spPr>
          <a:xfrm>
            <a:off x="1278750" y="1892804"/>
            <a:ext cx="1019175" cy="1476375"/>
          </a:xfrm>
          <a:prstGeom prst="rect">
            <a:avLst/>
          </a:prstGeom>
        </p:spPr>
      </p:pic>
      <p:pic>
        <p:nvPicPr>
          <p:cNvPr id="15" name="Picture 14"/>
          <p:cNvPicPr>
            <a:picLocks noChangeAspect="1"/>
          </p:cNvPicPr>
          <p:nvPr/>
        </p:nvPicPr>
        <p:blipFill>
          <a:blip r:embed="rId3"/>
          <a:stretch>
            <a:fillRect/>
          </a:stretch>
        </p:blipFill>
        <p:spPr>
          <a:xfrm>
            <a:off x="2810572" y="2026154"/>
            <a:ext cx="1485900" cy="1343025"/>
          </a:xfrm>
          <a:prstGeom prst="rect">
            <a:avLst/>
          </a:prstGeom>
        </p:spPr>
      </p:pic>
      <p:pic>
        <p:nvPicPr>
          <p:cNvPr id="16" name="Picture 15"/>
          <p:cNvPicPr>
            <a:picLocks noChangeAspect="1"/>
          </p:cNvPicPr>
          <p:nvPr/>
        </p:nvPicPr>
        <p:blipFill>
          <a:blip r:embed="rId4"/>
          <a:stretch>
            <a:fillRect/>
          </a:stretch>
        </p:blipFill>
        <p:spPr>
          <a:xfrm>
            <a:off x="4907000" y="1988053"/>
            <a:ext cx="1485900" cy="1419225"/>
          </a:xfrm>
          <a:prstGeom prst="rect">
            <a:avLst/>
          </a:prstGeom>
        </p:spPr>
      </p:pic>
      <p:pic>
        <p:nvPicPr>
          <p:cNvPr id="17" name="Picture 16"/>
          <p:cNvPicPr>
            <a:picLocks noChangeAspect="1"/>
          </p:cNvPicPr>
          <p:nvPr/>
        </p:nvPicPr>
        <p:blipFill>
          <a:blip r:embed="rId5"/>
          <a:stretch>
            <a:fillRect/>
          </a:stretch>
        </p:blipFill>
        <p:spPr>
          <a:xfrm>
            <a:off x="7195557" y="2016629"/>
            <a:ext cx="2038350" cy="1352550"/>
          </a:xfrm>
          <a:prstGeom prst="rect">
            <a:avLst/>
          </a:prstGeom>
        </p:spPr>
      </p:pic>
      <p:pic>
        <p:nvPicPr>
          <p:cNvPr id="18" name="Picture 17"/>
          <p:cNvPicPr>
            <a:picLocks noChangeAspect="1"/>
          </p:cNvPicPr>
          <p:nvPr/>
        </p:nvPicPr>
        <p:blipFill>
          <a:blip r:embed="rId6"/>
          <a:stretch>
            <a:fillRect/>
          </a:stretch>
        </p:blipFill>
        <p:spPr>
          <a:xfrm>
            <a:off x="4462811" y="4399969"/>
            <a:ext cx="2552700" cy="1381125"/>
          </a:xfrm>
          <a:prstGeom prst="rect">
            <a:avLst/>
          </a:prstGeom>
        </p:spPr>
      </p:pic>
    </p:spTree>
    <p:extLst>
      <p:ext uri="{BB962C8B-B14F-4D97-AF65-F5344CB8AC3E}">
        <p14:creationId xmlns:p14="http://schemas.microsoft.com/office/powerpoint/2010/main" val="226612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Graphs : Prims algorithm Example 2</a:t>
            </a:r>
            <a:endParaRPr lang="en-US" dirty="0"/>
          </a:p>
        </p:txBody>
      </p:sp>
      <p:sp>
        <p:nvSpPr>
          <p:cNvPr id="4" name="Content Placeholder 3"/>
          <p:cNvSpPr>
            <a:spLocks noGrp="1"/>
          </p:cNvSpPr>
          <p:nvPr>
            <p:ph idx="1"/>
          </p:nvPr>
        </p:nvSpPr>
        <p:spPr/>
        <p:txBody>
          <a:bodyPr>
            <a:normAutofit/>
          </a:bodyPr>
          <a:lstStyle/>
          <a:p>
            <a:endParaRPr lang="en-US" sz="3200" dirty="0" smtClean="0">
              <a:solidFill>
                <a:srgbClr val="FF0000"/>
              </a:solidFill>
            </a:endParaRPr>
          </a:p>
          <a:p>
            <a:r>
              <a:rPr lang="en-US" sz="3200" dirty="0" smtClean="0">
                <a:solidFill>
                  <a:srgbClr val="FF0000"/>
                </a:solidFill>
              </a:rPr>
              <a:t>Now another Example of prims algorithm in next slide that will show you how prims work actually using minimum priority queue</a:t>
            </a:r>
            <a:endParaRPr lang="en-US" sz="3200" dirty="0">
              <a:solidFill>
                <a:srgbClr val="FF0000"/>
              </a:solidFill>
            </a:endParaRPr>
          </a:p>
        </p:txBody>
      </p:sp>
    </p:spTree>
    <p:extLst>
      <p:ext uri="{BB962C8B-B14F-4D97-AF65-F5344CB8AC3E}">
        <p14:creationId xmlns:p14="http://schemas.microsoft.com/office/powerpoint/2010/main" val="1147972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Graphs – Prims Example 2 (Internal working in detail )</a:t>
            </a:r>
            <a:endParaRPr lang="en-US" dirty="0"/>
          </a:p>
        </p:txBody>
      </p:sp>
      <p:sp>
        <p:nvSpPr>
          <p:cNvPr id="4" name="Content Placeholder 3"/>
          <p:cNvSpPr>
            <a:spLocks noGrp="1"/>
          </p:cNvSpPr>
          <p:nvPr>
            <p:ph idx="1"/>
          </p:nvPr>
        </p:nvSpPr>
        <p:spPr/>
        <p:txBody>
          <a:bodyPr/>
          <a:lstStyle/>
          <a:p>
            <a:r>
              <a:rPr lang="en-US" dirty="0" smtClean="0"/>
              <a:t>We will see complete working of prims in detail (with minimum priority queue) through another example given below</a:t>
            </a:r>
          </a:p>
          <a:p>
            <a:endParaRPr lang="en-US" dirty="0"/>
          </a:p>
        </p:txBody>
      </p:sp>
      <p:pic>
        <p:nvPicPr>
          <p:cNvPr id="8" name="Content Placeholder 2"/>
          <p:cNvPicPr>
            <a:picLocks noChangeAspect="1"/>
          </p:cNvPicPr>
          <p:nvPr/>
        </p:nvPicPr>
        <p:blipFill>
          <a:blip r:embed="rId2"/>
          <a:stretch>
            <a:fillRect/>
          </a:stretch>
        </p:blipFill>
        <p:spPr>
          <a:xfrm>
            <a:off x="1205222" y="2611544"/>
            <a:ext cx="3619500" cy="3257550"/>
          </a:xfrm>
          <a:prstGeom prst="rect">
            <a:avLst/>
          </a:prstGeom>
        </p:spPr>
      </p:pic>
    </p:spTree>
    <p:extLst>
      <p:ext uri="{BB962C8B-B14F-4D97-AF65-F5344CB8AC3E}">
        <p14:creationId xmlns:p14="http://schemas.microsoft.com/office/powerpoint/2010/main" val="201642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sp>
        <p:nvSpPr>
          <p:cNvPr id="5" name="Content Placeholder 4"/>
          <p:cNvSpPr>
            <a:spLocks noGrp="1"/>
          </p:cNvSpPr>
          <p:nvPr>
            <p:ph idx="1"/>
          </p:nvPr>
        </p:nvSpPr>
        <p:spPr>
          <a:xfrm>
            <a:off x="1097280" y="1845733"/>
            <a:ext cx="10058400" cy="4432403"/>
          </a:xfrm>
        </p:spPr>
        <p:txBody>
          <a:bodyPr/>
          <a:lstStyle/>
          <a:p>
            <a:endParaRPr lang="en-US" dirty="0"/>
          </a:p>
        </p:txBody>
      </p:sp>
      <p:pic>
        <p:nvPicPr>
          <p:cNvPr id="3" name="Picture 2"/>
          <p:cNvPicPr>
            <a:picLocks noChangeAspect="1"/>
          </p:cNvPicPr>
          <p:nvPr/>
        </p:nvPicPr>
        <p:blipFill>
          <a:blip r:embed="rId2"/>
          <a:stretch>
            <a:fillRect/>
          </a:stretch>
        </p:blipFill>
        <p:spPr>
          <a:xfrm>
            <a:off x="1097280" y="1891243"/>
            <a:ext cx="8153400" cy="4086225"/>
          </a:xfrm>
          <a:prstGeom prst="rect">
            <a:avLst/>
          </a:prstGeom>
        </p:spPr>
      </p:pic>
    </p:spTree>
    <p:extLst>
      <p:ext uri="{BB962C8B-B14F-4D97-AF65-F5344CB8AC3E}">
        <p14:creationId xmlns:p14="http://schemas.microsoft.com/office/powerpoint/2010/main" val="3850336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pic>
        <p:nvPicPr>
          <p:cNvPr id="3" name="Content Placeholder 2"/>
          <p:cNvPicPr>
            <a:picLocks noGrp="1" noChangeAspect="1"/>
          </p:cNvPicPr>
          <p:nvPr>
            <p:ph idx="1"/>
          </p:nvPr>
        </p:nvPicPr>
        <p:blipFill>
          <a:blip r:embed="rId2"/>
          <a:stretch>
            <a:fillRect/>
          </a:stretch>
        </p:blipFill>
        <p:spPr>
          <a:xfrm>
            <a:off x="1177369" y="1823960"/>
            <a:ext cx="9695070" cy="4420723"/>
          </a:xfrm>
          <a:prstGeom prst="rect">
            <a:avLst/>
          </a:prstGeom>
        </p:spPr>
      </p:pic>
    </p:spTree>
    <p:extLst>
      <p:ext uri="{BB962C8B-B14F-4D97-AF65-F5344CB8AC3E}">
        <p14:creationId xmlns:p14="http://schemas.microsoft.com/office/powerpoint/2010/main" val="124351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Prims Example 2 (Internal working in detail)</a:t>
            </a:r>
          </a:p>
        </p:txBody>
      </p:sp>
      <p:sp>
        <p:nvSpPr>
          <p:cNvPr id="5" name="Content Placeholder 4"/>
          <p:cNvSpPr>
            <a:spLocks noGrp="1"/>
          </p:cNvSpPr>
          <p:nvPr>
            <p:ph idx="1"/>
          </p:nvPr>
        </p:nvSpPr>
        <p:spPr/>
        <p:txBody>
          <a:bodyPr/>
          <a:lstStyle/>
          <a:p>
            <a:r>
              <a:rPr lang="en-US" dirty="0" smtClean="0"/>
              <a:t>And this goes on and on till you get this minimum spanning tree after traversing through all the vertices of priority queue :</a:t>
            </a:r>
          </a:p>
          <a:p>
            <a:endParaRPr lang="en-US" dirty="0" smtClean="0"/>
          </a:p>
          <a:p>
            <a:endParaRPr lang="en-US" dirty="0"/>
          </a:p>
        </p:txBody>
      </p:sp>
      <p:pic>
        <p:nvPicPr>
          <p:cNvPr id="3" name="Picture 2"/>
          <p:cNvPicPr>
            <a:picLocks noChangeAspect="1"/>
          </p:cNvPicPr>
          <p:nvPr/>
        </p:nvPicPr>
        <p:blipFill>
          <a:blip r:embed="rId2"/>
          <a:stretch>
            <a:fillRect/>
          </a:stretch>
        </p:blipFill>
        <p:spPr>
          <a:xfrm>
            <a:off x="1097279" y="2479520"/>
            <a:ext cx="3006369" cy="2505308"/>
          </a:xfrm>
          <a:prstGeom prst="rect">
            <a:avLst/>
          </a:prstGeom>
        </p:spPr>
      </p:pic>
    </p:spTree>
    <p:extLst>
      <p:ext uri="{BB962C8B-B14F-4D97-AF65-F5344CB8AC3E}">
        <p14:creationId xmlns:p14="http://schemas.microsoft.com/office/powerpoint/2010/main" val="969496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9523</TotalTime>
  <Words>377</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Retrospect</vt:lpstr>
      <vt:lpstr>CS302 Design and Analysis of Algorithms</vt:lpstr>
      <vt:lpstr>Graphs – Prims algorithm for MST</vt:lpstr>
      <vt:lpstr>Graphs – Prims Example</vt:lpstr>
      <vt:lpstr>Graphs – Prims Example</vt:lpstr>
      <vt:lpstr>Graphs : Prims algorithm Example 2</vt:lpstr>
      <vt:lpstr>Graphs – Prims Example 2 (Internal working in detail )</vt:lpstr>
      <vt:lpstr>Graphs – Prims Example 2 (Internal working in detail)</vt:lpstr>
      <vt:lpstr>Graphs – Prims Example 2 (Internal working in detail)</vt:lpstr>
      <vt:lpstr>Graphs – Prims Example 2 (Internal working in detail)</vt:lpstr>
      <vt:lpstr>Graphs – Prims algorithm pseudo code</vt:lpstr>
      <vt:lpstr>Graphs – Prims algorithm pseudo code</vt:lpstr>
      <vt:lpstr>Kruskal &amp; Prims – Greedy algorithms</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167</cp:revision>
  <dcterms:created xsi:type="dcterms:W3CDTF">2020-10-08T15:28:15Z</dcterms:created>
  <dcterms:modified xsi:type="dcterms:W3CDTF">2022-11-10T09:37:14Z</dcterms:modified>
</cp:coreProperties>
</file>