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329" r:id="rId3"/>
    <p:sldId id="264" r:id="rId4"/>
    <p:sldId id="265" r:id="rId5"/>
    <p:sldId id="267" r:id="rId6"/>
    <p:sldId id="287" r:id="rId7"/>
    <p:sldId id="328" r:id="rId8"/>
    <p:sldId id="268" r:id="rId9"/>
    <p:sldId id="269" r:id="rId10"/>
    <p:sldId id="270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21" r:id="rId28"/>
    <p:sldId id="322" r:id="rId29"/>
    <p:sldId id="323" r:id="rId30"/>
    <p:sldId id="324" r:id="rId31"/>
    <p:sldId id="325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27" r:id="rId40"/>
    <p:sldId id="326" r:id="rId41"/>
    <p:sldId id="31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as.org/content/110/11/4239.fu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8939" y="480478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00" y="2211215"/>
            <a:ext cx="52768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708" y="1935782"/>
            <a:ext cx="5219700" cy="145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753" y="2216653"/>
            <a:ext cx="4381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947" y="1846263"/>
            <a:ext cx="469043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67" y="1845734"/>
            <a:ext cx="48482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53" y="1845734"/>
            <a:ext cx="5286375" cy="42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4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55" y="1845734"/>
            <a:ext cx="49720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05" y="1845735"/>
            <a:ext cx="5133975" cy="43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1845734"/>
            <a:ext cx="5600700" cy="43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88" y="1845735"/>
            <a:ext cx="5334000" cy="42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92" y="1845734"/>
            <a:ext cx="5286375" cy="4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Geometry - 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Computational geometry is the branch of computer science that studies </a:t>
            </a:r>
            <a:r>
              <a:rPr lang="en-US" dirty="0" smtClean="0"/>
              <a:t>algorithms for </a:t>
            </a:r>
            <a:r>
              <a:rPr lang="en-US" dirty="0"/>
              <a:t>solving </a:t>
            </a:r>
            <a:r>
              <a:rPr lang="en-US" dirty="0" smtClean="0"/>
              <a:t>   geometric </a:t>
            </a:r>
            <a:r>
              <a:rPr lang="en-US" dirty="0"/>
              <a:t>problems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modern engineering and mathematics, </a:t>
            </a:r>
            <a:r>
              <a:rPr lang="en-US" dirty="0" smtClean="0"/>
              <a:t>computational geometry </a:t>
            </a:r>
            <a:r>
              <a:rPr lang="en-US" dirty="0"/>
              <a:t>has applications in such diverse fields as computer </a:t>
            </a:r>
            <a:r>
              <a:rPr lang="en-US" dirty="0" smtClean="0"/>
              <a:t>graphics, robotics</a:t>
            </a:r>
            <a:r>
              <a:rPr lang="en-US" dirty="0"/>
              <a:t>, VLSI design, computer-aided design, molecular modeling, </a:t>
            </a:r>
            <a:r>
              <a:rPr lang="en-US" dirty="0" smtClean="0"/>
              <a:t>metallurgy, manufacturing</a:t>
            </a:r>
            <a:r>
              <a:rPr lang="en-US" dirty="0"/>
              <a:t>, textile layout, forestry, and statistics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79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42" y="1845735"/>
            <a:ext cx="5324475" cy="43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478" y="1845735"/>
            <a:ext cx="5114925" cy="42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05" y="1845734"/>
            <a:ext cx="4857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67" y="1845734"/>
            <a:ext cx="5076825" cy="43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05" y="1845734"/>
            <a:ext cx="5238750" cy="43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4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05" y="1845734"/>
            <a:ext cx="4857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67" y="1845734"/>
            <a:ext cx="5229225" cy="41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329" y="1845734"/>
            <a:ext cx="5229225" cy="43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2" y="1845734"/>
            <a:ext cx="5248275" cy="42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6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92" y="1845734"/>
            <a:ext cx="48291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input to a </a:t>
            </a:r>
            <a:r>
              <a:rPr lang="en-US" dirty="0" smtClean="0"/>
              <a:t>computational geometry problem </a:t>
            </a:r>
            <a:r>
              <a:rPr lang="en-US" dirty="0"/>
              <a:t>is typically a description of a set of geometric objects, such </a:t>
            </a:r>
            <a:r>
              <a:rPr lang="en-US" dirty="0" smtClean="0"/>
              <a:t>as a </a:t>
            </a:r>
            <a:r>
              <a:rPr lang="en-US" dirty="0"/>
              <a:t>set of points, a set of line segments, or the vertices of a polygon in </a:t>
            </a:r>
            <a:r>
              <a:rPr lang="en-US" dirty="0" smtClean="0"/>
              <a:t>counterclockwise order.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output is often a response to a query about the objects, such </a:t>
            </a:r>
            <a:r>
              <a:rPr lang="en-US" dirty="0" smtClean="0"/>
              <a:t>as whether </a:t>
            </a:r>
            <a:r>
              <a:rPr lang="en-US" dirty="0"/>
              <a:t>any of the lines intersect, or perhaps a new geometric object, such as </a:t>
            </a:r>
            <a:r>
              <a:rPr lang="en-US" dirty="0" smtClean="0"/>
              <a:t>the convex </a:t>
            </a:r>
            <a:r>
              <a:rPr lang="en-US" dirty="0"/>
              <a:t>hull (smallest enclosing convex polygon) of the set of points.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7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92" y="1845734"/>
            <a:ext cx="5286375" cy="42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50" y="1845734"/>
            <a:ext cx="5038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792" y="1845734"/>
            <a:ext cx="4905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2" y="1845734"/>
            <a:ext cx="5248275" cy="43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30" y="1845734"/>
            <a:ext cx="51435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93" y="1845734"/>
            <a:ext cx="49149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92" y="1845735"/>
            <a:ext cx="5362575" cy="43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26" y="1845734"/>
            <a:ext cx="5381625" cy="44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301" y="2604507"/>
            <a:ext cx="407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complexity of graham scan algorithm is O(</a:t>
            </a:r>
            <a:r>
              <a:rPr lang="en-US" dirty="0" err="1" smtClean="0"/>
              <a:t>nlogn</a:t>
            </a:r>
            <a:r>
              <a:rPr lang="en-US" dirty="0" smtClean="0"/>
              <a:t>) which has been explained in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2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Convex Hull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8" y="2476289"/>
            <a:ext cx="534352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7" y="4031787"/>
            <a:ext cx="21621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119" y="4127037"/>
            <a:ext cx="251460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291" y="3166851"/>
            <a:ext cx="324128" cy="3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543550" cy="177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335499"/>
            <a:ext cx="5314950" cy="188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187" y="1960034"/>
            <a:ext cx="52768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Applications</a:t>
            </a:r>
            <a:r>
              <a:rPr lang="en-US" dirty="0" smtClean="0"/>
              <a:t>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Collision </a:t>
            </a:r>
            <a:r>
              <a:rPr lang="en-US" b="1" dirty="0"/>
              <a:t>avoidance</a:t>
            </a:r>
            <a:r>
              <a:rPr lang="en-US" dirty="0"/>
              <a:t>: If the </a:t>
            </a:r>
            <a:r>
              <a:rPr lang="en-US" b="1" dirty="0"/>
              <a:t>convex hull</a:t>
            </a:r>
            <a:r>
              <a:rPr lang="en-US" dirty="0"/>
              <a:t> of a car avoids collision with obstacles then so does the car. Since the computation of paths that avoid collision is much easier with a </a:t>
            </a:r>
            <a:r>
              <a:rPr lang="en-US" b="1" dirty="0"/>
              <a:t>convex</a:t>
            </a:r>
            <a:r>
              <a:rPr lang="en-US" dirty="0"/>
              <a:t> car, then it is often used to plan paths</a:t>
            </a:r>
            <a:r>
              <a:rPr lang="en-US" dirty="0" smtClean="0"/>
              <a:t>. Also in </a:t>
            </a:r>
            <a:r>
              <a:rPr lang="en-US" dirty="0"/>
              <a:t>computer </a:t>
            </a:r>
            <a:r>
              <a:rPr lang="en-US" dirty="0" smtClean="0"/>
              <a:t>animation</a:t>
            </a:r>
            <a:r>
              <a:rPr lang="en-US" dirty="0"/>
              <a:t>, replacing objects by their convex hulls speeds up collision detection; the same idea is used in path planning for Mars mission rovers.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Nuclear/Chemical </a:t>
            </a:r>
            <a:r>
              <a:rPr lang="en-US" b="1" dirty="0"/>
              <a:t>Leak Evacuation.</a:t>
            </a:r>
            <a:r>
              <a:rPr lang="en-US" dirty="0"/>
              <a:t> Imagine a modern city with </a:t>
            </a:r>
            <a:r>
              <a:rPr lang="en-US" dirty="0" smtClean="0"/>
              <a:t>sensors </a:t>
            </a:r>
            <a:r>
              <a:rPr lang="en-US" dirty="0"/>
              <a:t>positioned uniformly all over. When a disaster such a chemical leak or nuclear radiation leak, one way to determine the perimeter for immediate evacuation is to construct the convex hull of areas with radiation levels (exceeding a certain </a:t>
            </a:r>
            <a:r>
              <a:rPr lang="en-US" dirty="0" smtClean="0"/>
              <a:t>threshold).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Tracking </a:t>
            </a:r>
            <a:r>
              <a:rPr lang="en-US" b="1" dirty="0"/>
              <a:t>Disease Epidemic</a:t>
            </a:r>
            <a:r>
              <a:rPr lang="en-US" dirty="0"/>
              <a:t>. Keeping track of the spatial extend of a disease outbreak could be done using the convex hull. A specific example in tracking animal epidemic is available </a:t>
            </a:r>
            <a:r>
              <a:rPr lang="en-US" dirty="0" smtClean="0"/>
              <a:t>here: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www.pnas.org/content/110/11/4239.full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5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34" y="2102817"/>
            <a:ext cx="5410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16" y="2336179"/>
            <a:ext cx="52863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many approaches to compute convex hull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Brute force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Graham Scan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Jarvis or Wrapping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Quick Hull algorithm</a:t>
            </a:r>
          </a:p>
        </p:txBody>
      </p:sp>
    </p:spTree>
    <p:extLst>
      <p:ext uri="{BB962C8B-B14F-4D97-AF65-F5344CB8AC3E}">
        <p14:creationId xmlns:p14="http://schemas.microsoft.com/office/powerpoint/2010/main" val="417672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367" y="2075288"/>
            <a:ext cx="5610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388" y="2386013"/>
            <a:ext cx="55435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5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4762</TotalTime>
  <Words>278</Words>
  <Application>Microsoft Office PowerPoint</Application>
  <PresentationFormat>Widescreen</PresentationFormat>
  <Paragraphs>62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Calibri Light</vt:lpstr>
      <vt:lpstr>Wingdings</vt:lpstr>
      <vt:lpstr>Retrospect</vt:lpstr>
      <vt:lpstr>CS302 Design and Analysis of Algorithms</vt:lpstr>
      <vt:lpstr>Computational Geometry - 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Mr. Muhammad Sohail Afzal</cp:lastModifiedBy>
  <cp:revision>119</cp:revision>
  <dcterms:created xsi:type="dcterms:W3CDTF">2020-10-04T18:16:21Z</dcterms:created>
  <dcterms:modified xsi:type="dcterms:W3CDTF">2022-11-16T07:00:45Z</dcterms:modified>
</cp:coreProperties>
</file>