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87" r:id="rId3"/>
    <p:sldId id="268" r:id="rId4"/>
    <p:sldId id="273" r:id="rId5"/>
    <p:sldId id="274" r:id="rId6"/>
    <p:sldId id="272" r:id="rId7"/>
    <p:sldId id="271" r:id="rId8"/>
    <p:sldId id="269" r:id="rId9"/>
    <p:sldId id="264" r:id="rId10"/>
    <p:sldId id="267" r:id="rId11"/>
    <p:sldId id="276" r:id="rId12"/>
    <p:sldId id="277" r:id="rId13"/>
    <p:sldId id="278" r:id="rId14"/>
    <p:sldId id="285" r:id="rId15"/>
    <p:sldId id="275" r:id="rId16"/>
    <p:sldId id="279" r:id="rId17"/>
    <p:sldId id="280" r:id="rId18"/>
    <p:sldId id="284" r:id="rId19"/>
    <p:sldId id="286"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r>
              <a:rPr lang="en-US" u="sng" dirty="0" smtClean="0"/>
              <a:t>NP class problems</a:t>
            </a:r>
            <a:r>
              <a:rPr lang="en-US" dirty="0" smtClean="0"/>
              <a:t> : (problems of unknown difficulty)</a:t>
            </a:r>
          </a:p>
          <a:p>
            <a:pPr>
              <a:buFont typeface="Wingdings" panose="05000000000000000000" pitchFamily="2" charset="2"/>
              <a:buChar char="v"/>
            </a:pPr>
            <a:r>
              <a:rPr lang="en-US" dirty="0"/>
              <a:t>Problems that </a:t>
            </a:r>
            <a:r>
              <a:rPr lang="en-US" dirty="0" smtClean="0"/>
              <a:t>right now are not solvable in </a:t>
            </a:r>
            <a:r>
              <a:rPr lang="en-US" dirty="0"/>
              <a:t>polynomial </a:t>
            </a:r>
            <a:r>
              <a:rPr lang="en-US" dirty="0" smtClean="0"/>
              <a:t>time but can be verified in polynomial time if the solution is given.</a:t>
            </a:r>
          </a:p>
          <a:p>
            <a:pPr marL="0" indent="0">
              <a:buNone/>
            </a:pPr>
            <a:r>
              <a:rPr lang="en-US" dirty="0" smtClean="0"/>
              <a:t>OR</a:t>
            </a:r>
          </a:p>
          <a:p>
            <a:pPr>
              <a:buFont typeface="Wingdings" panose="05000000000000000000" pitchFamily="2" charset="2"/>
              <a:buChar char="v"/>
            </a:pPr>
            <a:r>
              <a:rPr lang="en-US" dirty="0" smtClean="0"/>
              <a:t>You can also say that problems that are right now solvable in non-deterministic polynomial time (which means not solvable in polynomial time) but can be verified in deterministic polynomial time (which means verifiable in polynomial time).</a:t>
            </a:r>
          </a:p>
          <a:p>
            <a:pPr>
              <a:buFont typeface="Wingdings" panose="05000000000000000000" pitchFamily="2" charset="2"/>
              <a:buChar char="v"/>
            </a:pPr>
            <a:endParaRPr lang="en-US" dirty="0"/>
          </a:p>
          <a:p>
            <a:pPr marL="0" indent="0">
              <a:buNone/>
            </a:pPr>
            <a:r>
              <a:rPr lang="en-US" dirty="0" smtClean="0"/>
              <a:t>For example :</a:t>
            </a:r>
          </a:p>
          <a:p>
            <a:pPr marL="0" indent="0">
              <a:buNone/>
            </a:pPr>
            <a:r>
              <a:rPr lang="en-US" dirty="0" smtClean="0"/>
              <a:t>Jigsaw puzzle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0402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Jigsaw puzzle : </a:t>
            </a:r>
            <a:r>
              <a:rPr lang="en-US" dirty="0"/>
              <a:t>a puzzle consisting of small irregularly cut pieces that are to be fitted together to form a </a:t>
            </a:r>
            <a:r>
              <a:rPr lang="en-US" dirty="0" smtClean="0"/>
              <a:t>picture</a:t>
            </a:r>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3524134" y="2567684"/>
            <a:ext cx="4162425" cy="3038475"/>
          </a:xfrm>
          <a:prstGeom prst="rect">
            <a:avLst/>
          </a:prstGeom>
        </p:spPr>
      </p:pic>
    </p:spTree>
    <p:extLst>
      <p:ext uri="{BB962C8B-B14F-4D97-AF65-F5344CB8AC3E}">
        <p14:creationId xmlns:p14="http://schemas.microsoft.com/office/powerpoint/2010/main" val="132558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So in jigsaw puzzle, there are many possibilities to fill in the empty space so finding solution (complete picture) goes in non-polynomial time. Is there any faster way to </a:t>
            </a:r>
            <a:r>
              <a:rPr lang="en-US" smtClean="0"/>
              <a:t>solve that we </a:t>
            </a:r>
            <a:r>
              <a:rPr lang="en-US" dirty="0" smtClean="0"/>
              <a:t>don’t know right now! </a:t>
            </a:r>
          </a:p>
          <a:p>
            <a:pPr marL="0" indent="0">
              <a:buNone/>
            </a:pPr>
            <a:r>
              <a:rPr lang="en-US" dirty="0" smtClean="0"/>
              <a:t>But if you are given the solved Jigsaw (which means you are given complete picture that was formed by pieces) and you are asked to verify that it is correct or not then you can easily do this in polynomial time by just checking that every piece is properly connected to its neighbors. </a:t>
            </a:r>
          </a:p>
          <a:p>
            <a:pPr marL="0" indent="0">
              <a:buNone/>
            </a:pPr>
            <a:r>
              <a:rPr lang="en-US" dirty="0" smtClean="0"/>
              <a:t>So you noticed although problem is not solvable in polynomial time but can be verified in polynomial time. This is example of NP class problem</a:t>
            </a:r>
          </a:p>
          <a:p>
            <a:pPr marL="0" indent="0">
              <a:buNone/>
            </a:pPr>
            <a:endParaRPr lang="en-US" dirty="0"/>
          </a:p>
        </p:txBody>
      </p:sp>
    </p:spTree>
    <p:extLst>
      <p:ext uri="{BB962C8B-B14F-4D97-AF65-F5344CB8AC3E}">
        <p14:creationId xmlns:p14="http://schemas.microsoft.com/office/powerpoint/2010/main" val="771993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4" name="Content Placeholder 3"/>
          <p:cNvSpPr>
            <a:spLocks noGrp="1"/>
          </p:cNvSpPr>
          <p:nvPr>
            <p:ph idx="1"/>
          </p:nvPr>
        </p:nvSpPr>
        <p:spPr/>
        <p:txBody>
          <a:bodyPr>
            <a:normAutofit lnSpcReduction="10000"/>
          </a:bodyPr>
          <a:lstStyle/>
          <a:p>
            <a:pPr fontAlgn="base"/>
            <a:r>
              <a:rPr lang="en-US" dirty="0" smtClean="0"/>
              <a:t>Another example of NP class could be of “</a:t>
            </a:r>
            <a:r>
              <a:rPr lang="en-US" b="1" dirty="0" smtClean="0"/>
              <a:t>Detecting Hamiltonian cycle</a:t>
            </a:r>
            <a:r>
              <a:rPr lang="en-US" dirty="0" smtClean="0"/>
              <a:t>”</a:t>
            </a:r>
          </a:p>
          <a:p>
            <a:r>
              <a:rPr lang="en-US" dirty="0"/>
              <a:t>Given an undirected graph G, does G have a cycle that visits every vertex exactly once? </a:t>
            </a:r>
            <a:endParaRPr lang="en-US" dirty="0" smtClean="0"/>
          </a:p>
          <a:p>
            <a:endParaRPr lang="en-US" dirty="0"/>
          </a:p>
          <a:p>
            <a:endParaRPr lang="en-US" dirty="0" smtClean="0"/>
          </a:p>
          <a:p>
            <a:endParaRPr lang="en-US" dirty="0"/>
          </a:p>
          <a:p>
            <a:endParaRPr lang="en-US" dirty="0" smtClean="0"/>
          </a:p>
          <a:p>
            <a:endParaRPr lang="en-US" dirty="0"/>
          </a:p>
          <a:p>
            <a:r>
              <a:rPr lang="en-US" dirty="0" smtClean="0"/>
              <a:t>There </a:t>
            </a:r>
            <a:r>
              <a:rPr lang="en-US" dirty="0"/>
              <a:t>is no known polynomial time algorithm for </a:t>
            </a:r>
            <a:r>
              <a:rPr lang="en-US" dirty="0" smtClean="0"/>
              <a:t>solving this problem since there are n! possible cycles in general. However if we are given a cycle and we need to verify in polynomial time if it is a legal cycle then we can. So it is NP problem</a:t>
            </a:r>
            <a:endParaRPr lang="en-US" dirty="0"/>
          </a:p>
        </p:txBody>
      </p:sp>
      <p:pic>
        <p:nvPicPr>
          <p:cNvPr id="6" name="Picture 5"/>
          <p:cNvPicPr>
            <a:picLocks noChangeAspect="1"/>
          </p:cNvPicPr>
          <p:nvPr/>
        </p:nvPicPr>
        <p:blipFill>
          <a:blip r:embed="rId2"/>
          <a:stretch>
            <a:fillRect/>
          </a:stretch>
        </p:blipFill>
        <p:spPr>
          <a:xfrm>
            <a:off x="2732746" y="2688025"/>
            <a:ext cx="6191250" cy="2073546"/>
          </a:xfrm>
          <a:prstGeom prst="rect">
            <a:avLst/>
          </a:prstGeom>
        </p:spPr>
      </p:pic>
    </p:spTree>
    <p:extLst>
      <p:ext uri="{BB962C8B-B14F-4D97-AF65-F5344CB8AC3E}">
        <p14:creationId xmlns:p14="http://schemas.microsoft.com/office/powerpoint/2010/main" val="144191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Another example is Sudoku game :</a:t>
            </a:r>
          </a:p>
          <a:p>
            <a:pPr marL="0" indent="0">
              <a:buNone/>
            </a:pPr>
            <a:r>
              <a:rPr lang="en-US" dirty="0"/>
              <a:t>The classic </a:t>
            </a:r>
            <a:r>
              <a:rPr lang="en-US" b="1" dirty="0"/>
              <a:t>Sudoku game</a:t>
            </a:r>
            <a:r>
              <a:rPr lang="en-US" dirty="0"/>
              <a:t> involves a grid of 81 squares. The grid is divided into nine blocks, each containing nine squares. The </a:t>
            </a:r>
            <a:r>
              <a:rPr lang="en-US" b="1" dirty="0"/>
              <a:t>rules</a:t>
            </a:r>
            <a:r>
              <a:rPr lang="en-US" dirty="0"/>
              <a:t> of the </a:t>
            </a:r>
            <a:r>
              <a:rPr lang="en-US" b="1" dirty="0"/>
              <a:t>game</a:t>
            </a:r>
            <a:r>
              <a:rPr lang="en-US" dirty="0"/>
              <a:t> are simple: each of the nine blocks has to contain all the numbers 1-9 within its squares. Each number can only appear once in a row, column or box</a:t>
            </a:r>
            <a:r>
              <a:rPr lang="en-US" dirty="0" smtClean="0"/>
              <a:t>.</a:t>
            </a:r>
          </a:p>
          <a:p>
            <a:pPr marL="0" indent="0">
              <a:buNone/>
            </a:pPr>
            <a:endParaRPr lang="en-US" dirty="0"/>
          </a:p>
          <a:p>
            <a:pPr marL="0" indent="0">
              <a:buNone/>
            </a:pPr>
            <a:r>
              <a:rPr lang="en-US" dirty="0" smtClean="0"/>
              <a:t>It is not solvable in polynomial time but can be verified easily in</a:t>
            </a:r>
          </a:p>
          <a:p>
            <a:pPr marL="0" indent="0">
              <a:buNone/>
            </a:pPr>
            <a:r>
              <a:rPr lang="en-US" dirty="0"/>
              <a:t>p</a:t>
            </a:r>
            <a:r>
              <a:rPr lang="en-US" dirty="0" smtClean="0"/>
              <a:t>olynomial time by checking if any number is appearing twice in row, </a:t>
            </a:r>
          </a:p>
          <a:p>
            <a:pPr marL="0" indent="0">
              <a:buNone/>
            </a:pPr>
            <a:r>
              <a:rPr lang="en-US" dirty="0"/>
              <a:t>c</a:t>
            </a:r>
            <a:r>
              <a:rPr lang="en-US" dirty="0" smtClean="0"/>
              <a:t>olumn or box. So it is also NP problem.</a:t>
            </a:r>
            <a:endParaRPr lang="en-US" dirty="0"/>
          </a:p>
        </p:txBody>
      </p:sp>
      <p:pic>
        <p:nvPicPr>
          <p:cNvPr id="3" name="Picture 2"/>
          <p:cNvPicPr>
            <a:picLocks noChangeAspect="1"/>
          </p:cNvPicPr>
          <p:nvPr/>
        </p:nvPicPr>
        <p:blipFill>
          <a:blip r:embed="rId2"/>
          <a:stretch>
            <a:fillRect/>
          </a:stretch>
        </p:blipFill>
        <p:spPr>
          <a:xfrm>
            <a:off x="8806839" y="3563162"/>
            <a:ext cx="2348841" cy="1934389"/>
          </a:xfrm>
          <a:prstGeom prst="rect">
            <a:avLst/>
          </a:prstGeom>
        </p:spPr>
      </p:pic>
    </p:spTree>
    <p:extLst>
      <p:ext uri="{BB962C8B-B14F-4D97-AF65-F5344CB8AC3E}">
        <p14:creationId xmlns:p14="http://schemas.microsoft.com/office/powerpoint/2010/main" val="2168010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pic>
        <p:nvPicPr>
          <p:cNvPr id="3" name="Content Placeholder 2"/>
          <p:cNvPicPr>
            <a:picLocks noGrp="1" noChangeAspect="1"/>
          </p:cNvPicPr>
          <p:nvPr>
            <p:ph idx="1"/>
          </p:nvPr>
        </p:nvPicPr>
        <p:blipFill>
          <a:blip r:embed="rId2"/>
          <a:stretch>
            <a:fillRect/>
          </a:stretch>
        </p:blipFill>
        <p:spPr>
          <a:xfrm>
            <a:off x="3006694" y="2193306"/>
            <a:ext cx="6038850" cy="2971800"/>
          </a:xfrm>
          <a:prstGeom prst="rect">
            <a:avLst/>
          </a:prstGeom>
        </p:spPr>
      </p:pic>
      <p:pic>
        <p:nvPicPr>
          <p:cNvPr id="5" name="Picture 4"/>
          <p:cNvPicPr>
            <a:picLocks noChangeAspect="1"/>
          </p:cNvPicPr>
          <p:nvPr/>
        </p:nvPicPr>
        <p:blipFill>
          <a:blip r:embed="rId3"/>
          <a:stretch>
            <a:fillRect/>
          </a:stretch>
        </p:blipFill>
        <p:spPr>
          <a:xfrm>
            <a:off x="7500704" y="5165106"/>
            <a:ext cx="1628775" cy="285750"/>
          </a:xfrm>
          <a:prstGeom prst="rect">
            <a:avLst/>
          </a:prstGeom>
        </p:spPr>
      </p:pic>
      <p:pic>
        <p:nvPicPr>
          <p:cNvPr id="7" name="Picture 6"/>
          <p:cNvPicPr>
            <a:picLocks noChangeAspect="1"/>
          </p:cNvPicPr>
          <p:nvPr/>
        </p:nvPicPr>
        <p:blipFill>
          <a:blip r:embed="rId4"/>
          <a:stretch>
            <a:fillRect/>
          </a:stretch>
        </p:blipFill>
        <p:spPr>
          <a:xfrm>
            <a:off x="7489319" y="5392544"/>
            <a:ext cx="713178" cy="350333"/>
          </a:xfrm>
          <a:prstGeom prst="rect">
            <a:avLst/>
          </a:prstGeom>
        </p:spPr>
      </p:pic>
    </p:spTree>
    <p:extLst>
      <p:ext uri="{BB962C8B-B14F-4D97-AF65-F5344CB8AC3E}">
        <p14:creationId xmlns:p14="http://schemas.microsoft.com/office/powerpoint/2010/main" val="336217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v"/>
            </a:pPr>
            <a:r>
              <a:rPr lang="en-US" dirty="0"/>
              <a:t>Observe that P </a:t>
            </a:r>
            <a:r>
              <a:rPr lang="en-US" dirty="0" smtClean="0"/>
              <a:t>is subset of NP</a:t>
            </a:r>
            <a:r>
              <a:rPr lang="en-US" dirty="0"/>
              <a:t>. In other words, if we can solve a problem in polynomial time, we can </a:t>
            </a:r>
            <a:r>
              <a:rPr lang="en-US" dirty="0" smtClean="0"/>
              <a:t>certainly verify </a:t>
            </a:r>
            <a:r>
              <a:rPr lang="en-US" dirty="0"/>
              <a:t>the solution in polynomial time. </a:t>
            </a:r>
            <a:endParaRPr lang="en-US" dirty="0" smtClean="0"/>
          </a:p>
          <a:p>
            <a:pPr>
              <a:buFont typeface="Wingdings" panose="05000000000000000000" pitchFamily="2" charset="2"/>
              <a:buChar char="v"/>
            </a:pPr>
            <a:r>
              <a:rPr lang="en-US" dirty="0" smtClean="0"/>
              <a:t>However</a:t>
            </a:r>
            <a:r>
              <a:rPr lang="en-US" dirty="0"/>
              <a:t>, it is not known whether P = NP. It seems unreasonable to think that this should be so. </a:t>
            </a:r>
            <a:r>
              <a:rPr lang="en-US" dirty="0" smtClean="0"/>
              <a:t>Being able </a:t>
            </a:r>
            <a:r>
              <a:rPr lang="en-US" dirty="0"/>
              <a:t>to verify that you have a correct solution does not help you in finding the actual solution. The </a:t>
            </a:r>
            <a:r>
              <a:rPr lang="en-US" dirty="0" smtClean="0"/>
              <a:t>belief is </a:t>
            </a:r>
            <a:r>
              <a:rPr lang="en-US" dirty="0"/>
              <a:t>that P </a:t>
            </a:r>
            <a:r>
              <a:rPr lang="en-US" dirty="0" smtClean="0"/>
              <a:t>is not equal to </a:t>
            </a:r>
            <a:r>
              <a:rPr lang="en-US" dirty="0"/>
              <a:t>NP but no one has a proof for this.</a:t>
            </a:r>
          </a:p>
          <a:p>
            <a:pPr>
              <a:buFont typeface="Wingdings" panose="05000000000000000000" pitchFamily="2" charset="2"/>
              <a:buChar char="v"/>
            </a:pPr>
            <a:endParaRPr lang="en-US" dirty="0"/>
          </a:p>
        </p:txBody>
      </p:sp>
      <p:pic>
        <p:nvPicPr>
          <p:cNvPr id="7" name="Content Placeholder 2"/>
          <p:cNvPicPr>
            <a:picLocks noChangeAspect="1"/>
          </p:cNvPicPr>
          <p:nvPr/>
        </p:nvPicPr>
        <p:blipFill>
          <a:blip r:embed="rId2"/>
          <a:stretch>
            <a:fillRect/>
          </a:stretch>
        </p:blipFill>
        <p:spPr>
          <a:xfrm>
            <a:off x="4184107" y="3857414"/>
            <a:ext cx="2657475" cy="1659673"/>
          </a:xfrm>
          <a:prstGeom prst="rect">
            <a:avLst/>
          </a:prstGeom>
        </p:spPr>
      </p:pic>
    </p:spTree>
    <p:extLst>
      <p:ext uri="{BB962C8B-B14F-4D97-AF65-F5344CB8AC3E}">
        <p14:creationId xmlns:p14="http://schemas.microsoft.com/office/powerpoint/2010/main" val="88476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sp>
        <p:nvSpPr>
          <p:cNvPr id="5" name="Content Placeholder 4"/>
          <p:cNvSpPr>
            <a:spLocks noGrp="1"/>
          </p:cNvSpPr>
          <p:nvPr>
            <p:ph idx="1"/>
          </p:nvPr>
        </p:nvSpPr>
        <p:spPr/>
        <p:txBody>
          <a:bodyPr/>
          <a:lstStyle/>
          <a:p>
            <a:pPr marL="0" indent="0">
              <a:buNone/>
            </a:pPr>
            <a:r>
              <a:rPr lang="en-US" dirty="0" smtClean="0"/>
              <a:t>Most say P is not equal to NP and give reasons in a way the world works.</a:t>
            </a:r>
          </a:p>
          <a:p>
            <a:pPr marL="0" indent="0">
              <a:buNone/>
            </a:pPr>
            <a:r>
              <a:rPr lang="en-US" dirty="0" smtClean="0"/>
              <a:t>For example, I give two different tasks to two different persons</a:t>
            </a:r>
          </a:p>
          <a:p>
            <a:pPr marL="0" indent="0">
              <a:buNone/>
            </a:pPr>
            <a:r>
              <a:rPr lang="en-US" dirty="0" smtClean="0"/>
              <a:t>Task1 : I give first person a question to solve</a:t>
            </a:r>
          </a:p>
          <a:p>
            <a:pPr marL="0" indent="0">
              <a:buNone/>
            </a:pPr>
            <a:r>
              <a:rPr lang="en-US" dirty="0" smtClean="0"/>
              <a:t>Task2: I give second person solution of question and ask him to verify the solution</a:t>
            </a:r>
          </a:p>
          <a:p>
            <a:pPr marL="0" indent="0">
              <a:buNone/>
            </a:pPr>
            <a:r>
              <a:rPr lang="en-US" dirty="0" smtClean="0"/>
              <a:t>Of course task1 is more difficult than task2. However if P=NP then that would mean both tasks would have same complexity which is not the case here.</a:t>
            </a:r>
          </a:p>
          <a:p>
            <a:pPr marL="0" indent="0">
              <a:buNone/>
            </a:pPr>
            <a:endParaRPr lang="en-US" dirty="0"/>
          </a:p>
        </p:txBody>
      </p:sp>
    </p:spTree>
    <p:extLst>
      <p:ext uri="{BB962C8B-B14F-4D97-AF65-F5344CB8AC3E}">
        <p14:creationId xmlns:p14="http://schemas.microsoft.com/office/powerpoint/2010/main" val="1318523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 Problems (NPC Problems)</a:t>
            </a:r>
          </a:p>
        </p:txBody>
      </p:sp>
      <p:sp>
        <p:nvSpPr>
          <p:cNvPr id="6" name="Content Placeholder 5"/>
          <p:cNvSpPr>
            <a:spLocks noGrp="1"/>
          </p:cNvSpPr>
          <p:nvPr>
            <p:ph idx="1"/>
          </p:nvPr>
        </p:nvSpPr>
        <p:spPr/>
        <p:txBody>
          <a:bodyPr>
            <a:normAutofit lnSpcReduction="10000"/>
          </a:bodyPr>
          <a:lstStyle/>
          <a:p>
            <a:pPr marL="0" indent="0">
              <a:buNone/>
            </a:pPr>
            <a:r>
              <a:rPr lang="en-US" altLang="en-US" dirty="0" smtClean="0">
                <a:latin typeface="Calibri" panose="020F0502020204030204" pitchFamily="34" charset="0"/>
                <a:cs typeface="Calibri" panose="020F0502020204030204" pitchFamily="34" charset="0"/>
              </a:rPr>
              <a:t>X is NP-Complete problem if it satisfies two conditions :</a:t>
            </a:r>
          </a:p>
          <a:p>
            <a:pPr marL="457200" indent="-457200">
              <a:buAutoNum type="arabicParenR"/>
            </a:pPr>
            <a:r>
              <a:rPr lang="en-US" altLang="en-US" dirty="0" smtClean="0">
                <a:latin typeface="Calibri" panose="020F0502020204030204" pitchFamily="34" charset="0"/>
                <a:cs typeface="Calibri" panose="020F0502020204030204" pitchFamily="34" charset="0"/>
              </a:rPr>
              <a:t>X is NP   (not solvable in polynomial time but verifiable)</a:t>
            </a:r>
            <a:endParaRPr lang="en-US" b="1" dirty="0" smtClean="0">
              <a:solidFill>
                <a:schemeClr val="tx1"/>
              </a:solidFill>
              <a:latin typeface="Calibri" panose="020F0502020204030204" pitchFamily="34" charset="0"/>
              <a:cs typeface="Calibri" panose="020F0502020204030204" pitchFamily="34" charset="0"/>
            </a:endParaRPr>
          </a:p>
          <a:p>
            <a:pPr marL="457200" indent="-457200">
              <a:buAutoNum type="arabicParenR"/>
            </a:pPr>
            <a:r>
              <a:rPr lang="en-US" dirty="0" smtClean="0">
                <a:solidFill>
                  <a:schemeClr val="tx1"/>
                </a:solidFill>
                <a:latin typeface="Calibri" panose="020F0502020204030204" pitchFamily="34" charset="0"/>
                <a:cs typeface="Calibri" panose="020F0502020204030204" pitchFamily="34" charset="0"/>
              </a:rPr>
              <a:t>All NP problems can be reduced to X</a:t>
            </a:r>
          </a:p>
          <a:p>
            <a:pPr marL="0" indent="0">
              <a:buNone/>
            </a:pPr>
            <a:r>
              <a:rPr lang="en-US" dirty="0" smtClean="0">
                <a:solidFill>
                  <a:schemeClr val="tx1"/>
                </a:solidFill>
                <a:latin typeface="Calibri" panose="020F0502020204030204" pitchFamily="34" charset="0"/>
                <a:cs typeface="Calibri" panose="020F0502020204030204" pitchFamily="34" charset="0"/>
              </a:rPr>
              <a:t>All NP Complete problems are also NP-hard.</a:t>
            </a:r>
            <a:endParaRPr lang="en-US"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Known for 30-40 years and no one managed to solve </a:t>
            </a:r>
            <a:r>
              <a:rPr lang="en-US" dirty="0" smtClean="0">
                <a:solidFill>
                  <a:schemeClr val="tx1"/>
                </a:solidFill>
                <a:latin typeface="Calibri" panose="020F0502020204030204" pitchFamily="34" charset="0"/>
                <a:cs typeface="Calibri" panose="020F0502020204030204" pitchFamily="34" charset="0"/>
              </a:rPr>
              <a:t>them</a:t>
            </a: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3-SAT (Boolean satisfiability problem) Problem is known NP-Complete problem in which all other NP problems can be reduced. It is problem of determining whether given Boolean formula is satisfiable or not. </a:t>
            </a:r>
            <a:r>
              <a:rPr lang="en-US" dirty="0" err="1" smtClean="0">
                <a:solidFill>
                  <a:schemeClr val="tx1"/>
                </a:solidFill>
                <a:latin typeface="Calibri" panose="020F0502020204030204" pitchFamily="34" charset="0"/>
                <a:cs typeface="Calibri" panose="020F0502020204030204" pitchFamily="34" charset="0"/>
              </a:rPr>
              <a:t>Eg</a:t>
            </a:r>
            <a:r>
              <a:rPr lang="en-US"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Are there any Boolean values of x1…..x6 that will evaluate whole expression to true !</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7434867" y="2388538"/>
            <a:ext cx="4729122" cy="1478635"/>
          </a:xfrm>
          <a:prstGeom prst="rect">
            <a:avLst/>
          </a:prstGeom>
        </p:spPr>
      </p:pic>
      <p:pic>
        <p:nvPicPr>
          <p:cNvPr id="11" name="Picture 10"/>
          <p:cNvPicPr>
            <a:picLocks noChangeAspect="1"/>
          </p:cNvPicPr>
          <p:nvPr/>
        </p:nvPicPr>
        <p:blipFill>
          <a:blip r:embed="rId3"/>
          <a:stretch>
            <a:fillRect/>
          </a:stretch>
        </p:blipFill>
        <p:spPr>
          <a:xfrm>
            <a:off x="4231676" y="4660677"/>
            <a:ext cx="5257800" cy="704850"/>
          </a:xfrm>
          <a:prstGeom prst="rect">
            <a:avLst/>
          </a:prstGeom>
        </p:spPr>
      </p:pic>
    </p:spTree>
    <p:extLst>
      <p:ext uri="{BB962C8B-B14F-4D97-AF65-F5344CB8AC3E}">
        <p14:creationId xmlns:p14="http://schemas.microsoft.com/office/powerpoint/2010/main" val="2360221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NP-Hard Problems</a:t>
            </a:r>
            <a:endParaRPr lang="en-US" dirty="0"/>
          </a:p>
        </p:txBody>
      </p:sp>
      <p:sp>
        <p:nvSpPr>
          <p:cNvPr id="6" name="Content Placeholder 5"/>
          <p:cNvSpPr>
            <a:spLocks noGrp="1"/>
          </p:cNvSpPr>
          <p:nvPr>
            <p:ph idx="1"/>
          </p:nvPr>
        </p:nvSpPr>
        <p:spPr/>
        <p:txBody>
          <a:bodyPr>
            <a:normAutofit fontScale="70000" lnSpcReduction="20000"/>
          </a:bodyPr>
          <a:lstStyle/>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All NP complete problems are NP-Hard. (as they satisfy two conditions </a:t>
            </a:r>
            <a:r>
              <a:rPr lang="en-US" dirty="0" err="1" smtClean="0">
                <a:latin typeface="Calibri" panose="020F0502020204030204" pitchFamily="34" charset="0"/>
                <a:cs typeface="Calibri" panose="020F0502020204030204" pitchFamily="34" charset="0"/>
              </a:rPr>
              <a:t>i</a:t>
            </a:r>
            <a:r>
              <a:rPr lang="en-US" dirty="0" smtClean="0">
                <a:latin typeface="Calibri" panose="020F0502020204030204" pitchFamily="34" charset="0"/>
                <a:cs typeface="Calibri" panose="020F0502020204030204" pitchFamily="34" charset="0"/>
              </a:rPr>
              <a:t>-e they are NP and all NP problems are reduced to them.</a:t>
            </a: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However, there are also some more problems that are more harder than NP-complete and these problems are also NP hard. (These problems do not satisfy first condition (means they are not NP </a:t>
            </a:r>
            <a:r>
              <a:rPr lang="en-US" dirty="0" err="1" smtClean="0">
                <a:latin typeface="Calibri" panose="020F0502020204030204" pitchFamily="34" charset="0"/>
                <a:cs typeface="Calibri" panose="020F0502020204030204" pitchFamily="34" charset="0"/>
              </a:rPr>
              <a:t>i</a:t>
            </a:r>
            <a:r>
              <a:rPr lang="en-US" dirty="0" smtClean="0">
                <a:latin typeface="Calibri" panose="020F0502020204030204" pitchFamily="34" charset="0"/>
                <a:cs typeface="Calibri" panose="020F0502020204030204" pitchFamily="34" charset="0"/>
              </a:rPr>
              <a:t>-e cannot be verified and cannot be solved as well) but these problems satisfy second condition </a:t>
            </a:r>
            <a:r>
              <a:rPr lang="en-US" dirty="0" err="1" smtClean="0">
                <a:latin typeface="Calibri" panose="020F0502020204030204" pitchFamily="34" charset="0"/>
                <a:cs typeface="Calibri" panose="020F0502020204030204" pitchFamily="34" charset="0"/>
              </a:rPr>
              <a:t>i</a:t>
            </a:r>
            <a:r>
              <a:rPr lang="en-US" dirty="0" smtClean="0">
                <a:latin typeface="Calibri" panose="020F0502020204030204" pitchFamily="34" charset="0"/>
                <a:cs typeface="Calibri" panose="020F0502020204030204" pitchFamily="34" charset="0"/>
              </a:rPr>
              <a:t>-e all NP problems are reduced to them.</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We can also define NP-hard in this way :</a:t>
            </a:r>
          </a:p>
          <a:p>
            <a:pPr marL="0" indent="0">
              <a:buNone/>
            </a:pPr>
            <a:r>
              <a:rPr lang="en-US" dirty="0" smtClean="0">
                <a:latin typeface="Calibri" panose="020F0502020204030204" pitchFamily="34" charset="0"/>
                <a:cs typeface="Calibri" panose="020F0502020204030204" pitchFamily="34" charset="0"/>
              </a:rPr>
              <a:t>A </a:t>
            </a:r>
            <a:r>
              <a:rPr lang="en-US" dirty="0" smtClean="0">
                <a:latin typeface="Calibri" panose="020F0502020204030204" pitchFamily="34" charset="0"/>
                <a:cs typeface="Calibri" panose="020F0502020204030204" pitchFamily="34" charset="0"/>
              </a:rPr>
              <a:t>problem X </a:t>
            </a:r>
            <a:r>
              <a:rPr lang="en-US" altLang="en-US" dirty="0" smtClean="0">
                <a:solidFill>
                  <a:srgbClr val="232629"/>
                </a:solidFill>
                <a:latin typeface="Calibri" panose="020F0502020204030204" pitchFamily="34" charset="0"/>
                <a:cs typeface="Calibri" panose="020F0502020204030204" pitchFamily="34" charset="0"/>
              </a:rPr>
              <a:t>is </a:t>
            </a:r>
            <a:r>
              <a:rPr lang="en-US" altLang="en-US" dirty="0">
                <a:solidFill>
                  <a:srgbClr val="232629"/>
                </a:solidFill>
                <a:latin typeface="Calibri" panose="020F0502020204030204" pitchFamily="34" charset="0"/>
                <a:cs typeface="Calibri" panose="020F0502020204030204" pitchFamily="34" charset="0"/>
              </a:rPr>
              <a:t>NP-hard, if there is an NP-complete problem Y, such that Y is reducible to X in polynomial </a:t>
            </a:r>
            <a:r>
              <a:rPr lang="en-US" altLang="en-US" dirty="0" smtClean="0">
                <a:solidFill>
                  <a:srgbClr val="232629"/>
                </a:solidFill>
                <a:latin typeface="Calibri" panose="020F0502020204030204" pitchFamily="34" charset="0"/>
                <a:cs typeface="Calibri" panose="020F0502020204030204" pitchFamily="34" charset="0"/>
              </a:rPr>
              <a:t>time</a:t>
            </a:r>
            <a:r>
              <a:rPr lang="en-US" altLang="en-US" dirty="0" smtClean="0">
                <a:solidFill>
                  <a:schemeClr val="tx1"/>
                </a:solidFill>
                <a:latin typeface="Calibri" panose="020F0502020204030204" pitchFamily="34" charset="0"/>
                <a:cs typeface="Calibri" panose="020F0502020204030204" pitchFamily="34" charset="0"/>
              </a:rPr>
              <a:t>. </a:t>
            </a:r>
          </a:p>
          <a:p>
            <a:pPr marL="0" indent="0">
              <a:buNone/>
            </a:pPr>
            <a:r>
              <a:rPr lang="en-US" b="1" dirty="0" smtClean="0"/>
              <a:t>These Problems </a:t>
            </a:r>
            <a:r>
              <a:rPr lang="en-US" dirty="0" smtClean="0"/>
              <a:t>are </a:t>
            </a:r>
            <a:r>
              <a:rPr lang="en-US" dirty="0"/>
              <a:t>at least as hard as NP complete problems</a:t>
            </a:r>
            <a:r>
              <a:rPr lang="en-US" dirty="0" smtClean="0"/>
              <a:t>. These are the hardest problems of all. </a:t>
            </a:r>
            <a:r>
              <a:rPr lang="en-US" altLang="en-US" dirty="0" smtClean="0">
                <a:solidFill>
                  <a:schemeClr val="tx1"/>
                </a:solidFill>
                <a:latin typeface="Calibri" panose="020F0502020204030204" pitchFamily="34" charset="0"/>
                <a:cs typeface="Calibri" panose="020F0502020204030204" pitchFamily="34" charset="0"/>
              </a:rPr>
              <a:t>NP </a:t>
            </a:r>
            <a:r>
              <a:rPr lang="en-US" altLang="en-US" dirty="0">
                <a:solidFill>
                  <a:schemeClr val="tx1"/>
                </a:solidFill>
                <a:latin typeface="Calibri" panose="020F0502020204030204" pitchFamily="34" charset="0"/>
                <a:cs typeface="Calibri" panose="020F0502020204030204" pitchFamily="34" charset="0"/>
              </a:rPr>
              <a:t>hard problems may or may not be in NP</a:t>
            </a:r>
            <a:r>
              <a:rPr lang="en-US" altLang="en-US" dirty="0" smtClean="0">
                <a:solidFill>
                  <a:schemeClr val="tx1"/>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t>If </a:t>
            </a:r>
            <a:r>
              <a:rPr lang="en-US" dirty="0"/>
              <a:t>an NP-Hard problem can be solved in polynomial-time, then ALL NP problems can be solved in polynomial-time (and hence P = </a:t>
            </a:r>
            <a:r>
              <a:rPr lang="en-US" dirty="0" smtClean="0"/>
              <a:t>NP). </a:t>
            </a:r>
            <a:r>
              <a:rPr lang="en-US" dirty="0"/>
              <a:t>So it is widely believed that NP-hard problems are NOT polynomial-time solvable</a:t>
            </a:r>
            <a:r>
              <a:rPr lang="en-US" dirty="0" smtClean="0"/>
              <a:t>.</a:t>
            </a:r>
          </a:p>
          <a:p>
            <a:pPr>
              <a:buFont typeface="Wingdings" panose="05000000000000000000" pitchFamily="2" charset="2"/>
              <a:buChar char="v"/>
            </a:pPr>
            <a:r>
              <a:rPr lang="en-US" dirty="0" smtClean="0"/>
              <a:t>Or we can also say that the </a:t>
            </a:r>
            <a:r>
              <a:rPr lang="en-US" dirty="0"/>
              <a:t>problem in NP-Hard cannot be solved in polynomial time, until </a:t>
            </a:r>
            <a:r>
              <a:rPr lang="en-US" b="1" dirty="0"/>
              <a:t>P = NP</a:t>
            </a:r>
            <a:r>
              <a:rPr lang="en-US" dirty="0"/>
              <a:t>. If a problem is proved to be </a:t>
            </a:r>
            <a:r>
              <a:rPr lang="en-US" dirty="0" smtClean="0"/>
              <a:t>NPC or NPH, </a:t>
            </a:r>
            <a:r>
              <a:rPr lang="en-US" dirty="0"/>
              <a:t>there is no need to waste time on trying to find an efficient algorithm for it. Instead, we can focus on design approximation algorithm</a:t>
            </a:r>
            <a:r>
              <a:rPr lang="en-US" dirty="0" smtClean="0"/>
              <a:t>.</a:t>
            </a:r>
          </a:p>
          <a:p>
            <a:pPr>
              <a:buFont typeface="Wingdings" panose="05000000000000000000" pitchFamily="2" charset="2"/>
              <a:buChar char="v"/>
            </a:pPr>
            <a:r>
              <a:rPr lang="en-US" dirty="0" smtClean="0"/>
              <a:t>Examples are travelling salesman </a:t>
            </a:r>
            <a:r>
              <a:rPr lang="en-US" dirty="0" smtClean="0"/>
              <a:t>problem (NPC/NPH both as it </a:t>
            </a:r>
            <a:r>
              <a:rPr lang="en-US" dirty="0" smtClean="0"/>
              <a:t>satisfies two conditions</a:t>
            </a:r>
            <a:r>
              <a:rPr lang="en-US" dirty="0" smtClean="0"/>
              <a:t>), </a:t>
            </a:r>
            <a:r>
              <a:rPr lang="en-US" dirty="0" smtClean="0"/>
              <a:t>vertex cover </a:t>
            </a:r>
            <a:r>
              <a:rPr lang="en-US" dirty="0" smtClean="0"/>
              <a:t>problem(NPC/NPH as it satisfies two conditions), </a:t>
            </a:r>
            <a:r>
              <a:rPr lang="en-US" dirty="0" smtClean="0"/>
              <a:t>halting </a:t>
            </a:r>
            <a:r>
              <a:rPr lang="en-US" dirty="0" smtClean="0"/>
              <a:t>problem(only NPH as it does not satisfy first condition </a:t>
            </a:r>
            <a:r>
              <a:rPr lang="en-US" dirty="0" err="1" smtClean="0"/>
              <a:t>i</a:t>
            </a:r>
            <a:r>
              <a:rPr lang="en-US" dirty="0" smtClean="0"/>
              <a:t>-e it is not NP and only satisfies second condition of reduction.</a:t>
            </a:r>
            <a:endParaRPr lang="en-US" dirty="0"/>
          </a:p>
        </p:txBody>
      </p:sp>
      <p:pic>
        <p:nvPicPr>
          <p:cNvPr id="9" name="Picture 8"/>
          <p:cNvPicPr>
            <a:picLocks noChangeAspect="1"/>
          </p:cNvPicPr>
          <p:nvPr/>
        </p:nvPicPr>
        <p:blipFill>
          <a:blip r:embed="rId2"/>
          <a:stretch>
            <a:fillRect/>
          </a:stretch>
        </p:blipFill>
        <p:spPr>
          <a:xfrm>
            <a:off x="6697015" y="367099"/>
            <a:ext cx="4729122" cy="1478635"/>
          </a:xfrm>
          <a:prstGeom prst="rect">
            <a:avLst/>
          </a:prstGeom>
        </p:spPr>
      </p:pic>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61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P/NP/NP-Complete/NP-hard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1524" y="1846263"/>
            <a:ext cx="5717059" cy="4022725"/>
          </a:xfrm>
        </p:spPr>
      </p:pic>
    </p:spTree>
    <p:extLst>
      <p:ext uri="{BB962C8B-B14F-4D97-AF65-F5344CB8AC3E}">
        <p14:creationId xmlns:p14="http://schemas.microsoft.com/office/powerpoint/2010/main" val="1418400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Summary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1039" y="1846263"/>
            <a:ext cx="5436972" cy="4022725"/>
          </a:xfrm>
        </p:spPr>
      </p:pic>
    </p:spTree>
    <p:extLst>
      <p:ext uri="{BB962C8B-B14F-4D97-AF65-F5344CB8AC3E}">
        <p14:creationId xmlns:p14="http://schemas.microsoft.com/office/powerpoint/2010/main" val="3501254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latin typeface="urw-din"/>
              </a:rPr>
              <a:t>In </a:t>
            </a:r>
            <a:r>
              <a:rPr lang="en-US" b="1" dirty="0">
                <a:latin typeface="urw-din"/>
              </a:rPr>
              <a:t>deterministic algorithm</a:t>
            </a:r>
            <a:r>
              <a:rPr lang="en-US" dirty="0">
                <a:latin typeface="urw-din"/>
              </a:rPr>
              <a:t>, for a given particular input, the computer will always produce the same output going through the same </a:t>
            </a:r>
            <a:r>
              <a:rPr lang="en-US" dirty="0" smtClean="0">
                <a:latin typeface="urw-din"/>
              </a:rPr>
              <a:t>states OR we know how each and every statement of algorithm is working OR result of every operation is uniquely defined as there is no choice</a:t>
            </a:r>
            <a:endParaRPr lang="en-US" dirty="0">
              <a:latin typeface="urw-din"/>
            </a:endParaRPr>
          </a:p>
          <a:p>
            <a:pPr>
              <a:buFont typeface="Wingdings" panose="05000000000000000000" pitchFamily="2" charset="2"/>
              <a:buChar char="v"/>
            </a:pPr>
            <a:endParaRPr lang="en-US" dirty="0">
              <a:latin typeface="urw-din"/>
            </a:endParaRPr>
          </a:p>
          <a:p>
            <a:pPr>
              <a:buFont typeface="Wingdings" panose="05000000000000000000" pitchFamily="2" charset="2"/>
              <a:buChar char="v"/>
            </a:pPr>
            <a:r>
              <a:rPr lang="en-US" dirty="0">
                <a:latin typeface="urw-din"/>
              </a:rPr>
              <a:t>In </a:t>
            </a:r>
            <a:r>
              <a:rPr lang="en-US" b="1" dirty="0">
                <a:latin typeface="urw-din"/>
              </a:rPr>
              <a:t>non-deterministic algorithm</a:t>
            </a:r>
            <a:r>
              <a:rPr lang="en-US" dirty="0">
                <a:latin typeface="urw-din"/>
              </a:rPr>
              <a:t>, for the same input, the compiler may produce different output in different runs. In fact non-deterministic algorithms can’t solve the problem in polynomial time and can’t determine what is the next step</a:t>
            </a:r>
            <a:r>
              <a:rPr lang="en-US" dirty="0" smtClean="0">
                <a:latin typeface="urw-din"/>
              </a:rPr>
              <a:t>. </a:t>
            </a:r>
            <a:r>
              <a:rPr lang="en-US" dirty="0">
                <a:latin typeface="urw-din"/>
              </a:rPr>
              <a:t>The non-deterministic algorithms can show different behaviors for the same input on different execution and there is a degree of randomness to it</a:t>
            </a:r>
            <a:r>
              <a:rPr lang="en-US" dirty="0" smtClean="0">
                <a:latin typeface="urw-din"/>
              </a:rPr>
              <a:t>. OR we don’t know how statements of algorithm are working OR result of every operation is not uniquely defined as there is choice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pic>
        <p:nvPicPr>
          <p:cNvPr id="3" name="Content Placeholder 2"/>
          <p:cNvPicPr>
            <a:picLocks noGrp="1" noChangeAspect="1"/>
          </p:cNvPicPr>
          <p:nvPr>
            <p:ph idx="1"/>
          </p:nvPr>
        </p:nvPicPr>
        <p:blipFill>
          <a:blip r:embed="rId2"/>
          <a:stretch>
            <a:fillRect/>
          </a:stretch>
        </p:blipFill>
        <p:spPr>
          <a:xfrm>
            <a:off x="2832952" y="1912318"/>
            <a:ext cx="6162675" cy="3533775"/>
          </a:xfrm>
          <a:prstGeom prst="rect">
            <a:avLst/>
          </a:prstGeom>
        </p:spPr>
      </p:pic>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4027661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3048000" y="2182505"/>
            <a:ext cx="5715000" cy="3067050"/>
          </a:xfrm>
          <a:prstGeom prst="rect">
            <a:avLst/>
          </a:prstGeom>
        </p:spPr>
      </p:pic>
    </p:spTree>
    <p:extLst>
      <p:ext uri="{BB962C8B-B14F-4D97-AF65-F5344CB8AC3E}">
        <p14:creationId xmlns:p14="http://schemas.microsoft.com/office/powerpoint/2010/main" val="345396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Polynomial time ?</a:t>
            </a:r>
            <a:endParaRPr lang="en-US" dirty="0"/>
          </a:p>
        </p:txBody>
      </p:sp>
      <p:sp>
        <p:nvSpPr>
          <p:cNvPr id="6" name="Content Placeholder 5"/>
          <p:cNvSpPr>
            <a:spLocks noGrp="1"/>
          </p:cNvSpPr>
          <p:nvPr>
            <p:ph idx="1"/>
          </p:nvPr>
        </p:nvSpPr>
        <p:spPr/>
        <p:txBody>
          <a:bodyPr/>
          <a:lstStyle/>
          <a:p>
            <a:pPr marL="0" indent="0">
              <a:buNone/>
            </a:pPr>
            <a:endParaRPr lang="en-US" dirty="0"/>
          </a:p>
        </p:txBody>
      </p:sp>
      <p:pic>
        <p:nvPicPr>
          <p:cNvPr id="3" name="Picture 2"/>
          <p:cNvPicPr>
            <a:picLocks noChangeAspect="1"/>
          </p:cNvPicPr>
          <p:nvPr/>
        </p:nvPicPr>
        <p:blipFill>
          <a:blip r:embed="rId2"/>
          <a:stretch>
            <a:fillRect/>
          </a:stretch>
        </p:blipFill>
        <p:spPr>
          <a:xfrm>
            <a:off x="2748659" y="2004801"/>
            <a:ext cx="6181725" cy="3705225"/>
          </a:xfrm>
          <a:prstGeom prst="rect">
            <a:avLst/>
          </a:prstGeom>
        </p:spPr>
      </p:pic>
    </p:spTree>
    <p:extLst>
      <p:ext uri="{BB962C8B-B14F-4D97-AF65-F5344CB8AC3E}">
        <p14:creationId xmlns:p14="http://schemas.microsoft.com/office/powerpoint/2010/main" val="1518059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Polynomial time ?</a:t>
            </a:r>
            <a:endParaRPr lang="en-US" dirty="0"/>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2628086" y="2342939"/>
            <a:ext cx="6467475" cy="3028950"/>
          </a:xfrm>
          <a:prstGeom prst="rect">
            <a:avLst/>
          </a:prstGeom>
        </p:spPr>
      </p:pic>
    </p:spTree>
    <p:extLst>
      <p:ext uri="{BB962C8B-B14F-4D97-AF65-F5344CB8AC3E}">
        <p14:creationId xmlns:p14="http://schemas.microsoft.com/office/powerpoint/2010/main" val="237332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Theory : P,NP,NP-Complete and NP-hard problems</a:t>
            </a:r>
            <a:endParaRPr lang="en-US" dirty="0"/>
          </a:p>
        </p:txBody>
      </p:sp>
      <p:sp>
        <p:nvSpPr>
          <p:cNvPr id="6" name="Content Placeholder 5"/>
          <p:cNvSpPr>
            <a:spLocks noGrp="1"/>
          </p:cNvSpPr>
          <p:nvPr>
            <p:ph idx="1"/>
          </p:nvPr>
        </p:nvSpPr>
        <p:spPr/>
        <p:txBody>
          <a:bodyPr/>
          <a:lstStyle/>
          <a:p>
            <a:r>
              <a:rPr lang="en-US" dirty="0" smtClean="0"/>
              <a:t>We classify problems based on how hard they are to solve because some are easier to solve and some are not.</a:t>
            </a:r>
          </a:p>
          <a:p>
            <a:endParaRPr lang="en-US" dirty="0" smtClean="0"/>
          </a:p>
          <a:p>
            <a:r>
              <a:rPr lang="en-US" dirty="0" smtClean="0"/>
              <a:t>So we can categorize problems in these 4 classes :</a:t>
            </a:r>
          </a:p>
          <a:p>
            <a:pPr>
              <a:buFont typeface="Wingdings" panose="05000000000000000000" pitchFamily="2" charset="2"/>
              <a:buChar char="v"/>
            </a:pPr>
            <a:r>
              <a:rPr lang="en-US" dirty="0" smtClean="0"/>
              <a:t>P class problems</a:t>
            </a:r>
          </a:p>
          <a:p>
            <a:pPr>
              <a:buFont typeface="Wingdings" panose="05000000000000000000" pitchFamily="2" charset="2"/>
              <a:buChar char="v"/>
            </a:pPr>
            <a:r>
              <a:rPr lang="en-US" dirty="0"/>
              <a:t>N</a:t>
            </a:r>
            <a:r>
              <a:rPr lang="en-US" dirty="0" smtClean="0"/>
              <a:t>P class problems</a:t>
            </a:r>
          </a:p>
          <a:p>
            <a:pPr>
              <a:buFont typeface="Wingdings" panose="05000000000000000000" pitchFamily="2" charset="2"/>
              <a:buChar char="v"/>
            </a:pPr>
            <a:r>
              <a:rPr lang="en-US" dirty="0" smtClean="0"/>
              <a:t>NP-Complete Problems</a:t>
            </a:r>
          </a:p>
          <a:p>
            <a:pPr>
              <a:buFont typeface="Wingdings" panose="05000000000000000000" pitchFamily="2" charset="2"/>
              <a:buChar char="v"/>
            </a:pPr>
            <a:r>
              <a:rPr lang="en-US" dirty="0" smtClean="0"/>
              <a:t>NP hard problems</a:t>
            </a:r>
            <a:endParaRPr lang="en-US" dirty="0"/>
          </a:p>
        </p:txBody>
      </p:sp>
    </p:spTree>
    <p:extLst>
      <p:ext uri="{BB962C8B-B14F-4D97-AF65-F5344CB8AC3E}">
        <p14:creationId xmlns:p14="http://schemas.microsoft.com/office/powerpoint/2010/main" val="423973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problems (Polynomial time problems)</a:t>
            </a:r>
            <a:endParaRPr lang="en-US" dirty="0"/>
          </a:p>
        </p:txBody>
      </p:sp>
      <p:sp>
        <p:nvSpPr>
          <p:cNvPr id="6" name="Content Placeholder 5"/>
          <p:cNvSpPr>
            <a:spLocks noGrp="1"/>
          </p:cNvSpPr>
          <p:nvPr>
            <p:ph idx="1"/>
          </p:nvPr>
        </p:nvSpPr>
        <p:spPr/>
        <p:txBody>
          <a:bodyPr/>
          <a:lstStyle/>
          <a:p>
            <a:r>
              <a:rPr lang="en-US" u="sng" dirty="0" smtClean="0"/>
              <a:t>P class problems </a:t>
            </a:r>
            <a:r>
              <a:rPr lang="en-US" dirty="0" smtClean="0"/>
              <a:t>:</a:t>
            </a:r>
          </a:p>
          <a:p>
            <a:pPr>
              <a:buFont typeface="Wingdings" panose="05000000000000000000" pitchFamily="2" charset="2"/>
              <a:buChar char="v"/>
            </a:pPr>
            <a:r>
              <a:rPr lang="en-US" dirty="0" smtClean="0"/>
              <a:t>Problems that can be solved and verified in polynomial time.   (easier to solve and verify)</a:t>
            </a:r>
          </a:p>
          <a:p>
            <a:pPr marL="0" indent="0">
              <a:buNone/>
            </a:pPr>
            <a:r>
              <a:rPr lang="en-US" dirty="0" smtClean="0"/>
              <a:t> OR</a:t>
            </a:r>
          </a:p>
          <a:p>
            <a:pPr>
              <a:buFont typeface="Wingdings" panose="05000000000000000000" pitchFamily="2" charset="2"/>
              <a:buChar char="v"/>
            </a:pPr>
            <a:r>
              <a:rPr lang="en-US" dirty="0" smtClean="0"/>
              <a:t>You can also say problems that are solvable and verifiable by deterministic </a:t>
            </a:r>
            <a:r>
              <a:rPr lang="en-US" dirty="0" err="1" smtClean="0"/>
              <a:t>turing</a:t>
            </a:r>
            <a:r>
              <a:rPr lang="en-US" dirty="0" smtClean="0"/>
              <a:t> machine or in deterministic polynomial time</a:t>
            </a:r>
          </a:p>
          <a:p>
            <a:pPr>
              <a:buFont typeface="Wingdings" panose="05000000000000000000" pitchFamily="2" charset="2"/>
              <a:buChar char="v"/>
            </a:pPr>
            <a:endParaRPr lang="en-US" dirty="0"/>
          </a:p>
          <a:p>
            <a:pPr marL="0" indent="0">
              <a:buNone/>
            </a:pPr>
            <a:r>
              <a:rPr lang="en-US" dirty="0" smtClean="0"/>
              <a:t>For example :</a:t>
            </a:r>
          </a:p>
          <a:p>
            <a:pPr marL="0" indent="0">
              <a:buNone/>
            </a:pPr>
            <a:r>
              <a:rPr lang="en-US" dirty="0" smtClean="0"/>
              <a:t> Is the given number prime or not ? What is LCM (least common multiple), GCD (greatest common divisor) of given numbers. These problems can be solved and verified in polynomial time</a:t>
            </a:r>
          </a:p>
          <a:p>
            <a:endParaRPr lang="en-US" dirty="0" smtClean="0"/>
          </a:p>
          <a:p>
            <a:endParaRPr lang="en-US" dirty="0"/>
          </a:p>
        </p:txBody>
      </p:sp>
    </p:spTree>
    <p:extLst>
      <p:ext uri="{BB962C8B-B14F-4D97-AF65-F5344CB8AC3E}">
        <p14:creationId xmlns:p14="http://schemas.microsoft.com/office/powerpoint/2010/main" val="23851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6181</TotalTime>
  <Words>935</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urw-din</vt:lpstr>
      <vt:lpstr>Wingdings</vt:lpstr>
      <vt:lpstr>Retrospect</vt:lpstr>
      <vt:lpstr>CS302 Design and Analysis of Algorithms</vt:lpstr>
      <vt:lpstr>Summary of P/NP/NP-Complete/NP-hard</vt:lpstr>
      <vt:lpstr>Deterministic Vs. Non deterministic</vt:lpstr>
      <vt:lpstr>Deterministic Vs. Non deterministic</vt:lpstr>
      <vt:lpstr>Deterministic Vs. Non deterministic</vt:lpstr>
      <vt:lpstr>What is Polynomial time ?</vt:lpstr>
      <vt:lpstr>What is Polynomial time ?</vt:lpstr>
      <vt:lpstr>Complexity Theory : P,NP,NP-Complete and NP-hard problems</vt:lpstr>
      <vt:lpstr>P problems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P vs NP</vt:lpstr>
      <vt:lpstr>P vs NP</vt:lpstr>
      <vt:lpstr>P vs NP</vt:lpstr>
      <vt:lpstr>NP-Complete Problems (NPC Problems)</vt:lpstr>
      <vt:lpstr>NP-Hard Problems</vt:lpstr>
      <vt:lpstr>Final Summary</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302</cp:revision>
  <dcterms:created xsi:type="dcterms:W3CDTF">2020-10-04T18:16:21Z</dcterms:created>
  <dcterms:modified xsi:type="dcterms:W3CDTF">2022-12-01T10:03:58Z</dcterms:modified>
</cp:coreProperties>
</file>