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To sort 10 </a:t>
            </a:r>
            <a:r>
              <a:rPr lang="en-US" dirty="0" smtClean="0"/>
              <a:t>million numbers</a:t>
            </a:r>
            <a:r>
              <a:rPr lang="en-US" dirty="0"/>
              <a:t>, computer </a:t>
            </a:r>
            <a:r>
              <a:rPr lang="en-US" dirty="0" smtClean="0"/>
              <a:t>A (faster computer) takes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sort 10 million numbers, computer </a:t>
            </a:r>
            <a:r>
              <a:rPr lang="en-US" dirty="0" smtClean="0"/>
              <a:t>B (slower computer) </a:t>
            </a:r>
            <a:r>
              <a:rPr lang="en-US" dirty="0"/>
              <a:t>takes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20" y="2436192"/>
            <a:ext cx="5162550" cy="97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10" y="4336779"/>
            <a:ext cx="5057775" cy="9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</a:t>
            </a:r>
            <a:r>
              <a:rPr lang="en-US" u="sng" dirty="0" smtClean="0"/>
              <a:t>Result</a:t>
            </a:r>
            <a:r>
              <a:rPr lang="en-US" dirty="0" smtClean="0"/>
              <a:t> :</a:t>
            </a:r>
          </a:p>
          <a:p>
            <a:r>
              <a:rPr lang="en-US" dirty="0"/>
              <a:t>By using an algorithm whose running time grows more slowly, even with a </a:t>
            </a:r>
            <a:r>
              <a:rPr lang="en-US" dirty="0" smtClean="0"/>
              <a:t>poor compiler, computer B (slower computer) </a:t>
            </a:r>
            <a:r>
              <a:rPr lang="en-US" dirty="0"/>
              <a:t>runs more than 17 times faster than computer A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advantage of merge sort is even more pronounced </a:t>
            </a:r>
            <a:r>
              <a:rPr lang="en-US" b="1" dirty="0" smtClean="0"/>
              <a:t>when we sort 100 million numbers</a:t>
            </a:r>
            <a:r>
              <a:rPr lang="en-US" dirty="0" smtClean="0"/>
              <a:t>: where </a:t>
            </a:r>
            <a:r>
              <a:rPr lang="en-US" b="1" dirty="0" smtClean="0"/>
              <a:t>insertion sort takes more than 23 days</a:t>
            </a:r>
            <a:r>
              <a:rPr lang="en-US" dirty="0" smtClean="0"/>
              <a:t>, </a:t>
            </a:r>
            <a:r>
              <a:rPr lang="en-US" b="1" dirty="0" smtClean="0"/>
              <a:t>merge sort takes under 4 hours</a:t>
            </a:r>
            <a:r>
              <a:rPr lang="en-US" dirty="0" smtClean="0"/>
              <a:t>. In general, as the problem size increases, so does the relative advantage of merge sort.</a:t>
            </a:r>
          </a:p>
          <a:p>
            <a:endParaRPr lang="en-US" dirty="0"/>
          </a:p>
          <a:p>
            <a:r>
              <a:rPr lang="en-US" dirty="0" smtClean="0"/>
              <a:t>This is how slower machine can perform better than faster machine when algorithm running on slower machine is better than the algorithm running on faster machine for same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To be completed by next </a:t>
            </a:r>
            <a:r>
              <a:rPr lang="en-US" dirty="0" err="1" smtClean="0"/>
              <a:t>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</a:t>
            </a:r>
            <a:r>
              <a:rPr lang="en-US" u="sng" dirty="0" smtClean="0"/>
              <a:t>Comparison of running times</a:t>
            </a:r>
          </a:p>
          <a:p>
            <a:r>
              <a:rPr lang="en-US" dirty="0"/>
              <a:t>For each function f </a:t>
            </a:r>
            <a:r>
              <a:rPr lang="en-US" dirty="0" smtClean="0"/>
              <a:t>(n) </a:t>
            </a:r>
            <a:r>
              <a:rPr lang="en-US" dirty="0"/>
              <a:t>and time t in the following table, determine the </a:t>
            </a:r>
            <a:r>
              <a:rPr lang="en-US" dirty="0" smtClean="0"/>
              <a:t>largest size </a:t>
            </a:r>
            <a:r>
              <a:rPr lang="en-US" dirty="0"/>
              <a:t>n of a problem that can be solved in time t, assuming that the algorithm </a:t>
            </a:r>
            <a:r>
              <a:rPr lang="en-US" dirty="0" smtClean="0"/>
              <a:t>to solve </a:t>
            </a:r>
            <a:r>
              <a:rPr lang="en-US" dirty="0"/>
              <a:t>the problem takes </a:t>
            </a:r>
            <a:r>
              <a:rPr lang="en-US" dirty="0" smtClean="0"/>
              <a:t>f(n) </a:t>
            </a:r>
            <a:r>
              <a:rPr lang="en-US" dirty="0"/>
              <a:t>microseconds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5" y="3219217"/>
            <a:ext cx="6076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computers were infinitely fast and computer memory was free. Would</a:t>
            </a:r>
          </a:p>
          <a:p>
            <a:r>
              <a:rPr lang="en-US" dirty="0"/>
              <a:t>you have any reason to study </a:t>
            </a:r>
            <a:r>
              <a:rPr lang="en-US" dirty="0" smtClean="0"/>
              <a:t>algorithms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Yes because if </a:t>
            </a:r>
            <a:r>
              <a:rPr lang="en-US" dirty="0"/>
              <a:t>no issue with time and space then what about correctness of </a:t>
            </a:r>
            <a:r>
              <a:rPr lang="en-US" dirty="0" smtClean="0"/>
              <a:t>algorithm to solve given problem 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omputers </a:t>
            </a:r>
            <a:r>
              <a:rPr lang="en-US" dirty="0"/>
              <a:t>may be fast, but they are not infinitely fast. And </a:t>
            </a:r>
            <a:r>
              <a:rPr lang="en-US" dirty="0" smtClean="0"/>
              <a:t>memory may </a:t>
            </a:r>
            <a:r>
              <a:rPr lang="en-US" dirty="0"/>
              <a:t>be inexpensive, but it is not free. 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Computing time is therefore a </a:t>
            </a:r>
            <a:r>
              <a:rPr lang="en-US" dirty="0" smtClean="0"/>
              <a:t>bounded resource</a:t>
            </a:r>
            <a:r>
              <a:rPr lang="en-US" dirty="0"/>
              <a:t>, and so is space in memory. You should use these resources wisely, </a:t>
            </a:r>
            <a:r>
              <a:rPr lang="en-US" dirty="0" smtClean="0"/>
              <a:t>and algorithms </a:t>
            </a:r>
            <a:r>
              <a:rPr lang="en-US" dirty="0"/>
              <a:t>that are efficient in terms of time or space will help you do so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Different </a:t>
            </a:r>
            <a:r>
              <a:rPr lang="en-US" dirty="0"/>
              <a:t>algorithms devised to solve the same problem often differ dramatically in</a:t>
            </a:r>
          </a:p>
          <a:p>
            <a:r>
              <a:rPr lang="en-US" dirty="0"/>
              <a:t>their efficiency. These differences can be much more significant than differences</a:t>
            </a:r>
          </a:p>
          <a:p>
            <a:r>
              <a:rPr lang="en-US" dirty="0"/>
              <a:t>due to hardware and software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Example two different algorithms for sorting : Merge Sort and Insertion sort. Which is better in terms of time ! Lets discuss..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Suppose Insertion Sort takes time =   (c1 x n x n) = ( c1 x n^2 )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Suppose Merge Sort takes time = ( c2 x n x log n 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Which time is better ? Consider c1 &lt; c2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Then we </a:t>
            </a:r>
            <a:r>
              <a:rPr lang="en-US" dirty="0"/>
              <a:t>see that </a:t>
            </a:r>
            <a:r>
              <a:rPr lang="en-US" dirty="0" smtClean="0"/>
              <a:t>where insertion </a:t>
            </a:r>
            <a:r>
              <a:rPr lang="en-US" dirty="0"/>
              <a:t>sort has a factor of </a:t>
            </a:r>
            <a:r>
              <a:rPr lang="en-US" dirty="0" smtClean="0"/>
              <a:t>“n” </a:t>
            </a:r>
            <a:r>
              <a:rPr lang="en-US" dirty="0"/>
              <a:t>in its running time, merge sort has a factor of </a:t>
            </a:r>
            <a:r>
              <a:rPr lang="en-US" dirty="0" smtClean="0"/>
              <a:t>“log n”, which </a:t>
            </a:r>
            <a:r>
              <a:rPr lang="en-US" dirty="0"/>
              <a:t>is much smaller. (For example, when n </a:t>
            </a:r>
            <a:r>
              <a:rPr lang="en-US" dirty="0" smtClean="0"/>
              <a:t>= </a:t>
            </a:r>
            <a:r>
              <a:rPr lang="en-US" dirty="0"/>
              <a:t>1000, </a:t>
            </a:r>
            <a:r>
              <a:rPr lang="en-US" dirty="0" smtClean="0"/>
              <a:t>log n </a:t>
            </a:r>
            <a:r>
              <a:rPr lang="en-US" dirty="0"/>
              <a:t>is approximately </a:t>
            </a:r>
            <a:r>
              <a:rPr lang="en-US" dirty="0" smtClean="0"/>
              <a:t>10)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merge sort is faster than insertion sort.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 Although insertion sort </a:t>
            </a:r>
            <a:r>
              <a:rPr lang="en-US" dirty="0"/>
              <a:t>usually runs faster than merge sort for small input sizes, once the input size </a:t>
            </a:r>
            <a:r>
              <a:rPr lang="en-US" dirty="0" smtClean="0"/>
              <a:t>“n” becomes </a:t>
            </a:r>
            <a:r>
              <a:rPr lang="en-US" dirty="0"/>
              <a:t>large enough, merge sort’s advantage of </a:t>
            </a:r>
            <a:r>
              <a:rPr lang="en-US" dirty="0" smtClean="0"/>
              <a:t>“log n”  </a:t>
            </a:r>
            <a:r>
              <a:rPr lang="en-US" dirty="0"/>
              <a:t>vs</a:t>
            </a:r>
            <a:r>
              <a:rPr lang="en-US" dirty="0" smtClean="0"/>
              <a:t>. “ n” </a:t>
            </a:r>
            <a:r>
              <a:rPr lang="en-US" dirty="0"/>
              <a:t>will more than </a:t>
            </a:r>
            <a:r>
              <a:rPr lang="en-US" dirty="0" smtClean="0"/>
              <a:t>compensate for </a:t>
            </a:r>
            <a:r>
              <a:rPr lang="en-US" dirty="0"/>
              <a:t>the difference in constant factors</a:t>
            </a:r>
            <a:r>
              <a:rPr lang="en-US" dirty="0" smtClean="0"/>
              <a:t>.</a:t>
            </a:r>
            <a:r>
              <a:rPr lang="en-US" dirty="0"/>
              <a:t> No matter how much smaller c1 </a:t>
            </a:r>
            <a:r>
              <a:rPr lang="en-US" dirty="0" smtClean="0"/>
              <a:t>is than </a:t>
            </a:r>
            <a:r>
              <a:rPr lang="en-US" dirty="0"/>
              <a:t>c2, there will always be a crossover point beyond </a:t>
            </a:r>
            <a:r>
              <a:rPr lang="en-US" dirty="0" smtClean="0"/>
              <a:t>which merge </a:t>
            </a:r>
            <a:r>
              <a:rPr lang="en-US" dirty="0"/>
              <a:t>sort is faster.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Algorithm execution on Faster vs. Slower machine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Let </a:t>
            </a:r>
            <a:r>
              <a:rPr lang="en-US" dirty="0"/>
              <a:t>us </a:t>
            </a:r>
            <a:r>
              <a:rPr lang="en-US" dirty="0" smtClean="0"/>
              <a:t>put </a:t>
            </a:r>
            <a:r>
              <a:rPr lang="en-US" dirty="0"/>
              <a:t>a faster computer (computer A) running </a:t>
            </a:r>
            <a:r>
              <a:rPr lang="en-US" dirty="0" smtClean="0"/>
              <a:t>insertion sort </a:t>
            </a:r>
            <a:r>
              <a:rPr lang="en-US" dirty="0"/>
              <a:t>against a slower computer (computer B) running merge sort. They </a:t>
            </a:r>
            <a:r>
              <a:rPr lang="en-US" dirty="0" smtClean="0"/>
              <a:t>each must </a:t>
            </a:r>
            <a:r>
              <a:rPr lang="en-US" dirty="0"/>
              <a:t>sort an array of 10 million numbers. (Although 10 million numbers </a:t>
            </a:r>
            <a:r>
              <a:rPr lang="en-US" dirty="0" smtClean="0"/>
              <a:t>might seem </a:t>
            </a:r>
            <a:r>
              <a:rPr lang="en-US" dirty="0"/>
              <a:t>like a lot, if the numbers are eight-byte integers, then the input </a:t>
            </a:r>
            <a:r>
              <a:rPr lang="en-US" dirty="0" smtClean="0"/>
              <a:t>occupies about </a:t>
            </a:r>
            <a:r>
              <a:rPr lang="en-US" dirty="0"/>
              <a:t>80 megabytes, which fits in the memory of even an inexpensive laptop </a:t>
            </a:r>
            <a:r>
              <a:rPr lang="en-US" dirty="0" smtClean="0"/>
              <a:t>computer many </a:t>
            </a:r>
            <a:r>
              <a:rPr lang="en-US" dirty="0"/>
              <a:t>times </a:t>
            </a:r>
            <a:r>
              <a:rPr lang="en-US" dirty="0" smtClean="0"/>
              <a:t>over)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6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Suppose that computer A executes 10 billion </a:t>
            </a:r>
            <a:r>
              <a:rPr lang="en-US" dirty="0" smtClean="0"/>
              <a:t>instructions per </a:t>
            </a:r>
            <a:r>
              <a:rPr lang="en-US" dirty="0"/>
              <a:t>second (faster than any single sequential computer at the time of this </a:t>
            </a:r>
            <a:r>
              <a:rPr lang="en-US" dirty="0" smtClean="0"/>
              <a:t>writing) and </a:t>
            </a:r>
            <a:r>
              <a:rPr lang="en-US" dirty="0"/>
              <a:t>computer B executes only 10 million instructions per second, so that </a:t>
            </a:r>
            <a:r>
              <a:rPr lang="en-US" dirty="0" smtClean="0"/>
              <a:t>computer A </a:t>
            </a:r>
            <a:r>
              <a:rPr lang="en-US" dirty="0"/>
              <a:t>is 1000 times faster than computer B in raw computing </a:t>
            </a:r>
            <a:r>
              <a:rPr lang="en-US" dirty="0" smtClean="0"/>
              <a:t>power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make the </a:t>
            </a:r>
            <a:r>
              <a:rPr lang="en-US" dirty="0"/>
              <a:t>difference even more dramatic, suppose that the world’s craftiest </a:t>
            </a:r>
            <a:r>
              <a:rPr lang="en-US" dirty="0" smtClean="0"/>
              <a:t>programmer codes </a:t>
            </a:r>
            <a:r>
              <a:rPr lang="en-US" dirty="0"/>
              <a:t>insertion sort in machine language for computer A, and the resulting </a:t>
            </a:r>
            <a:r>
              <a:rPr lang="en-US" dirty="0" smtClean="0"/>
              <a:t>code requires “2xn^2” </a:t>
            </a:r>
            <a:r>
              <a:rPr lang="en-US" dirty="0"/>
              <a:t>instructions to sort n numbers. Suppose further that just an </a:t>
            </a:r>
            <a:r>
              <a:rPr lang="en-US" dirty="0" smtClean="0"/>
              <a:t>average programmer </a:t>
            </a:r>
            <a:r>
              <a:rPr lang="en-US" dirty="0"/>
              <a:t>implements merge sort, using a high-level language with an </a:t>
            </a:r>
            <a:r>
              <a:rPr lang="en-US" dirty="0" smtClean="0"/>
              <a:t>inefficient compiler</a:t>
            </a:r>
            <a:r>
              <a:rPr lang="en-US" dirty="0"/>
              <a:t>, with the resulting code taking </a:t>
            </a:r>
            <a:r>
              <a:rPr lang="en-US" dirty="0" smtClean="0"/>
              <a:t>“50 x n x log n” </a:t>
            </a:r>
            <a:r>
              <a:rPr lang="en-US" dirty="0"/>
              <a:t>instructions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1669</TotalTime>
  <Words>791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CS302 Design and Analysis of Algorithms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TASK: To be completed by next monday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79</cp:revision>
  <dcterms:created xsi:type="dcterms:W3CDTF">2020-08-30T07:35:06Z</dcterms:created>
  <dcterms:modified xsi:type="dcterms:W3CDTF">2020-09-02T22:36:22Z</dcterms:modified>
</cp:coreProperties>
</file>