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8" r:id="rId3"/>
    <p:sldId id="271" r:id="rId4"/>
    <p:sldId id="272" r:id="rId5"/>
    <p:sldId id="274" r:id="rId6"/>
    <p:sldId id="270" r:id="rId7"/>
    <p:sldId id="269" r:id="rId8"/>
    <p:sldId id="273" r:id="rId9"/>
    <p:sldId id="313"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5179" autoAdjust="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18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7022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233810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88BD0-278A-48F6-B952-0700C6BEFD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6869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F88BD0-278A-48F6-B952-0700C6BEFDFF}" type="datetimeFigureOut">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671DE-7DF1-48C8-8FCE-CF0FCF7D68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61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F88BD0-278A-48F6-B952-0700C6BEFDFF}"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27171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F88BD0-278A-48F6-B952-0700C6BEFDFF}" type="datetimeFigureOut">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15516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F88BD0-278A-48F6-B952-0700C6BEFDFF}" type="datetimeFigureOut">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36212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F88BD0-278A-48F6-B952-0700C6BEFDFF}" type="datetimeFigureOut">
              <a:rPr lang="en-US" smtClean="0"/>
              <a:t>11/30/2022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46523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F88BD0-278A-48F6-B952-0700C6BEFDFF}" type="datetimeFigureOut">
              <a:rPr lang="en-US" smtClean="0"/>
              <a:t>11/30/2022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F671DE-7DF1-48C8-8FCE-CF0FCF7D681C}" type="slidenum">
              <a:rPr lang="en-US" smtClean="0"/>
              <a:t>‹#›</a:t>
            </a:fld>
            <a:endParaRPr lang="en-US"/>
          </a:p>
        </p:txBody>
      </p:sp>
    </p:spTree>
    <p:extLst>
      <p:ext uri="{BB962C8B-B14F-4D97-AF65-F5344CB8AC3E}">
        <p14:creationId xmlns:p14="http://schemas.microsoft.com/office/powerpoint/2010/main" val="198560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F88BD0-278A-48F6-B952-0700C6BEFDFF}" type="datetimeFigureOut">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671DE-7DF1-48C8-8FCE-CF0FCF7D681C}" type="slidenum">
              <a:rPr lang="en-US" smtClean="0"/>
              <a:t>‹#›</a:t>
            </a:fld>
            <a:endParaRPr lang="en-US"/>
          </a:p>
        </p:txBody>
      </p:sp>
    </p:spTree>
    <p:extLst>
      <p:ext uri="{BB962C8B-B14F-4D97-AF65-F5344CB8AC3E}">
        <p14:creationId xmlns:p14="http://schemas.microsoft.com/office/powerpoint/2010/main" val="135826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F88BD0-278A-48F6-B952-0700C6BEFDFF}" type="datetimeFigureOut">
              <a:rPr lang="en-US" smtClean="0"/>
              <a:t>11/30/2022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F671DE-7DF1-48C8-8FCE-CF0FCF7D68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8249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4188939" y="4804781"/>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549520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a:t>
            </a:r>
            <a:r>
              <a:rPr lang="en-US" dirty="0" smtClean="0"/>
              <a:t>3: </a:t>
            </a:r>
            <a:r>
              <a:rPr lang="en-US" dirty="0"/>
              <a:t>Reducing </a:t>
            </a:r>
            <a:r>
              <a:rPr lang="en-US" dirty="0" smtClean="0"/>
              <a:t>clique decision problem  to vertex cover</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Vertex Cover Problem :</a:t>
            </a:r>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11" name="Picture 10"/>
          <p:cNvPicPr>
            <a:picLocks noChangeAspect="1"/>
          </p:cNvPicPr>
          <p:nvPr/>
        </p:nvPicPr>
        <p:blipFill>
          <a:blip r:embed="rId2"/>
          <a:stretch>
            <a:fillRect/>
          </a:stretch>
        </p:blipFill>
        <p:spPr>
          <a:xfrm>
            <a:off x="2656313" y="2182505"/>
            <a:ext cx="6210300" cy="3981450"/>
          </a:xfrm>
          <a:prstGeom prst="rect">
            <a:avLst/>
          </a:prstGeom>
        </p:spPr>
      </p:pic>
    </p:spTree>
    <p:extLst>
      <p:ext uri="{BB962C8B-B14F-4D97-AF65-F5344CB8AC3E}">
        <p14:creationId xmlns:p14="http://schemas.microsoft.com/office/powerpoint/2010/main" val="2711364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smtClean="0"/>
          </a:p>
          <a:p>
            <a:pPr marL="0" indent="0">
              <a:buNone/>
            </a:pPr>
            <a:endParaRPr lang="en-US" dirty="0"/>
          </a:p>
        </p:txBody>
      </p:sp>
      <p:sp>
        <p:nvSpPr>
          <p:cNvPr id="5" name="Rectangle 4"/>
          <p:cNvSpPr/>
          <p:nvPr/>
        </p:nvSpPr>
        <p:spPr>
          <a:xfrm>
            <a:off x="3078480" y="1964386"/>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703521" y="2149052"/>
            <a:ext cx="6381750" cy="3928363"/>
          </a:xfrm>
          <a:prstGeom prst="rect">
            <a:avLst/>
          </a:prstGeom>
        </p:spPr>
      </p:pic>
    </p:spTree>
    <p:extLst>
      <p:ext uri="{BB962C8B-B14F-4D97-AF65-F5344CB8AC3E}">
        <p14:creationId xmlns:p14="http://schemas.microsoft.com/office/powerpoint/2010/main" val="2028950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3: Reducing clique decision problem  to vertex cover</a:t>
            </a:r>
          </a:p>
        </p:txBody>
      </p:sp>
      <p:sp>
        <p:nvSpPr>
          <p:cNvPr id="6" name="Content Placeholder 5"/>
          <p:cNvSpPr>
            <a:spLocks noGrp="1"/>
          </p:cNvSpPr>
          <p:nvPr>
            <p:ph idx="1"/>
          </p:nvPr>
        </p:nvSpPr>
        <p:spPr/>
        <p:txBody>
          <a:bodyPr/>
          <a:lstStyle/>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2867025" y="1811444"/>
            <a:ext cx="6457950" cy="4057650"/>
          </a:xfrm>
          <a:prstGeom prst="rect">
            <a:avLst/>
          </a:prstGeom>
        </p:spPr>
      </p:pic>
    </p:spTree>
    <p:extLst>
      <p:ext uri="{BB962C8B-B14F-4D97-AF65-F5344CB8AC3E}">
        <p14:creationId xmlns:p14="http://schemas.microsoft.com/office/powerpoint/2010/main" val="1358464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We need to have at-least one NP-Complete problem to keep the ball rolling. </a:t>
            </a:r>
          </a:p>
          <a:p>
            <a:pPr marL="0" indent="0">
              <a:buNone/>
            </a:pPr>
            <a:endParaRPr lang="en-US" dirty="0"/>
          </a:p>
          <a:p>
            <a:pPr>
              <a:buFont typeface="Wingdings" panose="05000000000000000000" pitchFamily="2" charset="2"/>
              <a:buChar char="v"/>
            </a:pPr>
            <a:r>
              <a:rPr lang="en-US" dirty="0" smtClean="0"/>
              <a:t>Stephen Cook showed that such problem exists.</a:t>
            </a:r>
          </a:p>
          <a:p>
            <a:pPr>
              <a:buFont typeface="Wingdings" panose="05000000000000000000" pitchFamily="2" charset="2"/>
              <a:buChar char="v"/>
            </a:pPr>
            <a:endParaRPr lang="en-US" dirty="0"/>
          </a:p>
          <a:p>
            <a:pPr marL="0" indent="0">
              <a:buNone/>
            </a:pPr>
            <a:endParaRPr lang="en-US" dirty="0" smtClean="0"/>
          </a:p>
          <a:p>
            <a:pPr>
              <a:buFont typeface="Wingdings" panose="05000000000000000000" pitchFamily="2" charset="2"/>
              <a:buChar char="v"/>
            </a:pPr>
            <a:r>
              <a:rPr lang="en-US" dirty="0" smtClean="0"/>
              <a:t>He said “SAT Problem (Boolean </a:t>
            </a:r>
            <a:r>
              <a:rPr lang="en-US" dirty="0" err="1" smtClean="0"/>
              <a:t>Satisfiability</a:t>
            </a:r>
            <a:r>
              <a:rPr lang="en-US" dirty="0" smtClean="0"/>
              <a:t> Problem) is NP-complete problem”. This is Cook’s theorem and he used </a:t>
            </a:r>
            <a:r>
              <a:rPr lang="en-US" dirty="0" err="1" smtClean="0"/>
              <a:t>turing</a:t>
            </a:r>
            <a:r>
              <a:rPr lang="en-US" dirty="0" smtClean="0"/>
              <a:t> machines in early 70’s and proved that SAT problem is NP-complete problem</a:t>
            </a:r>
            <a:endParaRPr lang="en-US" dirty="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193133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SAT problem is stated as follows:</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097280" y="2367171"/>
            <a:ext cx="8810625" cy="808256"/>
          </a:xfrm>
          <a:prstGeom prst="rect">
            <a:avLst/>
          </a:prstGeom>
        </p:spPr>
      </p:pic>
      <p:pic>
        <p:nvPicPr>
          <p:cNvPr id="4" name="Picture 3"/>
          <p:cNvPicPr>
            <a:picLocks noChangeAspect="1"/>
          </p:cNvPicPr>
          <p:nvPr/>
        </p:nvPicPr>
        <p:blipFill>
          <a:blip r:embed="rId3"/>
          <a:stretch>
            <a:fillRect/>
          </a:stretch>
        </p:blipFill>
        <p:spPr>
          <a:xfrm>
            <a:off x="1669778" y="3175427"/>
            <a:ext cx="8696325" cy="2486025"/>
          </a:xfrm>
          <a:prstGeom prst="rect">
            <a:avLst/>
          </a:prstGeom>
        </p:spPr>
      </p:pic>
      <p:pic>
        <p:nvPicPr>
          <p:cNvPr id="8" name="Picture 7"/>
          <p:cNvPicPr>
            <a:picLocks noChangeAspect="1"/>
          </p:cNvPicPr>
          <p:nvPr/>
        </p:nvPicPr>
        <p:blipFill>
          <a:blip r:embed="rId4"/>
          <a:stretch>
            <a:fillRect/>
          </a:stretch>
        </p:blipFill>
        <p:spPr>
          <a:xfrm>
            <a:off x="1669778" y="5573819"/>
            <a:ext cx="1504950" cy="295275"/>
          </a:xfrm>
          <a:prstGeom prst="rect">
            <a:avLst/>
          </a:prstGeom>
        </p:spPr>
      </p:pic>
    </p:spTree>
    <p:extLst>
      <p:ext uri="{BB962C8B-B14F-4D97-AF65-F5344CB8AC3E}">
        <p14:creationId xmlns:p14="http://schemas.microsoft.com/office/powerpoint/2010/main" val="3290397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Cook’s Theorem</a:t>
            </a:r>
            <a:endParaRPr lang="en-US" dirty="0"/>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Even a more reduced version of SAT problem is also NP-complete. 3CNF is reduced form of   SAT problem and it is also NP-complete</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marL="0" indent="0">
              <a:buNone/>
            </a:pPr>
            <a:r>
              <a:rPr lang="en-US" dirty="0" smtClean="0"/>
              <a:t>Above expression is 3CNF SAT form where                      is one clause that has three literals. So above expression has 3 clauses with 3 literals in each. As each clause is separated by “And operation” so answer to this complete expression will </a:t>
            </a:r>
            <a:r>
              <a:rPr lang="en-US" dirty="0"/>
              <a:t>e</a:t>
            </a:r>
            <a:r>
              <a:rPr lang="en-US" dirty="0" smtClean="0"/>
              <a:t>valuate to true if each clause will evaluate to true.</a:t>
            </a:r>
          </a:p>
          <a:p>
            <a:pPr marL="0" indent="0">
              <a:buNone/>
            </a:pPr>
            <a:endParaRPr lang="en-US" dirty="0"/>
          </a:p>
          <a:p>
            <a:pPr>
              <a:buFont typeface="Wingdings" panose="05000000000000000000" pitchFamily="2" charset="2"/>
              <a:buChar char="v"/>
            </a:pPr>
            <a:endParaRPr lang="en-US" dirty="0" smtClean="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1199917" y="2723939"/>
            <a:ext cx="8743950" cy="1133475"/>
          </a:xfrm>
          <a:prstGeom prst="rect">
            <a:avLst/>
          </a:prstGeom>
        </p:spPr>
      </p:pic>
      <p:pic>
        <p:nvPicPr>
          <p:cNvPr id="9" name="Picture 8"/>
          <p:cNvPicPr>
            <a:picLocks noChangeAspect="1"/>
          </p:cNvPicPr>
          <p:nvPr/>
        </p:nvPicPr>
        <p:blipFill>
          <a:blip r:embed="rId3"/>
          <a:stretch>
            <a:fillRect/>
          </a:stretch>
        </p:blipFill>
        <p:spPr>
          <a:xfrm>
            <a:off x="7901707" y="3464347"/>
            <a:ext cx="1590675" cy="333361"/>
          </a:xfrm>
          <a:prstGeom prst="rect">
            <a:avLst/>
          </a:prstGeom>
        </p:spPr>
      </p:pic>
      <p:pic>
        <p:nvPicPr>
          <p:cNvPr id="10" name="Picture 9"/>
          <p:cNvPicPr>
            <a:picLocks noChangeAspect="1"/>
          </p:cNvPicPr>
          <p:nvPr/>
        </p:nvPicPr>
        <p:blipFill>
          <a:blip r:embed="rId4"/>
          <a:stretch>
            <a:fillRect/>
          </a:stretch>
        </p:blipFill>
        <p:spPr>
          <a:xfrm>
            <a:off x="5452015" y="4399295"/>
            <a:ext cx="1160657" cy="336324"/>
          </a:xfrm>
          <a:prstGeom prst="rect">
            <a:avLst/>
          </a:prstGeom>
        </p:spPr>
      </p:pic>
    </p:spTree>
    <p:extLst>
      <p:ext uri="{BB962C8B-B14F-4D97-AF65-F5344CB8AC3E}">
        <p14:creationId xmlns:p14="http://schemas.microsoft.com/office/powerpoint/2010/main" val="1537035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a:t>
            </a:r>
            <a:r>
              <a:rPr lang="en-US" dirty="0" smtClean="0"/>
              <a:t>Example 2: Reducing 3CNF </a:t>
            </a:r>
            <a:r>
              <a:rPr lang="en-US" dirty="0"/>
              <a:t>SAT to Clique decision problem</a:t>
            </a:r>
          </a:p>
        </p:txBody>
      </p:sp>
      <p:sp>
        <p:nvSpPr>
          <p:cNvPr id="6" name="Content Placeholder 5"/>
          <p:cNvSpPr>
            <a:spLocks noGrp="1"/>
          </p:cNvSpPr>
          <p:nvPr>
            <p:ph idx="1"/>
          </p:nvPr>
        </p:nvSpPr>
        <p:spPr/>
        <p:txBody>
          <a:bodyPr>
            <a:normAutofit fontScale="92500" lnSpcReduction="10000"/>
          </a:bodyPr>
          <a:lstStyle/>
          <a:p>
            <a:pPr>
              <a:buFont typeface="Wingdings" panose="05000000000000000000" pitchFamily="2" charset="2"/>
              <a:buChar char="v"/>
            </a:pPr>
            <a:r>
              <a:rPr lang="en-US" dirty="0" smtClean="0"/>
              <a:t>In previous lecture, we have seen reduction of 3 graph coloring problem to Clique cover problem which is reduction example 1.</a:t>
            </a:r>
          </a:p>
          <a:p>
            <a:pPr marL="0" indent="0">
              <a:buNone/>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r>
              <a:rPr lang="en-US" dirty="0"/>
              <a:t>H</a:t>
            </a:r>
            <a:r>
              <a:rPr lang="en-US" dirty="0" smtClean="0"/>
              <a:t>ere </a:t>
            </a:r>
            <a:r>
              <a:rPr lang="en-US" dirty="0"/>
              <a:t>we will be reducing 3CNF problem to clique problem (clique decision problem) to show that clique decision problem is also NP-Complete problem. </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Please note that clique problem(clique decision problem) is different from clique cover problem that we studied previously.</a:t>
            </a:r>
          </a:p>
          <a:p>
            <a:pPr>
              <a:buFont typeface="Wingdings" panose="05000000000000000000" pitchFamily="2" charset="2"/>
              <a:buChar char="v"/>
            </a:pPr>
            <a:endParaRPr lang="en-US" dirty="0"/>
          </a:p>
          <a:p>
            <a:pPr marL="0" indent="0">
              <a:buNone/>
            </a:pPr>
            <a:endParaRPr lang="en-US" dirty="0" smtClean="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289416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Reduction Example 2: Reducing 3CNF SAT to Clique decision problem</a:t>
            </a:r>
          </a:p>
        </p:txBody>
      </p:sp>
      <p:sp>
        <p:nvSpPr>
          <p:cNvPr id="6" name="Content Placeholder 5"/>
          <p:cNvSpPr>
            <a:spLocks noGrp="1"/>
          </p:cNvSpPr>
          <p:nvPr>
            <p:ph idx="1"/>
          </p:nvPr>
        </p:nvSpPr>
        <p:spPr/>
        <p:txBody>
          <a:bodyPr>
            <a:normAutofit fontScale="92500" lnSpcReduction="20000"/>
          </a:bodyPr>
          <a:lstStyle/>
          <a:p>
            <a:pPr>
              <a:buFont typeface="Wingdings" panose="05000000000000000000" pitchFamily="2" charset="2"/>
              <a:buChar char="v"/>
            </a:pPr>
            <a:r>
              <a:rPr lang="en-US" dirty="0" smtClean="0"/>
              <a:t>Clique decision problem</a:t>
            </a:r>
          </a:p>
          <a:p>
            <a:pPr marL="0" indent="0">
              <a:buNone/>
            </a:pPr>
            <a:r>
              <a:rPr lang="en-US" dirty="0" smtClean="0"/>
              <a:t>In clique decision problem, we have to find whether there exists clique of size “k”.  Clique of size “k” means if there exists “k” number of vertices that are making a clique (complete sub-graph)</a:t>
            </a:r>
            <a:endParaRPr lang="en-US" dirty="0"/>
          </a:p>
          <a:p>
            <a:pPr marL="0" indent="0">
              <a:buNone/>
            </a:pPr>
            <a:r>
              <a:rPr lang="en-US" dirty="0" smtClean="0"/>
              <a:t>Like if k=3 then we need to find if there exists 3 number of vertices that are making a clique(complete sub-graph). So for below graph it is YES as it has vertices 1,2 and 3 that are making clique.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Please note that clique problem(clique decision problem) is different from clique cover problem. We saw in previous lecture in clique cover problem that “k” is total number of cliques. But in clique problem(clique decision problem), k is total number of vertices that are making a clique.</a:t>
            </a: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3" name="Picture 2"/>
          <p:cNvPicPr>
            <a:picLocks noChangeAspect="1"/>
          </p:cNvPicPr>
          <p:nvPr/>
        </p:nvPicPr>
        <p:blipFill>
          <a:blip r:embed="rId2"/>
          <a:stretch>
            <a:fillRect/>
          </a:stretch>
        </p:blipFill>
        <p:spPr>
          <a:xfrm>
            <a:off x="4326673" y="3252524"/>
            <a:ext cx="2955073" cy="1642861"/>
          </a:xfrm>
          <a:prstGeom prst="rect">
            <a:avLst/>
          </a:prstGeom>
        </p:spPr>
      </p:pic>
    </p:spTree>
    <p:extLst>
      <p:ext uri="{BB962C8B-B14F-4D97-AF65-F5344CB8AC3E}">
        <p14:creationId xmlns:p14="http://schemas.microsoft.com/office/powerpoint/2010/main" val="2015021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r>
              <a:rPr lang="en-US" dirty="0" smtClean="0"/>
              <a:t>For example, you want to reduce this expression of 3CNF to clique decision problem :</a:t>
            </a:r>
          </a:p>
          <a:p>
            <a:pPr marL="0" indent="0">
              <a:buNone/>
            </a:pPr>
            <a:endParaRPr lang="en-US" dirty="0"/>
          </a:p>
          <a:p>
            <a:pPr marL="0" indent="0">
              <a:buNone/>
            </a:pPr>
            <a:endParaRPr lang="en-US" dirty="0" smtClean="0"/>
          </a:p>
          <a:p>
            <a:pPr marL="0" indent="0">
              <a:buNone/>
            </a:pPr>
            <a:r>
              <a:rPr lang="en-US" dirty="0" smtClean="0"/>
              <a:t>Where           means       (negation of x1).</a:t>
            </a:r>
          </a:p>
          <a:p>
            <a:pPr marL="0" indent="0">
              <a:buNone/>
            </a:pPr>
            <a:r>
              <a:rPr lang="en-US" dirty="0" smtClean="0"/>
              <a:t>So steps to follow while reducing 3CNF to clique decision problem:</a:t>
            </a:r>
          </a:p>
          <a:p>
            <a:pPr>
              <a:buFont typeface="Wingdings" panose="05000000000000000000" pitchFamily="2" charset="2"/>
              <a:buChar char="v"/>
            </a:pPr>
            <a:r>
              <a:rPr lang="en-US" dirty="0"/>
              <a:t>For each clause, create a vertex </a:t>
            </a:r>
            <a:r>
              <a:rPr lang="en-US" dirty="0" smtClean="0"/>
              <a:t>for </a:t>
            </a:r>
            <a:r>
              <a:rPr lang="en-US" dirty="0"/>
              <a:t>each literal</a:t>
            </a:r>
          </a:p>
          <a:p>
            <a:pPr>
              <a:buFont typeface="Wingdings" panose="05000000000000000000" pitchFamily="2" charset="2"/>
              <a:buChar char="v"/>
            </a:pPr>
            <a:r>
              <a:rPr lang="en-US" dirty="0"/>
              <a:t>For the </a:t>
            </a:r>
            <a:r>
              <a:rPr lang="en-US" dirty="0" smtClean="0"/>
              <a:t>edges, connect </a:t>
            </a:r>
            <a:r>
              <a:rPr lang="en-US" dirty="0"/>
              <a:t>vertices if they come from different </a:t>
            </a:r>
            <a:r>
              <a:rPr lang="en-US" dirty="0" smtClean="0"/>
              <a:t>clauses (do not connect vertices in same clause)</a:t>
            </a:r>
          </a:p>
          <a:p>
            <a:pPr>
              <a:buFont typeface="Wingdings" panose="05000000000000000000" pitchFamily="2" charset="2"/>
              <a:buChar char="v"/>
            </a:pPr>
            <a:r>
              <a:rPr lang="en-US" dirty="0" smtClean="0"/>
              <a:t>No vertex (literal) should be connected to its negation in other clause. </a:t>
            </a:r>
            <a:endParaRPr lang="en-US" dirty="0"/>
          </a:p>
          <a:p>
            <a:pPr>
              <a:buFont typeface="Wingdings" panose="05000000000000000000" pitchFamily="2" charset="2"/>
              <a:buChar char="v"/>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2583366" y="2322540"/>
            <a:ext cx="6838950" cy="676275"/>
          </a:xfrm>
          <a:prstGeom prst="rect">
            <a:avLst/>
          </a:prstGeom>
        </p:spPr>
      </p:pic>
      <p:pic>
        <p:nvPicPr>
          <p:cNvPr id="8" name="Picture 7"/>
          <p:cNvPicPr>
            <a:picLocks noChangeAspect="1"/>
          </p:cNvPicPr>
          <p:nvPr/>
        </p:nvPicPr>
        <p:blipFill>
          <a:blip r:embed="rId3"/>
          <a:stretch>
            <a:fillRect/>
          </a:stretch>
        </p:blipFill>
        <p:spPr>
          <a:xfrm>
            <a:off x="1908717" y="3249418"/>
            <a:ext cx="457200" cy="247650"/>
          </a:xfrm>
          <a:prstGeom prst="rect">
            <a:avLst/>
          </a:prstGeom>
        </p:spPr>
      </p:pic>
      <p:pic>
        <p:nvPicPr>
          <p:cNvPr id="9" name="Picture 8"/>
          <p:cNvPicPr>
            <a:picLocks noChangeAspect="1"/>
          </p:cNvPicPr>
          <p:nvPr/>
        </p:nvPicPr>
        <p:blipFill>
          <a:blip r:embed="rId4"/>
          <a:stretch>
            <a:fillRect/>
          </a:stretch>
        </p:blipFill>
        <p:spPr>
          <a:xfrm>
            <a:off x="3177354" y="3202652"/>
            <a:ext cx="333143" cy="399772"/>
          </a:xfrm>
          <a:prstGeom prst="rect">
            <a:avLst/>
          </a:prstGeom>
        </p:spPr>
      </p:pic>
      <p:pic>
        <p:nvPicPr>
          <p:cNvPr id="3" name="Picture 2"/>
          <p:cNvPicPr>
            <a:picLocks noChangeAspect="1"/>
          </p:cNvPicPr>
          <p:nvPr/>
        </p:nvPicPr>
        <p:blipFill>
          <a:blip r:embed="rId5"/>
          <a:stretch>
            <a:fillRect/>
          </a:stretch>
        </p:blipFill>
        <p:spPr>
          <a:xfrm>
            <a:off x="2059491" y="2484464"/>
            <a:ext cx="523875" cy="352425"/>
          </a:xfrm>
          <a:prstGeom prst="rect">
            <a:avLst/>
          </a:prstGeom>
        </p:spPr>
      </p:pic>
    </p:spTree>
    <p:extLst>
      <p:ext uri="{BB962C8B-B14F-4D97-AF65-F5344CB8AC3E}">
        <p14:creationId xmlns:p14="http://schemas.microsoft.com/office/powerpoint/2010/main" val="409844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a:buFont typeface="Wingdings" panose="05000000000000000000" pitchFamily="2" charset="2"/>
              <a:buChar char="v"/>
            </a:pPr>
            <a:r>
              <a:rPr lang="en-US" dirty="0" smtClean="0"/>
              <a:t>The final graph will look like this :</a:t>
            </a:r>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endParaRPr lang="en-US" dirty="0" smtClean="0"/>
          </a:p>
          <a:p>
            <a:pPr>
              <a:buFont typeface="Wingdings" panose="05000000000000000000" pitchFamily="2" charset="2"/>
              <a:buChar char="v"/>
            </a:pPr>
            <a:endParaRPr lang="en-US" dirty="0"/>
          </a:p>
          <a:p>
            <a:pPr>
              <a:buFont typeface="Wingdings" panose="05000000000000000000" pitchFamily="2" charset="2"/>
              <a:buChar char="v"/>
            </a:pPr>
            <a:r>
              <a:rPr lang="en-US" dirty="0" smtClean="0"/>
              <a:t>If k=3 then in above graph we have clique of size 3.</a:t>
            </a:r>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4" name="Picture 3"/>
          <p:cNvPicPr>
            <a:picLocks noChangeAspect="1"/>
          </p:cNvPicPr>
          <p:nvPr/>
        </p:nvPicPr>
        <p:blipFill>
          <a:blip r:embed="rId2"/>
          <a:stretch>
            <a:fillRect/>
          </a:stretch>
        </p:blipFill>
        <p:spPr>
          <a:xfrm>
            <a:off x="3269863" y="2182505"/>
            <a:ext cx="5429250" cy="3286125"/>
          </a:xfrm>
          <a:prstGeom prst="rect">
            <a:avLst/>
          </a:prstGeom>
        </p:spPr>
      </p:pic>
    </p:spTree>
    <p:extLst>
      <p:ext uri="{BB962C8B-B14F-4D97-AF65-F5344CB8AC3E}">
        <p14:creationId xmlns:p14="http://schemas.microsoft.com/office/powerpoint/2010/main" val="57594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Reduction Example 2: Reducing 3CNF SAT to Clique decision problem</a:t>
            </a:r>
          </a:p>
        </p:txBody>
      </p:sp>
      <p:sp>
        <p:nvSpPr>
          <p:cNvPr id="6" name="Content Placeholder 5"/>
          <p:cNvSpPr>
            <a:spLocks noGrp="1"/>
          </p:cNvSpPr>
          <p:nvPr>
            <p:ph idx="1"/>
          </p:nvPr>
        </p:nvSpPr>
        <p:spPr/>
        <p:txBody>
          <a:bodyPr/>
          <a:lstStyle/>
          <a:p>
            <a:pPr marL="0" indent="0">
              <a:buNone/>
            </a:pPr>
            <a:endParaRPr lang="en-US" dirty="0" smtClean="0"/>
          </a:p>
          <a:p>
            <a:pPr>
              <a:buFont typeface="Wingdings" panose="05000000000000000000" pitchFamily="2" charset="2"/>
              <a:buChar char="v"/>
            </a:pPr>
            <a:endParaRPr lang="en-US" dirty="0"/>
          </a:p>
        </p:txBody>
      </p:sp>
      <p:sp>
        <p:nvSpPr>
          <p:cNvPr id="5" name="Rectangle 4"/>
          <p:cNvSpPr/>
          <p:nvPr/>
        </p:nvSpPr>
        <p:spPr>
          <a:xfrm>
            <a:off x="3048000" y="1997839"/>
            <a:ext cx="6096000" cy="369332"/>
          </a:xfrm>
          <a:prstGeom prst="rect">
            <a:avLst/>
          </a:prstGeom>
        </p:spPr>
        <p:txBody>
          <a:bodyPr>
            <a:spAutoFit/>
          </a:bodyPr>
          <a:lstStyle/>
          <a:p>
            <a:endParaRPr lang="en-US" dirty="0"/>
          </a:p>
        </p:txBody>
      </p:sp>
      <p:pic>
        <p:nvPicPr>
          <p:cNvPr id="7" name="Picture 6"/>
          <p:cNvPicPr>
            <a:picLocks noChangeAspect="1"/>
          </p:cNvPicPr>
          <p:nvPr/>
        </p:nvPicPr>
        <p:blipFill>
          <a:blip r:embed="rId2"/>
          <a:stretch>
            <a:fillRect/>
          </a:stretch>
        </p:blipFill>
        <p:spPr>
          <a:xfrm>
            <a:off x="1287888" y="1997839"/>
            <a:ext cx="10071279" cy="4145384"/>
          </a:xfrm>
          <a:prstGeom prst="rect">
            <a:avLst/>
          </a:prstGeom>
        </p:spPr>
      </p:pic>
    </p:spTree>
    <p:extLst>
      <p:ext uri="{BB962C8B-B14F-4D97-AF65-F5344CB8AC3E}">
        <p14:creationId xmlns:p14="http://schemas.microsoft.com/office/powerpoint/2010/main" val="62546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7508</TotalTime>
  <Words>554</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Wingdings</vt:lpstr>
      <vt:lpstr>Retrospect</vt:lpstr>
      <vt:lpstr>CS302 Design and Analysis of Algorithms</vt:lpstr>
      <vt:lpstr>Cook’s Theorem</vt:lpstr>
      <vt:lpstr>Cook’s Theorem</vt:lpstr>
      <vt:lpstr>Cook’s Theorem</vt:lpstr>
      <vt:lpstr>Reduction Example 2: Reducing 3CNF SAT to Clique decision problem</vt:lpstr>
      <vt:lpstr>Reduction Example 2: Reducing 3CNF SAT to Clique decision problem</vt:lpstr>
      <vt:lpstr>Reduction Example 2: Reducing 3CNF SAT to Clique decision problem</vt:lpstr>
      <vt:lpstr>Reduction Example 2: Reducing 3CNF SAT to Clique decision problem</vt:lpstr>
      <vt:lpstr>Reduction Example 2: Reducing 3CNF SAT to Clique decision problem</vt:lpstr>
      <vt:lpstr>Reduction Example 3: Reducing clique decision problem  to vertex cover</vt:lpstr>
      <vt:lpstr>Reduction Example 3: Reducing clique decision problem  to vertex cover</vt:lpstr>
      <vt:lpstr>Reduction Example 3: Reducing clique decision problem  to vertex cover</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Mr. Muhammad Sohail Afzal</cp:lastModifiedBy>
  <cp:revision>473</cp:revision>
  <dcterms:created xsi:type="dcterms:W3CDTF">2020-10-04T18:16:21Z</dcterms:created>
  <dcterms:modified xsi:type="dcterms:W3CDTF">2022-11-30T07:38:53Z</dcterms:modified>
</cp:coreProperties>
</file>