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type="screen16x9" cy="6858000" cx="12192000"/>
  <p:notesSz cx="6858000" cy="9144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74" d="100"/>
          <a:sy n="74" d="100"/>
        </p:scale>
        <p:origin x="216" y="72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tableStyles" Target="tableStyles.xml"/><Relationship Id="rId28" Type="http://schemas.openxmlformats.org/officeDocument/2006/relationships/presProps" Target="presProps.xml"/><Relationship Id="rId29" Type="http://schemas.openxmlformats.org/officeDocument/2006/relationships/viewProps" Target="viewProps.xml"/><Relationship Id="rId3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0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90EA675C-A260-4842-BA5E-1F6AA9163BF6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11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US"/>
          </a:p>
        </p:txBody>
      </p:sp>
      <p:sp>
        <p:nvSpPr>
          <p:cNvPr id="1048712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13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1048714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32795411-156B-4432-8320-32C7E5891975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0" name="Rectangle 2"/>
          <p:cNvSpPr>
            <a:spLocks noChangeAspect="1" noRot="1" noGrp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41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Rectangle 2"/>
          <p:cNvSpPr>
            <a:spLocks noChangeAspect="1" noRot="1" noGrp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4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Rectangle 2"/>
          <p:cNvSpPr>
            <a:spLocks noChangeAspect="1" noRot="1" noGrp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8652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anchor="t" anchorCtr="0" compatLnSpc="1" numCol="1" wrap="square">
            <a:prstTxWarp prst="textNoShape"/>
          </a:bodyPr>
          <a:p>
            <a:pPr eaLnBrk="1" hangingPunct="1">
              <a:spcBef>
                <a:spcPct val="0"/>
              </a:spcBef>
            </a:pPr>
            <a:endParaRPr altLang="en-US"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4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85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baseline="0" sz="8000" spc="-5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86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algn="l"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algn="ctr" indent="0" marL="457200">
              <a:buNone/>
              <a:defRPr sz="2400"/>
            </a:lvl2pPr>
            <a:lvl3pPr algn="ctr" indent="0" marL="914400">
              <a:buNone/>
              <a:defRPr sz="2400"/>
            </a:lvl3pPr>
            <a:lvl4pPr algn="ctr" indent="0" marL="1371600">
              <a:buNone/>
              <a:defRPr sz="2000"/>
            </a:lvl4pPr>
            <a:lvl5pPr algn="ctr" indent="0" marL="1828800">
              <a:buNone/>
              <a:defRPr sz="2000"/>
            </a:lvl5pPr>
            <a:lvl6pPr algn="ctr" indent="0" marL="2286000">
              <a:buNone/>
              <a:defRPr sz="2000"/>
            </a:lvl6pPr>
            <a:lvl7pPr algn="ctr" indent="0" marL="2743200">
              <a:buNone/>
              <a:defRPr sz="2000"/>
            </a:lvl7pPr>
            <a:lvl8pPr algn="ctr" indent="0" marL="3200400">
              <a:buNone/>
              <a:defRPr sz="2000"/>
            </a:lvl8pPr>
            <a:lvl9pPr algn="ctr" indent="0" marL="3657600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dirty="0" lang="en-US"/>
          </a:p>
        </p:txBody>
      </p:sp>
      <p:sp>
        <p:nvSpPr>
          <p:cNvPr id="10485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9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vertTitleAndTx">
  <p:cSld name="Vertical Title and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6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57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58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bIns="0" lIns="45720" rIns="45720" tIns="0"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5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6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p>
            <a:r>
              <a:rPr lang="en-US"/>
              <a:t>Click to edit Master title style</a:t>
            </a:r>
          </a:p>
        </p:txBody>
      </p:sp>
      <p:sp>
        <p:nvSpPr>
          <p:cNvPr id="1048609" name="Table Placeholder 2"/>
          <p:cNvSpPr>
            <a:spLocks noGrp="1"/>
          </p:cNvSpPr>
          <p:nvPr>
            <p:ph type="tbl" idx="1"/>
          </p:nvPr>
        </p:nvSpPr>
        <p:spPr>
          <a:xfrm>
            <a:off x="914400" y="1981200"/>
            <a:ext cx="10363200" cy="4114800"/>
          </a:xfrm>
        </p:spPr>
        <p:txBody>
          <a:bodyPr/>
          <a:p>
            <a:pPr lvl="0"/>
            <a:endParaRPr lang="en-US" noProof="0"/>
          </a:p>
        </p:txBody>
      </p:sp>
      <p:sp>
        <p:nvSpPr>
          <p:cNvPr id="1048610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11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p>
            <a:endParaRPr altLang="en-US" lang="en-US"/>
          </a:p>
        </p:txBody>
      </p:sp>
      <p:sp>
        <p:nvSpPr>
          <p:cNvPr id="1048612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p>
            <a:fld id="{6606C917-64F5-4719-8AE1-BEB0A1AA335E}" type="slidenum">
              <a:rPr altLang="en-US" lang="en-US"/>
              <a:t>‹#›</a:t>
            </a:fld>
            <a:endParaRPr altLang="en-US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/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secHead">
  <p:cSld name="Section Header">
    <p:bg>
      <p:bgPr>
        <a:solidFill>
          <a:schemeClr val="bg1"/>
        </a:solidFill>
      </p:bgPr>
    </p:bg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Rectangle 6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6" name="Rectangle 7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77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b="0" sz="8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78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anchor="t" anchorCtr="0" lIns="91440" rIns="91440">
            <a:normAutofit/>
          </a:bodyPr>
          <a:lstStyle>
            <a:lvl1pPr indent="0" marL="0">
              <a:buNone/>
              <a:defRPr baseline="0" cap="all" sz="2400" spc="200">
                <a:solidFill>
                  <a:schemeClr val="tx2"/>
                </a:solidFill>
                <a:latin typeface="+mj-lt"/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7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8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30" name="Straight Connector 8"/>
          <p:cNvCxnSpPr>
            <a:cxnSpLocks/>
          </p:cNvCxnSpPr>
          <p:nvPr/>
        </p:nvCxnSpPr>
        <p:spPr>
          <a:xfrm>
            <a:off x="1207658" y="4343400"/>
            <a:ext cx="987552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8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8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8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0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1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anchor="ctr" lIns="91440" rIns="91440">
            <a:normAutofit/>
          </a:bodyPr>
          <a:lstStyle>
            <a:lvl1pPr indent="0" marL="0">
              <a:buNone/>
              <a:defRPr baseline="0" b="0" cap="all" sz="2000">
                <a:solidFill>
                  <a:schemeClr val="tx2"/>
                </a:solidFill>
              </a:defRPr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92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693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94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5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2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23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blank">
  <p:cSld name="Blank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Rectangle 4"/>
          <p:cNvSpPr/>
          <p:nvPr/>
        </p:nvSpPr>
        <p:spPr>
          <a:xfrm>
            <a:off x="3175" y="6400800"/>
            <a:ext cx="12188825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7" name="Rectangle 5"/>
          <p:cNvSpPr/>
          <p:nvPr/>
        </p:nvSpPr>
        <p:spPr>
          <a:xfrm>
            <a:off x="15" y="633431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9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9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70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objTx">
  <p:cSld name="Content with Caption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Rectangle 7"/>
          <p:cNvSpPr/>
          <p:nvPr/>
        </p:nvSpPr>
        <p:spPr>
          <a:xfrm>
            <a:off x="16" y="0"/>
            <a:ext cx="4050791" cy="6858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2" name="Rectangle 8"/>
          <p:cNvSpPr/>
          <p:nvPr/>
        </p:nvSpPr>
        <p:spPr>
          <a:xfrm>
            <a:off x="4040071" y="0"/>
            <a:ext cx="64008" cy="68580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703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704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70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indent="0" marL="0"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06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/>
          </a:lstStyle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70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04870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picTx">
  <p:cSld name="Picture with Caption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2" name="Rectangle 7"/>
          <p:cNvSpPr/>
          <p:nvPr/>
        </p:nvSpPr>
        <p:spPr>
          <a:xfrm>
            <a:off x="0" y="4953000"/>
            <a:ext cx="12188825" cy="19050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3" name="Rectangle 8"/>
          <p:cNvSpPr/>
          <p:nvPr/>
        </p:nvSpPr>
        <p:spPr>
          <a:xfrm>
            <a:off x="15" y="4915076"/>
            <a:ext cx="12188825" cy="6400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664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anchor="b" bIns="0" lIns="91440" rIns="91440" tIns="0">
            <a:noAutofit/>
          </a:bodyPr>
          <a:lstStyle>
            <a:lvl1pPr>
              <a:defRPr b="0" sz="36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665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xmlns:r="http://schemas.openxmlformats.org/officeDocument/2006/relationships" r:embed="rId1"/>
            <a:stretch>
              <a:fillRect/>
            </a:stretch>
          </a:blipFill>
        </p:spPr>
        <p:txBody>
          <a:bodyPr anchor="t" lIns="457200" tIns="457200"/>
          <a:lstStyle>
            <a:lvl1pPr indent="0" marL="0">
              <a:buNone/>
              <a:defRPr sz="3200">
                <a:solidFill>
                  <a:schemeClr val="bg1"/>
                </a:solidFill>
              </a:defRPr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dirty="0" lang="en-US"/>
          </a:p>
        </p:txBody>
      </p:sp>
      <p:sp>
        <p:nvSpPr>
          <p:cNvPr id="1048666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bIns="0" lIns="91440" rIns="91440" tIns="0">
            <a:normAutofit/>
          </a:bodyPr>
          <a:lstStyle>
            <a:lvl1pPr indent="0" marL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6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66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6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Rectangle 6"/>
          <p:cNvSpPr/>
          <p:nvPr/>
        </p:nvSpPr>
        <p:spPr>
          <a:xfrm>
            <a:off x="1" y="6400800"/>
            <a:ext cx="12192000" cy="457200"/>
          </a:xfrm>
          <a:prstGeom prst="rect"/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7" name="Rectangle 8"/>
          <p:cNvSpPr/>
          <p:nvPr/>
        </p:nvSpPr>
        <p:spPr>
          <a:xfrm>
            <a:off x="0" y="6334316"/>
            <a:ext cx="12192001" cy="65998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48578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/>
        </p:spPr>
        <p:txBody>
          <a:bodyPr anchor="b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dirty="0" lang="en-US"/>
          </a:p>
        </p:txBody>
      </p:sp>
      <p:sp>
        <p:nvSpPr>
          <p:cNvPr id="1048579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/>
        </p:spPr>
        <p:txBody>
          <a:bodyPr bIns="45720" lIns="0" rIns="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dirty="0" lang="en-US"/>
          </a:p>
        </p:txBody>
      </p:sp>
      <p:sp>
        <p:nvSpPr>
          <p:cNvPr id="1048580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F2A143A-C72C-4EFD-8866-83CE29391D11}" type="datetimeFigureOut">
              <a:rPr lang="en-US" smtClean="0"/>
              <a:t>9/18/2021</a:t>
            </a:fld>
            <a:endParaRPr lang="en-US"/>
          </a:p>
        </p:txBody>
      </p:sp>
      <p:sp>
        <p:nvSpPr>
          <p:cNvPr id="104858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baseline="0" cap="all"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04858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7352AEA-A5CF-44CB-BF4C-5BCCFE557A66}" type="slidenum">
              <a:rPr lang="en-US" smtClean="0"/>
              <a:t>‹#›</a:t>
            </a:fld>
            <a:endParaRPr lang="en-US"/>
          </a:p>
        </p:txBody>
      </p:sp>
      <p:cxnSp>
        <p:nvCxnSpPr>
          <p:cNvPr id="3145728" name="Straight Connector 9"/>
          <p:cNvCxnSpPr>
            <a:cxnSpLocks/>
          </p:cNvCxnSpPr>
          <p:nvPr/>
        </p:nvCxnSpPr>
        <p:spPr>
          <a:xfrm>
            <a:off x="1193532" y="1737845"/>
            <a:ext cx="9966960" cy="0"/>
          </a:xfrm>
          <a:prstGeom prst="line"/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eaLnBrk="1" hangingPunct="1" latinLnBrk="0" rtl="0">
        <a:lnSpc>
          <a:spcPct val="85000"/>
        </a:lnSpc>
        <a:spcBef>
          <a:spcPct val="0"/>
        </a:spcBef>
        <a:buNone/>
        <a:defRPr baseline="0" sz="4800" kern="1200" spc="-5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91440" latinLnBrk="0" marL="91440" rtl="0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914400" eaLnBrk="1" hangingPunct="1" indent="-182880" latinLnBrk="0" marL="38404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914400" eaLnBrk="1" hangingPunct="1" indent="-182880" latinLnBrk="0" marL="56692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914400" eaLnBrk="1" hangingPunct="1" indent="-182880" latinLnBrk="0" marL="74980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914400" eaLnBrk="1" hangingPunct="1" indent="-182880" latinLnBrk="0" marL="932688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11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13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15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1700000" rtl="0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png"/><Relationship Id="rId3" Type="http://schemas.openxmlformats.org/officeDocument/2006/relationships/slideLayout" Target="../slideLayouts/slideLayout2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6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6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6.xml"/></Relationships>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slideLayout" Target="../slideLayouts/slideLayout6.xml"/></Relationships>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image" Target="../media/image20.png"/><Relationship Id="rId3" Type="http://schemas.openxmlformats.org/officeDocument/2006/relationships/slideLayout" Target="../slideLayouts/slideLayout6.xml"/></Relationships>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</Relationships>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7.png"/><Relationship Id="rId3" Type="http://schemas.openxmlformats.org/officeDocument/2006/relationships/image" Target="../media/image20.png"/><Relationship Id="rId4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/Relationships>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23.png"/><Relationship Id="rId3" Type="http://schemas.openxmlformats.org/officeDocument/2006/relationships/slideLayout" Target="../slideLayouts/slideLayout6.xml"/></Relationships>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image" Target="../media/image18.png"/><Relationship Id="rId3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p>
            <a:pPr algn="ctr"/>
            <a:r>
              <a:rPr b="1" dirty="0" sz="4900" i="1" lang="en-US" smtClean="0"/>
              <a:t>CS302</a:t>
            </a:r>
            <a:br>
              <a:rPr b="1" dirty="0" sz="4900" i="1" lang="en-US" smtClean="0"/>
            </a:br>
            <a:r>
              <a:rPr b="1" dirty="0" sz="4900" i="1" lang="en-US" smtClean="0"/>
              <a:t>Design and Analysis of Algorithms</a:t>
            </a:r>
            <a:endParaRPr b="1" dirty="0" sz="4900" i="1" lang="en-US"/>
          </a:p>
        </p:txBody>
      </p:sp>
      <p:sp>
        <p:nvSpPr>
          <p:cNvPr id="1048591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p>
            <a:r>
              <a:rPr dirty="0" lang="en-US" smtClean="0"/>
              <a:t>Muhammad sohail afzal					</a:t>
            </a:r>
            <a:endParaRPr dirty="0" lang="en-US"/>
          </a:p>
        </p:txBody>
      </p:sp>
      <p:pic>
        <p:nvPicPr>
          <p:cNvPr id="2097152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3171593" y="305962"/>
            <a:ext cx="5715000" cy="1428750"/>
          </a:xfrm>
          <a:prstGeom prst="rect"/>
        </p:spPr>
      </p:pic>
    </p:spTree>
  </p:cSld>
  <p:clrMapOvr>
    <a:masterClrMapping/>
  </p:clrMapOvr>
  <p:timing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 smtClean="0"/>
              <a:t>Asymptotic Notations</a:t>
            </a:r>
            <a:endParaRPr dirty="0" sz="4400" lang="en-US"/>
          </a:p>
        </p:txBody>
      </p:sp>
      <p:sp>
        <p:nvSpPr>
          <p:cNvPr id="104861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altLang="en-US" dirty="0" lang="en-US"/>
              <a:t>Mathematical way of representing time complexity of </a:t>
            </a:r>
            <a:r>
              <a:rPr altLang="en-US" dirty="0" lang="en-US" smtClean="0"/>
              <a:t>algorithms</a:t>
            </a:r>
            <a:endParaRPr altLang="en-US" dirty="0" lang="en-US"/>
          </a:p>
          <a:p>
            <a:pPr>
              <a:buFont typeface="Wingdings" panose="05000000000000000000" pitchFamily="2" charset="2"/>
              <a:buChar char="v"/>
            </a:pPr>
            <a:r>
              <a:rPr altLang="en-US" dirty="0" lang="en-US"/>
              <a:t>Asymptotic – refers to study of function f as n approaches </a:t>
            </a:r>
            <a:r>
              <a:rPr altLang="en-US" dirty="0" lang="en-US" smtClean="0"/>
              <a:t>infinity</a:t>
            </a:r>
          </a:p>
          <a:p>
            <a:pPr>
              <a:buFont typeface="Wingdings" panose="05000000000000000000" pitchFamily="2" charset="2"/>
              <a:buChar char="v"/>
            </a:pPr>
            <a:endParaRPr altLang="en-US" dirty="0" lang="en-US" smtClean="0"/>
          </a:p>
          <a:p>
            <a:pPr>
              <a:buFont typeface="Wingdings" panose="05000000000000000000" pitchFamily="2" charset="2"/>
              <a:buChar char="v"/>
            </a:pPr>
            <a:r>
              <a:rPr altLang="en-US" dirty="0" lang="en-US" smtClean="0"/>
              <a:t>We use following asymptotic notations :</a:t>
            </a:r>
          </a:p>
          <a:p>
            <a:pPr>
              <a:buFont typeface="Wingdings" panose="05000000000000000000" pitchFamily="2" charset="2"/>
              <a:buChar char="v"/>
            </a:pPr>
            <a:endParaRPr altLang="en-US" dirty="0" lang="en-US" smtClean="0"/>
          </a:p>
          <a:p>
            <a:pPr indent="0" marL="0">
              <a:buNone/>
            </a:pPr>
            <a:endParaRPr altLang="en-US" dirty="0" lang="en-US"/>
          </a:p>
        </p:txBody>
      </p:sp>
      <p:pic>
        <p:nvPicPr>
          <p:cNvPr id="2097159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50562" y="3600914"/>
            <a:ext cx="1238250" cy="2667000"/>
          </a:xfrm>
          <a:prstGeom prst="rect"/>
        </p:spPr>
      </p:pic>
    </p:spTree>
  </p:cSld>
  <p:clrMapOvr>
    <a:masterClrMapping/>
  </p:clrMapOvr>
  <p:timing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 smtClean="0"/>
              <a:t>Asymptotic Notations</a:t>
            </a:r>
            <a:endParaRPr dirty="0" sz="440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dirty="0" lang="en-US" smtClean="0"/>
              <a:t>Big O      (Worst case time, tight upper bound, at most amount of time)</a:t>
            </a:r>
          </a:p>
          <a:p>
            <a:pPr indent="0" marL="0">
              <a:buNone/>
            </a:pPr>
            <a:r>
              <a:rPr altLang="en-US" dirty="0" lang="en-US" smtClean="0"/>
              <a:t>Small o  (loose upper bound, rough estimate of order of growth)</a:t>
            </a:r>
          </a:p>
          <a:p>
            <a:pPr indent="0" marL="0">
              <a:buNone/>
            </a:pPr>
            <a:r>
              <a:rPr altLang="en-US" dirty="0" lang="en-US" smtClean="0"/>
              <a:t>Big Theta (average time, both upper bound and lower bound, at most and at least time)</a:t>
            </a:r>
            <a:endParaRPr altLang="en-US" dirty="0" lang="en-US"/>
          </a:p>
          <a:p>
            <a:pPr indent="0" marL="0">
              <a:buNone/>
            </a:pPr>
            <a:r>
              <a:rPr altLang="en-US" dirty="0" lang="en-US" smtClean="0"/>
              <a:t>Big Omega (best case time, tight lower bound, at least amount of time)</a:t>
            </a:r>
          </a:p>
          <a:p>
            <a:pPr indent="0" marL="0">
              <a:buNone/>
            </a:pPr>
            <a:r>
              <a:rPr altLang="en-US" dirty="0" lang="en-US"/>
              <a:t>S</a:t>
            </a:r>
            <a:r>
              <a:rPr altLang="en-US" dirty="0" lang="en-US" smtClean="0"/>
              <a:t>mall Omega (loose lower bound, rough estimate of order of growth)</a:t>
            </a:r>
            <a:endParaRPr altLang="en-US" dirty="0" lang="en-US"/>
          </a:p>
        </p:txBody>
      </p:sp>
      <p:pic>
        <p:nvPicPr>
          <p:cNvPr id="2097160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115781" y="1737360"/>
            <a:ext cx="1238250" cy="2667000"/>
          </a:xfrm>
          <a:prstGeom prst="rect"/>
        </p:spPr>
      </p:pic>
      <p:pic>
        <p:nvPicPr>
          <p:cNvPr id="2097161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224101" y="4014440"/>
            <a:ext cx="6177777" cy="2297152"/>
          </a:xfrm>
          <a:prstGeom prst="rect"/>
        </p:spPr>
      </p:pic>
    </p:spTree>
  </p:cSld>
  <p:clrMapOvr>
    <a:masterClrMapping/>
  </p:clrMapOvr>
  <p:timing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 smtClean="0"/>
              <a:t>Big O, Big Omega, Big Theta</a:t>
            </a:r>
            <a:endParaRPr dirty="0" sz="4400" lang="en-US"/>
          </a:p>
        </p:txBody>
      </p:sp>
      <p:pic>
        <p:nvPicPr>
          <p:cNvPr id="2097162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97280" y="1844295"/>
            <a:ext cx="8682340" cy="2587316"/>
          </a:xfrm>
          <a:prstGeom prst="rect"/>
        </p:spPr>
      </p:pic>
      <p:pic>
        <p:nvPicPr>
          <p:cNvPr id="2097163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963466" y="4420460"/>
            <a:ext cx="8816154" cy="1857677"/>
          </a:xfrm>
          <a:prstGeom prst="rect"/>
        </p:spPr>
      </p:pic>
    </p:spTree>
  </p:cSld>
  <p:clrMapOvr>
    <a:masterClrMapping/>
  </p:clrMapOvr>
  <p:timing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p>
            <a:pPr eaLnBrk="1" hangingPunct="1"/>
            <a:r>
              <a:rPr altLang="en-US" dirty="0" sz="4400" lang="en-US" smtClean="0"/>
              <a:t>Big O or Big Oh</a:t>
            </a:r>
          </a:p>
        </p:txBody>
      </p:sp>
      <p:pic>
        <p:nvPicPr>
          <p:cNvPr id="2097164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524000" y="1817648"/>
            <a:ext cx="6437971" cy="4482791"/>
          </a:xfrm>
          <a:prstGeom prst="rect"/>
          <a:noFill/>
          <a:ln>
            <a:noFill/>
          </a:ln>
        </p:spPr>
      </p:pic>
      <p:pic>
        <p:nvPicPr>
          <p:cNvPr id="2097165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7772400" y="2107580"/>
            <a:ext cx="3914077" cy="3724508"/>
          </a:xfrm>
          <a:prstGeom prst="rect"/>
        </p:spPr>
      </p:pic>
      <p:pic>
        <p:nvPicPr>
          <p:cNvPr id="2097166" name="Picture 5"/>
          <p:cNvPicPr>
            <a:picLocks noChangeAspect="1"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1746831" y="5521581"/>
            <a:ext cx="1924050" cy="352425"/>
          </a:xfrm>
          <a:prstGeom prst="rect"/>
        </p:spPr>
      </p:pic>
    </p:spTree>
  </p:cSld>
  <p:clrMapOvr>
    <a:masterClrMapping/>
  </p:clrMapOvr>
  <p:timing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p>
            <a:pPr eaLnBrk="1" hangingPunct="1"/>
            <a:r>
              <a:rPr altLang="en-US" dirty="0" sz="4400" lang="en-US" smtClean="0"/>
              <a:t>Big O or Big Oh</a:t>
            </a:r>
          </a:p>
        </p:txBody>
      </p:sp>
      <p:sp>
        <p:nvSpPr>
          <p:cNvPr id="1048627" name="Rectangle 2"/>
          <p:cNvSpPr/>
          <p:nvPr/>
        </p:nvSpPr>
        <p:spPr>
          <a:xfrm>
            <a:off x="1263805" y="1995083"/>
            <a:ext cx="4505930" cy="2031325"/>
          </a:xfrm>
          <a:prstGeom prst="rect"/>
        </p:spPr>
        <p:txBody>
          <a:bodyPr wrap="square">
            <a:spAutoFit/>
          </a:bodyPr>
          <a:p>
            <a:r>
              <a:rPr altLang="en-US" dirty="0" lang="en-US" smtClean="0"/>
              <a:t>For example:</a:t>
            </a:r>
          </a:p>
          <a:p>
            <a:endParaRPr altLang="en-US" dirty="0" lang="en-US"/>
          </a:p>
          <a:p>
            <a:endParaRPr altLang="en-US" dirty="0" lang="en-US" smtClean="0"/>
          </a:p>
          <a:p>
            <a:endParaRPr altLang="en-US" dirty="0" lang="en-US"/>
          </a:p>
          <a:p>
            <a:r>
              <a:rPr altLang="en-US" dirty="0" lang="en-US"/>
              <a:t>a</a:t>
            </a:r>
            <a:r>
              <a:rPr altLang="en-US" dirty="0" lang="en-US" smtClean="0"/>
              <a:t>t </a:t>
            </a:r>
            <a:r>
              <a:rPr altLang="en-US" lang="en-US" smtClean="0"/>
              <a:t>n&gt;=2 </a:t>
            </a:r>
            <a:r>
              <a:rPr altLang="en-US" dirty="0" lang="en-US" smtClean="0"/>
              <a:t>and c </a:t>
            </a:r>
            <a:r>
              <a:rPr altLang="en-US" lang="en-US" smtClean="0"/>
              <a:t>= 1</a:t>
            </a:r>
            <a:endParaRPr altLang="en-US" dirty="0" lang="en-US" smtClean="0"/>
          </a:p>
          <a:p>
            <a:endParaRPr altLang="en-US" dirty="0" lang="en-US"/>
          </a:p>
          <a:p>
            <a:r>
              <a:rPr altLang="en-US" dirty="0" lang="en-US" smtClean="0"/>
              <a:t> </a:t>
            </a:r>
            <a:endParaRPr dirty="0" lang="en-US"/>
          </a:p>
        </p:txBody>
      </p:sp>
      <p:pic>
        <p:nvPicPr>
          <p:cNvPr id="2097167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73344" y="2565988"/>
            <a:ext cx="1924050" cy="352425"/>
          </a:xfrm>
          <a:prstGeom prst="rect"/>
        </p:spPr>
      </p:pic>
    </p:spTree>
  </p:cSld>
  <p:clrMapOvr>
    <a:masterClrMapping/>
  </p:clrMapOvr>
  <p:timing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Big Omega</a:t>
            </a:r>
            <a:endParaRPr dirty="0" lang="en-US"/>
          </a:p>
        </p:txBody>
      </p:sp>
      <p:pic>
        <p:nvPicPr>
          <p:cNvPr id="2097168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218735" y="1918008"/>
            <a:ext cx="6107616" cy="4215161"/>
          </a:xfrm>
          <a:prstGeom prst="rect"/>
          <a:noFill/>
          <a:ln>
            <a:noFill/>
          </a:ln>
        </p:spPr>
      </p:pic>
      <p:pic>
        <p:nvPicPr>
          <p:cNvPr id="2097169" name="Picture 10" descr="graph_Omeg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326350" y="2062975"/>
            <a:ext cx="4609171" cy="421624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p>
            <a:pPr eaLnBrk="1" hangingPunct="1"/>
            <a:r>
              <a:rPr altLang="en-US" dirty="0" sz="4400" lang="en-US" smtClean="0"/>
              <a:t>Big Omega</a:t>
            </a:r>
          </a:p>
        </p:txBody>
      </p:sp>
      <p:sp>
        <p:nvSpPr>
          <p:cNvPr id="1048630" name="Rectangle 2"/>
          <p:cNvSpPr/>
          <p:nvPr/>
        </p:nvSpPr>
        <p:spPr>
          <a:xfrm>
            <a:off x="1263805" y="1995083"/>
            <a:ext cx="4505930" cy="2308324"/>
          </a:xfrm>
          <a:prstGeom prst="rect"/>
        </p:spPr>
        <p:txBody>
          <a:bodyPr wrap="square">
            <a:spAutoFit/>
          </a:bodyPr>
          <a:p>
            <a:r>
              <a:rPr altLang="en-US" dirty="0" lang="en-US" smtClean="0"/>
              <a:t>For example:</a:t>
            </a:r>
          </a:p>
          <a:p>
            <a:endParaRPr altLang="en-US" dirty="0" lang="en-US"/>
          </a:p>
          <a:p>
            <a:endParaRPr altLang="en-US" dirty="0" lang="en-US" smtClean="0"/>
          </a:p>
          <a:p>
            <a:endParaRPr altLang="en-US" dirty="0" lang="en-US"/>
          </a:p>
          <a:p>
            <a:endParaRPr altLang="en-US" dirty="0" lang="en-US"/>
          </a:p>
          <a:p>
            <a:r>
              <a:rPr altLang="en-US" dirty="0" lang="en-US"/>
              <a:t>a</a:t>
            </a:r>
            <a:r>
              <a:rPr altLang="en-US" dirty="0" lang="en-US" smtClean="0"/>
              <a:t>t n&gt;=1 and c = 1</a:t>
            </a:r>
          </a:p>
          <a:p>
            <a:endParaRPr altLang="en-US" dirty="0" lang="en-US"/>
          </a:p>
          <a:p>
            <a:r>
              <a:rPr altLang="en-US" dirty="0" lang="en-US" smtClean="0"/>
              <a:t> </a:t>
            </a:r>
            <a:endParaRPr dirty="0" lang="en-US"/>
          </a:p>
        </p:txBody>
      </p:sp>
      <p:pic>
        <p:nvPicPr>
          <p:cNvPr id="2097170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5545" y="2534923"/>
            <a:ext cx="2566754" cy="568885"/>
          </a:xfrm>
          <a:prstGeom prst="rect"/>
        </p:spPr>
      </p:pic>
    </p:spTree>
  </p:cSld>
  <p:clrMapOvr>
    <a:masterClrMapping/>
  </p:clrMapOvr>
  <p:timing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Big Theta</a:t>
            </a:r>
            <a:endParaRPr dirty="0" lang="en-US"/>
          </a:p>
        </p:txBody>
      </p:sp>
      <p:pic>
        <p:nvPicPr>
          <p:cNvPr id="2097171" name="Picture 3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1129758" y="1862252"/>
            <a:ext cx="5761696" cy="4415885"/>
          </a:xfrm>
          <a:prstGeom prst="rect"/>
          <a:noFill/>
          <a:ln>
            <a:noFill/>
          </a:ln>
        </p:spPr>
      </p:pic>
      <p:pic>
        <p:nvPicPr>
          <p:cNvPr id="2097172" name="Picture 3" descr="graph_the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7025268" y="1977481"/>
            <a:ext cx="4772722" cy="418542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Title 1"/>
          <p:cNvSpPr>
            <a:spLocks noGrp="1" noChangeArrowheads="1"/>
          </p:cNvSpPr>
          <p:nvPr>
            <p:ph type="title"/>
          </p:nvPr>
        </p:nvSpPr>
        <p:spPr>
          <a:xfrm>
            <a:off x="1263805" y="936702"/>
            <a:ext cx="7772400" cy="685800"/>
          </a:xfrm>
        </p:spPr>
        <p:txBody>
          <a:bodyPr>
            <a:normAutofit/>
          </a:bodyPr>
          <a:p>
            <a:pPr eaLnBrk="1" hangingPunct="1"/>
            <a:r>
              <a:rPr altLang="en-US" dirty="0" sz="4400" lang="en-US" smtClean="0"/>
              <a:t>Big Theta</a:t>
            </a:r>
          </a:p>
        </p:txBody>
      </p:sp>
      <p:sp>
        <p:nvSpPr>
          <p:cNvPr id="1048633" name="Rectangle 2"/>
          <p:cNvSpPr/>
          <p:nvPr/>
        </p:nvSpPr>
        <p:spPr>
          <a:xfrm>
            <a:off x="1263805" y="1995083"/>
            <a:ext cx="4505930" cy="2308324"/>
          </a:xfrm>
          <a:prstGeom prst="rect"/>
        </p:spPr>
        <p:txBody>
          <a:bodyPr wrap="square">
            <a:spAutoFit/>
          </a:bodyPr>
          <a:p>
            <a:r>
              <a:rPr altLang="en-US" dirty="0" lang="en-US" smtClean="0"/>
              <a:t>For example:</a:t>
            </a:r>
          </a:p>
          <a:p>
            <a:endParaRPr altLang="en-US" dirty="0" lang="en-US"/>
          </a:p>
          <a:p>
            <a:endParaRPr altLang="en-US" dirty="0" lang="en-US" smtClean="0"/>
          </a:p>
          <a:p>
            <a:endParaRPr altLang="en-US" dirty="0" lang="en-US"/>
          </a:p>
          <a:p>
            <a:endParaRPr altLang="en-US" dirty="0" lang="en-US" smtClean="0"/>
          </a:p>
          <a:p>
            <a:r>
              <a:rPr altLang="en-US" dirty="0" lang="en-US" smtClean="0"/>
              <a:t>at n&gt;=1 and c1 = 1 and c2 = 13</a:t>
            </a:r>
          </a:p>
          <a:p>
            <a:endParaRPr altLang="en-US" dirty="0" lang="en-US"/>
          </a:p>
          <a:p>
            <a:r>
              <a:rPr altLang="en-US" dirty="0" lang="en-US" smtClean="0"/>
              <a:t> </a:t>
            </a:r>
            <a:endParaRPr dirty="0" lang="en-US"/>
          </a:p>
        </p:txBody>
      </p:sp>
      <p:pic>
        <p:nvPicPr>
          <p:cNvPr id="209717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263805" y="2555918"/>
            <a:ext cx="2619375" cy="573647"/>
          </a:xfrm>
          <a:prstGeom prst="rect"/>
        </p:spPr>
      </p:pic>
    </p:spTree>
  </p:cSld>
  <p:clrMapOvr>
    <a:masterClrMapping/>
  </p:clrMapOvr>
  <p:timing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 smtClean="0"/>
              <a:t>Big O, Big Omega, Big Theta</a:t>
            </a:r>
            <a:endParaRPr dirty="0" sz="4400" lang="en-US"/>
          </a:p>
        </p:txBody>
      </p:sp>
      <p:pic>
        <p:nvPicPr>
          <p:cNvPr id="2097174" name="Content Placeholder 5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97280" y="2229780"/>
            <a:ext cx="3452418" cy="3278922"/>
          </a:xfrm>
          <a:prstGeom prst="rect"/>
        </p:spPr>
      </p:pic>
      <p:pic>
        <p:nvPicPr>
          <p:cNvPr id="2097175" name="Picture 10" descr="graph_Omega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4750418" y="2821259"/>
            <a:ext cx="2810109" cy="2558972"/>
          </a:xfrm>
          <a:prstGeom prst="rect"/>
          <a:noFill/>
          <a:ln>
            <a:noFill/>
          </a:ln>
        </p:spPr>
      </p:pic>
      <p:pic>
        <p:nvPicPr>
          <p:cNvPr id="2097176" name="Picture 8" descr="graph_thet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3"/>
          <a:srcRect/>
          <a:stretch>
            <a:fillRect/>
          </a:stretch>
        </p:blipFill>
        <p:spPr bwMode="auto">
          <a:xfrm>
            <a:off x="8530682" y="2731002"/>
            <a:ext cx="3155795" cy="2739485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Asymptotic </a:t>
            </a:r>
            <a:r>
              <a:rPr dirty="0" lang="en-US" smtClean="0"/>
              <a:t>Notations </a:t>
            </a:r>
            <a:r>
              <a:rPr dirty="0" lang="en-US"/>
              <a:t>- </a:t>
            </a:r>
            <a:r>
              <a:rPr dirty="0" lang="en-US" smtClean="0"/>
              <a:t>Why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 Why use asymptotic notations ? Or lets say why use Big O notation ?</a:t>
            </a:r>
            <a:endParaRPr dirty="0" lang="en-US"/>
          </a:p>
          <a:p>
            <a:pPr>
              <a:buFont typeface="Wingdings" panose="05000000000000000000" pitchFamily="2" charset="2"/>
              <a:buChar char="v"/>
            </a:pPr>
            <a:endParaRPr dirty="0" lang="en-US"/>
          </a:p>
        </p:txBody>
      </p:sp>
      <p:pic>
        <p:nvPicPr>
          <p:cNvPr id="2097153" name="Picture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868642" y="2230244"/>
            <a:ext cx="6715125" cy="3958684"/>
          </a:xfrm>
          <a:prstGeom prst="rect"/>
        </p:spPr>
      </p:pic>
    </p:spTree>
  </p:cSld>
  <p:clrMapOvr>
    <a:masterClrMapping/>
  </p:clrMapOvr>
  <p:timing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612474" y="457942"/>
            <a:ext cx="7772400" cy="1143000"/>
          </a:xfrm>
        </p:spPr>
        <p:txBody>
          <a:bodyPr/>
          <a:p>
            <a:r>
              <a:rPr altLang="en-US" dirty="0" i="1" lang="en-US" smtClean="0">
                <a:sym typeface="Symbol" panose="05050102010706020507" pitchFamily="18" charset="2"/>
              </a:rPr>
              <a:t>o</a:t>
            </a:r>
            <a:r>
              <a:rPr altLang="en-US" dirty="0" lang="en-US" smtClean="0">
                <a:sym typeface="Symbol" panose="05050102010706020507" pitchFamily="18" charset="2"/>
              </a:rPr>
              <a:t>-notation (small o)</a:t>
            </a:r>
            <a:endParaRPr altLang="en-US" dirty="0" lang="en-US" smtClean="0"/>
          </a:p>
        </p:txBody>
      </p:sp>
      <p:sp>
        <p:nvSpPr>
          <p:cNvPr id="1048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3261" y="2963915"/>
            <a:ext cx="7981950" cy="3590925"/>
          </a:xfrm>
        </p:spPr>
        <p:txBody>
          <a:bodyPr/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2800" i="1" lang="en-US"/>
              <a:t> f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 becomes insignificant relative to </a:t>
            </a:r>
            <a:r>
              <a:rPr altLang="en-US" dirty="0" sz="2800" i="1" lang="en-US"/>
              <a:t>g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</a:t>
            </a:r>
            <a:r>
              <a:rPr altLang="en-US" dirty="0" sz="2800" i="1" lang="en-US"/>
              <a:t> </a:t>
            </a:r>
            <a:r>
              <a:rPr altLang="en-US" dirty="0" sz="2800" lang="en-US"/>
              <a:t>as </a:t>
            </a:r>
            <a:r>
              <a:rPr altLang="en-US" dirty="0" sz="2800" i="1" lang="en-US"/>
              <a:t>n </a:t>
            </a:r>
            <a:r>
              <a:rPr altLang="en-US" dirty="0" sz="2800" lang="en-US"/>
              <a:t>approaches infinity: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3100" lang="en-US"/>
              <a:t>			  </a:t>
            </a:r>
            <a:r>
              <a:rPr altLang="en-US" dirty="0" sz="3100" i="1" lang="en-US" err="1">
                <a:solidFill>
                  <a:srgbClr val="FF3300"/>
                </a:solidFill>
              </a:rPr>
              <a:t>lim</a:t>
            </a:r>
            <a:r>
              <a:rPr altLang="en-US" dirty="0" sz="3100" i="1" lang="en-US">
                <a:solidFill>
                  <a:srgbClr val="FF3300"/>
                </a:solidFill>
              </a:rPr>
              <a:t> </a:t>
            </a:r>
            <a:r>
              <a:rPr altLang="en-US" dirty="0" sz="3100" lang="en-US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altLang="en-US" dirty="0" sz="3100" i="1" lang="en-US">
                <a:solidFill>
                  <a:srgbClr val="FF3300"/>
                </a:solidFill>
              </a:rPr>
              <a:t>f</a:t>
            </a:r>
            <a:r>
              <a:rPr altLang="en-US" dirty="0" sz="3100" lang="en-US">
                <a:solidFill>
                  <a:srgbClr val="FF3300"/>
                </a:solidFill>
              </a:rPr>
              <a:t>(</a:t>
            </a:r>
            <a:r>
              <a:rPr altLang="en-US" dirty="0" sz="3100" i="1" lang="en-US">
                <a:solidFill>
                  <a:srgbClr val="FF3300"/>
                </a:solidFill>
              </a:rPr>
              <a:t>n</a:t>
            </a:r>
            <a:r>
              <a:rPr altLang="en-US" dirty="0" sz="3100" lang="en-US">
                <a:solidFill>
                  <a:srgbClr val="FF3300"/>
                </a:solidFill>
              </a:rPr>
              <a:t>) / </a:t>
            </a:r>
            <a:r>
              <a:rPr altLang="en-US" dirty="0" sz="3100" i="1" lang="en-US">
                <a:solidFill>
                  <a:srgbClr val="FF3300"/>
                </a:solidFill>
              </a:rPr>
              <a:t>g</a:t>
            </a:r>
            <a:r>
              <a:rPr altLang="en-US" dirty="0" sz="3100" lang="en-US">
                <a:solidFill>
                  <a:srgbClr val="FF3300"/>
                </a:solidFill>
              </a:rPr>
              <a:t>(</a:t>
            </a:r>
            <a:r>
              <a:rPr altLang="en-US" dirty="0" sz="3100" i="1" lang="en-US">
                <a:solidFill>
                  <a:srgbClr val="FF3300"/>
                </a:solidFill>
              </a:rPr>
              <a:t>n</a:t>
            </a:r>
            <a:r>
              <a:rPr altLang="en-US" dirty="0" sz="3100" lang="en-US">
                <a:solidFill>
                  <a:srgbClr val="FF3300"/>
                </a:solidFill>
              </a:rPr>
              <a:t>)] = 0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en-US" dirty="0" sz="3100" lang="en-US">
                <a:solidFill>
                  <a:srgbClr val="3DDE2C"/>
                </a:solidFill>
              </a:rPr>
              <a:t>                     </a:t>
            </a:r>
            <a:r>
              <a:rPr altLang="en-US" baseline="60000" dirty="0" sz="3100" i="1" lang="en-US">
                <a:solidFill>
                  <a:srgbClr val="FF3300"/>
                </a:solidFill>
              </a:rPr>
              <a:t>n</a:t>
            </a:r>
            <a:r>
              <a:rPr altLang="en-US" baseline="60000" dirty="0" sz="3100" i="1" lang="en-US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altLang="en-US" dirty="0" sz="3100" i="1" lang="en-US">
                <a:solidFill>
                  <a:srgbClr val="FF3300"/>
                </a:solidFill>
              </a:rPr>
              <a:t> </a:t>
            </a:r>
            <a:endParaRPr altLang="en-US" dirty="0" sz="3100" lang="en-US">
              <a:solidFill>
                <a:srgbClr val="FF3300"/>
              </a:solidFill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2800" i="1" lang="en-US"/>
              <a:t>g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 is an</a:t>
            </a:r>
            <a:r>
              <a:rPr altLang="en-US" dirty="0" sz="2800" i="1" lang="en-US">
                <a:solidFill>
                  <a:srgbClr val="3DDE2C"/>
                </a:solidFill>
              </a:rPr>
              <a:t> </a:t>
            </a:r>
            <a:r>
              <a:rPr altLang="en-US" b="1" dirty="0" sz="2800" i="1" lang="en-US">
                <a:solidFill>
                  <a:srgbClr val="CC0000"/>
                </a:solidFill>
              </a:rPr>
              <a:t>upper bound</a:t>
            </a:r>
            <a:r>
              <a:rPr altLang="en-US" dirty="0" sz="2800" lang="en-US"/>
              <a:t> for </a:t>
            </a:r>
            <a:r>
              <a:rPr altLang="en-US" dirty="0" sz="2800" i="1" lang="en-US"/>
              <a:t>f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</a:t>
            </a:r>
            <a:r>
              <a:rPr altLang="en-US" dirty="0" sz="2800" i="1" lang="en-US"/>
              <a:t> </a:t>
            </a:r>
            <a:r>
              <a:rPr altLang="en-US" dirty="0" sz="2800" lang="en-US"/>
              <a:t>that is not asymptotically tight.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2800" lang="en-US"/>
              <a:t>Observe the difference in this definition from previous ones. </a:t>
            </a:r>
            <a:endParaRPr altLang="en-US" b="1" dirty="0" sz="2800" lang="en-US" u="sng">
              <a:solidFill>
                <a:srgbClr val="CC0000"/>
              </a:solidFill>
            </a:endParaRPr>
          </a:p>
        </p:txBody>
      </p:sp>
      <p:sp>
        <p:nvSpPr>
          <p:cNvPr id="1048637" name="Text Box 22"/>
          <p:cNvSpPr txBox="1">
            <a:spLocks noChangeArrowheads="1"/>
          </p:cNvSpPr>
          <p:nvPr/>
        </p:nvSpPr>
        <p:spPr bwMode="auto">
          <a:xfrm>
            <a:off x="2008188" y="849313"/>
            <a:ext cx="184150" cy="45720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altLang="en-US" sz="2400" lang="en-US"/>
          </a:p>
        </p:txBody>
      </p:sp>
      <p:sp>
        <p:nvSpPr>
          <p:cNvPr id="1048638" name="Text Box 23"/>
          <p:cNvSpPr txBox="1">
            <a:spLocks noChangeArrowheads="1"/>
          </p:cNvSpPr>
          <p:nvPr/>
        </p:nvSpPr>
        <p:spPr bwMode="auto">
          <a:xfrm>
            <a:off x="1242470" y="2206678"/>
            <a:ext cx="7981950" cy="757237"/>
          </a:xfrm>
          <a:prstGeom prst="rect"/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2400" lang="en-US">
                <a:sym typeface="Symbol" panose="05050102010706020507" pitchFamily="18" charset="2"/>
              </a:rPr>
              <a:t>o</a:t>
            </a:r>
            <a:r>
              <a:rPr altLang="en-US" dirty="0" sz="2400" lang="en-US"/>
              <a:t>(g(n)) = {f(n): </a:t>
            </a:r>
            <a:r>
              <a:rPr altLang="en-US" dirty="0" sz="2400" lang="en-US">
                <a:sym typeface="Symbol" panose="05050102010706020507" pitchFamily="18" charset="2"/>
              </a:rPr>
              <a:t> </a:t>
            </a:r>
            <a:r>
              <a:rPr altLang="en-US" dirty="0" sz="2400" lang="en-US"/>
              <a:t>c &gt; 0, </a:t>
            </a:r>
            <a:r>
              <a:rPr altLang="en-US" dirty="0" sz="2400" lang="en-US">
                <a:sym typeface="Symbol" panose="05050102010706020507" pitchFamily="18" charset="2"/>
              </a:rPr>
              <a:t></a:t>
            </a:r>
            <a:r>
              <a:rPr altLang="en-US" dirty="0" sz="2400" lang="en-US"/>
              <a:t> n0 &gt; 0 such that </a:t>
            </a:r>
            <a:br>
              <a:rPr altLang="en-US" dirty="0" sz="2400" lang="en-US"/>
            </a:br>
            <a:r>
              <a:rPr altLang="en-US" dirty="0" sz="2400" lang="en-US"/>
              <a:t>		</a:t>
            </a:r>
            <a:r>
              <a:rPr altLang="en-US" dirty="0" sz="2400" lang="en-US">
                <a:sym typeface="Symbol" panose="05050102010706020507" pitchFamily="18" charset="2"/>
              </a:rPr>
              <a:t></a:t>
            </a:r>
            <a:r>
              <a:rPr altLang="en-US" dirty="0" sz="2400" lang="en-US"/>
              <a:t> n </a:t>
            </a:r>
            <a:r>
              <a:rPr altLang="en-US" dirty="0" sz="2400" lang="en-US">
                <a:sym typeface="Symbol" panose="05050102010706020507" pitchFamily="18" charset="2"/>
              </a:rPr>
              <a:t></a:t>
            </a:r>
            <a:r>
              <a:rPr altLang="en-US" dirty="0" sz="2400" lang="en-US"/>
              <a:t>  n0, we have 0 </a:t>
            </a:r>
            <a:r>
              <a:rPr altLang="en-US" dirty="0" sz="2400" lang="en-US">
                <a:sym typeface="Symbol" panose="05050102010706020507" pitchFamily="18" charset="2"/>
              </a:rPr>
              <a:t></a:t>
            </a:r>
            <a:r>
              <a:rPr altLang="en-US" dirty="0" sz="2400" lang="en-US"/>
              <a:t>  f(n) </a:t>
            </a:r>
            <a:r>
              <a:rPr altLang="en-US" dirty="0" sz="2400" lang="en-US">
                <a:sym typeface="Symbol" panose="05050102010706020507" pitchFamily="18" charset="2"/>
              </a:rPr>
              <a:t>&lt;</a:t>
            </a:r>
            <a:r>
              <a:rPr altLang="en-US" dirty="0" sz="2400" lang="en-US"/>
              <a:t> cg(n)}.</a:t>
            </a:r>
          </a:p>
        </p:txBody>
      </p:sp>
      <p:sp>
        <p:nvSpPr>
          <p:cNvPr id="1048639" name="Text Box 24"/>
          <p:cNvSpPr txBox="1">
            <a:spLocks noChangeArrowheads="1"/>
          </p:cNvSpPr>
          <p:nvPr/>
        </p:nvSpPr>
        <p:spPr bwMode="auto">
          <a:xfrm>
            <a:off x="1153261" y="1655558"/>
            <a:ext cx="6885218" cy="584775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dirty="0" lang="en-US" smtClean="0"/>
              <a:t>For </a:t>
            </a:r>
            <a:r>
              <a:rPr altLang="en-US" dirty="0" lang="en-US"/>
              <a:t>a given function </a:t>
            </a:r>
            <a:r>
              <a:rPr altLang="en-US" dirty="0" i="1" lang="en-US"/>
              <a:t>g</a:t>
            </a:r>
            <a:r>
              <a:rPr altLang="en-US" dirty="0" lang="en-US"/>
              <a:t>(</a:t>
            </a:r>
            <a:r>
              <a:rPr altLang="en-US" dirty="0" i="1" lang="en-US"/>
              <a:t>n</a:t>
            </a:r>
            <a:r>
              <a:rPr altLang="en-US" dirty="0" lang="en-US"/>
              <a:t>), the set little-</a:t>
            </a:r>
            <a:r>
              <a:rPr altLang="en-US" dirty="0" i="1" lang="en-US"/>
              <a:t>o</a:t>
            </a:r>
            <a:r>
              <a:rPr altLang="en-US" dirty="0" lang="en-US"/>
              <a:t>:</a:t>
            </a:r>
          </a:p>
        </p:txBody>
      </p:sp>
    </p:spTree>
  </p:cSld>
  <p:clrMapOvr>
    <a:masterClrMapping/>
  </p:clrMapOvr>
  <p:timing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2" name="Text Box 1031"/>
          <p:cNvSpPr txBox="1">
            <a:spLocks noChangeArrowheads="1"/>
          </p:cNvSpPr>
          <p:nvPr/>
        </p:nvSpPr>
        <p:spPr bwMode="auto">
          <a:xfrm>
            <a:off x="1329280" y="2688430"/>
            <a:ext cx="7981950" cy="757238"/>
          </a:xfrm>
          <a:prstGeom prst="rect"/>
          <a:solidFill>
            <a:srgbClr val="CCECFF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sz="2400" lang="en-US">
                <a:sym typeface="Symbol" panose="05050102010706020507" pitchFamily="18" charset="2"/>
              </a:rPr>
              <a:t>w</a:t>
            </a:r>
            <a:r>
              <a:rPr altLang="en-US" sz="2400" lang="en-US"/>
              <a:t>(g(n)) = {f(n): </a:t>
            </a:r>
            <a:r>
              <a:rPr altLang="en-US" sz="2400" lang="en-US">
                <a:sym typeface="Symbol" panose="05050102010706020507" pitchFamily="18" charset="2"/>
              </a:rPr>
              <a:t> </a:t>
            </a:r>
            <a:r>
              <a:rPr altLang="en-US" sz="2400" lang="en-US"/>
              <a:t>c &gt; 0, </a:t>
            </a:r>
            <a:r>
              <a:rPr altLang="en-US" sz="2400" lang="en-US">
                <a:sym typeface="Symbol" panose="05050102010706020507" pitchFamily="18" charset="2"/>
              </a:rPr>
              <a:t></a:t>
            </a:r>
            <a:r>
              <a:rPr altLang="en-US" sz="2400" lang="en-US"/>
              <a:t> n0 &gt; 0 such that </a:t>
            </a:r>
            <a:br>
              <a:rPr altLang="en-US" sz="2400" lang="en-US"/>
            </a:br>
            <a:r>
              <a:rPr altLang="en-US" sz="2400" lang="en-US"/>
              <a:t>		</a:t>
            </a:r>
            <a:r>
              <a:rPr altLang="en-US" sz="2400" lang="en-US">
                <a:sym typeface="Symbol" panose="05050102010706020507" pitchFamily="18" charset="2"/>
              </a:rPr>
              <a:t></a:t>
            </a:r>
            <a:r>
              <a:rPr altLang="en-US" sz="2400" lang="en-US"/>
              <a:t> n </a:t>
            </a:r>
            <a:r>
              <a:rPr altLang="en-US" sz="2400" lang="en-US">
                <a:sym typeface="Symbol" panose="05050102010706020507" pitchFamily="18" charset="2"/>
              </a:rPr>
              <a:t></a:t>
            </a:r>
            <a:r>
              <a:rPr altLang="en-US" sz="2400" lang="en-US"/>
              <a:t>  n0, we have 0 </a:t>
            </a:r>
            <a:r>
              <a:rPr altLang="en-US" sz="2400" lang="en-US">
                <a:sym typeface="Symbol" panose="05050102010706020507" pitchFamily="18" charset="2"/>
              </a:rPr>
              <a:t></a:t>
            </a:r>
            <a:r>
              <a:rPr altLang="en-US" sz="2400" lang="en-US"/>
              <a:t> cg(n) </a:t>
            </a:r>
            <a:r>
              <a:rPr altLang="en-US" sz="2400" lang="en-US">
                <a:sym typeface="Symbol" panose="05050102010706020507" pitchFamily="18" charset="2"/>
              </a:rPr>
              <a:t>&lt; </a:t>
            </a:r>
            <a:r>
              <a:rPr altLang="en-US" sz="2400" lang="en-US"/>
              <a:t> f(n)}.</a:t>
            </a:r>
          </a:p>
        </p:txBody>
      </p:sp>
      <p:sp>
        <p:nvSpPr>
          <p:cNvPr id="1048643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195601" y="595906"/>
            <a:ext cx="7772400" cy="1143000"/>
          </a:xfrm>
        </p:spPr>
        <p:txBody>
          <a:bodyPr/>
          <a:p>
            <a:r>
              <a:rPr altLang="en-US" dirty="0" i="1" lang="en-US" smtClean="0">
                <a:latin typeface="Symbol" panose="05050102010706020507" pitchFamily="18" charset="2"/>
                <a:sym typeface="Symbol" panose="05050102010706020507" pitchFamily="18" charset="2"/>
              </a:rPr>
              <a:t>w</a:t>
            </a:r>
            <a:r>
              <a:rPr altLang="en-US" dirty="0" i="1" lang="en-US" smtClean="0">
                <a:sym typeface="Symbol" panose="05050102010706020507" pitchFamily="18" charset="2"/>
              </a:rPr>
              <a:t> </a:t>
            </a:r>
            <a:r>
              <a:rPr altLang="en-US" dirty="0" lang="en-US" smtClean="0">
                <a:sym typeface="Symbol" panose="05050102010706020507" pitchFamily="18" charset="2"/>
              </a:rPr>
              <a:t>-notation</a:t>
            </a:r>
          </a:p>
        </p:txBody>
      </p:sp>
      <p:sp>
        <p:nvSpPr>
          <p:cNvPr id="1048644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1231320" y="3549650"/>
            <a:ext cx="7981950" cy="3308350"/>
          </a:xfrm>
        </p:spPr>
        <p:txBody>
          <a:bodyPr/>
          <a:p>
            <a:pPr>
              <a:spcBef>
                <a:spcPct val="0"/>
              </a:spcBef>
              <a:buFontTx/>
              <a:buNone/>
            </a:pPr>
            <a:r>
              <a:rPr altLang="en-US" dirty="0" sz="2800" i="1" lang="en-US"/>
              <a:t>f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 becomes arbitrarily large  relative to </a:t>
            </a:r>
            <a:r>
              <a:rPr altLang="en-US" dirty="0" sz="2800" i="1" lang="en-US"/>
              <a:t>g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</a:t>
            </a:r>
            <a:r>
              <a:rPr altLang="en-US" dirty="0" sz="2800" i="1" lang="en-US"/>
              <a:t> </a:t>
            </a:r>
            <a:r>
              <a:rPr altLang="en-US" dirty="0" sz="2800" lang="en-US"/>
              <a:t>as </a:t>
            </a:r>
            <a:r>
              <a:rPr altLang="en-US" dirty="0" sz="2800" i="1" lang="en-US"/>
              <a:t>n </a:t>
            </a:r>
            <a:r>
              <a:rPr altLang="en-US" dirty="0" sz="2800" lang="en-US"/>
              <a:t>approaches infinity: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altLang="en-US" dirty="0" sz="3400" i="1" lang="en-US">
                <a:solidFill>
                  <a:srgbClr val="FF3300"/>
                </a:solidFill>
              </a:rPr>
              <a:t>				</a:t>
            </a:r>
            <a:r>
              <a:rPr altLang="en-US" dirty="0" sz="3400" i="1" lang="en-US" err="1">
                <a:solidFill>
                  <a:srgbClr val="FF3300"/>
                </a:solidFill>
              </a:rPr>
              <a:t>lim</a:t>
            </a:r>
            <a:r>
              <a:rPr altLang="en-US" dirty="0" sz="3400" i="1" lang="en-US">
                <a:solidFill>
                  <a:srgbClr val="FF3300"/>
                </a:solidFill>
              </a:rPr>
              <a:t> </a:t>
            </a:r>
            <a:r>
              <a:rPr altLang="en-US" dirty="0" sz="3400" lang="en-US">
                <a:solidFill>
                  <a:srgbClr val="FF3300"/>
                </a:solidFill>
                <a:sym typeface="Symbol" panose="05050102010706020507" pitchFamily="18" charset="2"/>
              </a:rPr>
              <a:t>[</a:t>
            </a:r>
            <a:r>
              <a:rPr altLang="en-US" dirty="0" sz="3400" i="1" lang="en-US">
                <a:solidFill>
                  <a:srgbClr val="FF3300"/>
                </a:solidFill>
              </a:rPr>
              <a:t>f</a:t>
            </a:r>
            <a:r>
              <a:rPr altLang="en-US" dirty="0" sz="3400" lang="en-US">
                <a:solidFill>
                  <a:srgbClr val="FF3300"/>
                </a:solidFill>
              </a:rPr>
              <a:t>(</a:t>
            </a:r>
            <a:r>
              <a:rPr altLang="en-US" dirty="0" sz="3400" i="1" lang="en-US">
                <a:solidFill>
                  <a:srgbClr val="FF3300"/>
                </a:solidFill>
              </a:rPr>
              <a:t>n</a:t>
            </a:r>
            <a:r>
              <a:rPr altLang="en-US" dirty="0" sz="3400" lang="en-US">
                <a:solidFill>
                  <a:srgbClr val="FF3300"/>
                </a:solidFill>
              </a:rPr>
              <a:t>) / </a:t>
            </a:r>
            <a:r>
              <a:rPr altLang="en-US" dirty="0" sz="3400" i="1" lang="en-US">
                <a:solidFill>
                  <a:srgbClr val="FF3300"/>
                </a:solidFill>
              </a:rPr>
              <a:t>g</a:t>
            </a:r>
            <a:r>
              <a:rPr altLang="en-US" dirty="0" sz="3400" lang="en-US">
                <a:solidFill>
                  <a:srgbClr val="FF3300"/>
                </a:solidFill>
              </a:rPr>
              <a:t>(</a:t>
            </a:r>
            <a:r>
              <a:rPr altLang="en-US" dirty="0" sz="3400" i="1" lang="en-US">
                <a:solidFill>
                  <a:srgbClr val="FF3300"/>
                </a:solidFill>
              </a:rPr>
              <a:t>n</a:t>
            </a:r>
            <a:r>
              <a:rPr altLang="en-US" dirty="0" sz="3400" lang="en-US">
                <a:solidFill>
                  <a:srgbClr val="FF3300"/>
                </a:solidFill>
              </a:rPr>
              <a:t>)] = </a:t>
            </a:r>
            <a:r>
              <a:rPr altLang="en-US" dirty="0" sz="3400" lang="en-US">
                <a:solidFill>
                  <a:srgbClr val="FF3300"/>
                </a:solidFill>
                <a:sym typeface="Symbol" panose="05050102010706020507" pitchFamily="18" charset="2"/>
              </a:rPr>
              <a:t>.</a:t>
            </a:r>
            <a:endParaRPr altLang="en-US" dirty="0" sz="3400" lang="en-US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altLang="en-US" dirty="0" sz="3400" lang="en-US">
                <a:solidFill>
                  <a:srgbClr val="3DDE2C"/>
                </a:solidFill>
              </a:rPr>
              <a:t>                         </a:t>
            </a:r>
            <a:r>
              <a:rPr altLang="en-US" baseline="60000" dirty="0" sz="3400" i="1" lang="en-US">
                <a:solidFill>
                  <a:srgbClr val="FF3300"/>
                </a:solidFill>
              </a:rPr>
              <a:t>n</a:t>
            </a:r>
            <a:r>
              <a:rPr altLang="en-US" baseline="60000" dirty="0" sz="3400" i="1" lang="en-US">
                <a:solidFill>
                  <a:srgbClr val="FF3300"/>
                </a:solidFill>
                <a:sym typeface="Symbol" panose="05050102010706020507" pitchFamily="18" charset="2"/>
              </a:rPr>
              <a:t></a:t>
            </a:r>
            <a:r>
              <a:rPr altLang="en-US" dirty="0" sz="3400" i="1" lang="en-US">
                <a:solidFill>
                  <a:srgbClr val="FF3300"/>
                </a:solidFill>
              </a:rPr>
              <a:t> </a:t>
            </a:r>
            <a:endParaRPr altLang="en-US" dirty="0" sz="3400" lang="en-US">
              <a:solidFill>
                <a:srgbClr val="FF3300"/>
              </a:solidFill>
            </a:endParaRPr>
          </a:p>
          <a:p>
            <a:pPr>
              <a:spcBef>
                <a:spcPct val="0"/>
              </a:spcBef>
              <a:spcAft>
                <a:spcPct val="20000"/>
              </a:spcAft>
              <a:buFont typeface="Wingdings" panose="05000000000000000000" pitchFamily="2" charset="2"/>
              <a:buNone/>
            </a:pPr>
            <a:r>
              <a:rPr altLang="en-US" dirty="0" sz="2800" i="1" lang="en-US"/>
              <a:t>g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 is a</a:t>
            </a:r>
            <a:r>
              <a:rPr altLang="en-US" dirty="0" sz="2800" i="1" lang="en-US">
                <a:solidFill>
                  <a:srgbClr val="3DDE2C"/>
                </a:solidFill>
              </a:rPr>
              <a:t> </a:t>
            </a:r>
            <a:r>
              <a:rPr altLang="en-US" b="1" dirty="0" sz="2800" i="1" lang="en-US">
                <a:solidFill>
                  <a:srgbClr val="CC0000"/>
                </a:solidFill>
              </a:rPr>
              <a:t>lower bound</a:t>
            </a:r>
            <a:r>
              <a:rPr altLang="en-US" dirty="0" sz="2800" lang="en-US"/>
              <a:t> for </a:t>
            </a:r>
            <a:r>
              <a:rPr altLang="en-US" dirty="0" sz="2800" i="1" lang="en-US"/>
              <a:t>f</a:t>
            </a:r>
            <a:r>
              <a:rPr altLang="en-US" dirty="0" sz="2800" lang="en-US"/>
              <a:t>(</a:t>
            </a:r>
            <a:r>
              <a:rPr altLang="en-US" dirty="0" sz="2800" i="1" lang="en-US"/>
              <a:t>n</a:t>
            </a:r>
            <a:r>
              <a:rPr altLang="en-US" dirty="0" sz="2800" lang="en-US"/>
              <a:t>)</a:t>
            </a:r>
            <a:r>
              <a:rPr altLang="en-US" dirty="0" sz="2800" i="1" lang="en-US"/>
              <a:t> </a:t>
            </a:r>
            <a:r>
              <a:rPr altLang="en-US" dirty="0" sz="2800" lang="en-US"/>
              <a:t>that is not asymptotically tight.</a:t>
            </a:r>
          </a:p>
        </p:txBody>
      </p:sp>
      <p:sp>
        <p:nvSpPr>
          <p:cNvPr id="1048645" name="Text Box 1028"/>
          <p:cNvSpPr txBox="1">
            <a:spLocks noChangeArrowheads="1"/>
          </p:cNvSpPr>
          <p:nvPr/>
        </p:nvSpPr>
        <p:spPr bwMode="auto">
          <a:xfrm>
            <a:off x="2008188" y="849313"/>
            <a:ext cx="184150" cy="457200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altLang="en-US" sz="2400" lang="en-US"/>
          </a:p>
        </p:txBody>
      </p:sp>
      <p:sp>
        <p:nvSpPr>
          <p:cNvPr id="1048646" name="Text Box 1030"/>
          <p:cNvSpPr txBox="1">
            <a:spLocks noChangeArrowheads="1"/>
          </p:cNvSpPr>
          <p:nvPr/>
        </p:nvSpPr>
        <p:spPr bwMode="auto">
          <a:xfrm>
            <a:off x="1231320" y="1907382"/>
            <a:ext cx="7700962" cy="579437"/>
          </a:xfrm>
          <a:prstGeom prst="rect"/>
          <a:noFill/>
          <a:ln>
            <a:noFill/>
          </a:ln>
          <a:effectLst/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indent="-285750" marL="7429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indent="-228600" marL="11430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indent="-228600" marL="16002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indent="-228600" marL="20574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 indent="-228600" marL="25146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 indent="-228600" marL="29718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 indent="-228600" marL="34290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 indent="-228600" marL="388620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altLang="en-US" dirty="0" lang="en-US"/>
              <a:t>For a given function </a:t>
            </a:r>
            <a:r>
              <a:rPr altLang="en-US" dirty="0" i="1" lang="en-US"/>
              <a:t>g</a:t>
            </a:r>
            <a:r>
              <a:rPr altLang="en-US" dirty="0" lang="en-US"/>
              <a:t>(</a:t>
            </a:r>
            <a:r>
              <a:rPr altLang="en-US" dirty="0" i="1" lang="en-US"/>
              <a:t>n</a:t>
            </a:r>
            <a:r>
              <a:rPr altLang="en-US" dirty="0" lang="en-US"/>
              <a:t>), the set little-omega:</a:t>
            </a:r>
          </a:p>
        </p:txBody>
      </p:sp>
    </p:spTree>
  </p:cSld>
  <p:clrMapOvr>
    <a:masterClrMapping/>
  </p:clrMapOvr>
  <p:timing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150434" y="531541"/>
            <a:ext cx="7772400" cy="1143000"/>
          </a:xfrm>
        </p:spPr>
        <p:txBody>
          <a:bodyPr/>
          <a:p>
            <a:r>
              <a:rPr altLang="en-US" dirty="0" lang="en-US" smtClean="0"/>
              <a:t>Comparison of Functions</a:t>
            </a:r>
          </a:p>
        </p:txBody>
      </p:sp>
      <p:sp>
        <p:nvSpPr>
          <p:cNvPr id="1048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38350" y="1940312"/>
            <a:ext cx="7772400" cy="3490332"/>
          </a:xfrm>
        </p:spPr>
        <p:txBody>
          <a:bodyPr/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             f </a:t>
            </a:r>
            <a:r>
              <a:rPr altLang="en-US" dirty="0" lang="en-US" smtClean="0">
                <a:sym typeface="Symbol" panose="05050102010706020507" pitchFamily="18" charset="2"/>
              </a:rPr>
              <a:t></a:t>
            </a:r>
            <a:r>
              <a:rPr altLang="en-US" dirty="0" lang="en-US" smtClean="0"/>
              <a:t> </a:t>
            </a:r>
            <a:r>
              <a:rPr altLang="en-US" dirty="0" i="1" lang="en-US" smtClean="0"/>
              <a:t>g  </a:t>
            </a:r>
            <a:r>
              <a:rPr altLang="en-US" dirty="0" lang="en-US" smtClean="0">
                <a:sym typeface="Symbol" panose="05050102010706020507" pitchFamily="18" charset="2"/>
              </a:rPr>
              <a:t>  </a:t>
            </a:r>
            <a:r>
              <a:rPr altLang="en-US" dirty="0" i="1" lang="en-US" smtClean="0"/>
              <a:t>a </a:t>
            </a:r>
            <a:r>
              <a:rPr altLang="en-US" dirty="0" lang="en-US" smtClean="0">
                <a:sym typeface="Symbol" panose="05050102010706020507" pitchFamily="18" charset="2"/>
              </a:rPr>
              <a:t></a:t>
            </a:r>
            <a:r>
              <a:rPr altLang="en-US" dirty="0" i="1" lang="en-US" smtClean="0"/>
              <a:t> b</a:t>
            </a:r>
          </a:p>
          <a:p>
            <a:pPr algn="ctr">
              <a:buFont typeface="Wingdings" panose="05000000000000000000" pitchFamily="2" charset="2"/>
              <a:buNone/>
            </a:pPr>
            <a:endParaRPr altLang="en-US" dirty="0" i="1" lang="en-US"/>
          </a:p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f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</a:t>
            </a:r>
            <a:r>
              <a:rPr altLang="en-US" dirty="0" i="1" lang="en-US" smtClean="0"/>
              <a:t> = O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g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))</a:t>
            </a:r>
            <a:r>
              <a:rPr altLang="en-US" dirty="0" i="1" lang="en-US" smtClean="0"/>
              <a:t>  </a:t>
            </a:r>
            <a:r>
              <a:rPr altLang="en-US" dirty="0" lang="en-US" smtClean="0">
                <a:sym typeface="Symbol" panose="05050102010706020507" pitchFamily="18" charset="2"/>
              </a:rPr>
              <a:t></a:t>
            </a:r>
            <a:r>
              <a:rPr altLang="en-US" dirty="0" i="1" lang="en-US" smtClean="0"/>
              <a:t>  a  </a:t>
            </a:r>
            <a:r>
              <a:rPr altLang="en-US" dirty="0" lang="en-US" smtClean="0">
                <a:sym typeface="Symbol" panose="05050102010706020507" pitchFamily="18" charset="2"/>
              </a:rPr>
              <a:t></a:t>
            </a:r>
            <a:r>
              <a:rPr altLang="en-US" dirty="0" i="1" lang="en-US" smtClean="0">
                <a:sym typeface="Symbol" panose="05050102010706020507" pitchFamily="18" charset="2"/>
              </a:rPr>
              <a:t>   </a:t>
            </a:r>
            <a:r>
              <a:rPr altLang="en-US" dirty="0" i="1" lang="en-US" smtClean="0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f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</a:t>
            </a:r>
            <a:r>
              <a:rPr altLang="en-US" dirty="0" i="1" lang="en-US" smtClean="0"/>
              <a:t> = </a:t>
            </a:r>
            <a:r>
              <a:rPr altLang="en-US" dirty="0" lang="en-US" smtClean="0">
                <a:sym typeface="Symbol" panose="05050102010706020507" pitchFamily="18" charset="2"/>
              </a:rPr>
              <a:t>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g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))</a:t>
            </a:r>
            <a:r>
              <a:rPr altLang="en-US" dirty="0" i="1" lang="en-US" smtClean="0"/>
              <a:t>  </a:t>
            </a:r>
            <a:r>
              <a:rPr altLang="en-US" dirty="0" lang="en-US" smtClean="0">
                <a:sym typeface="Symbol" panose="05050102010706020507" pitchFamily="18" charset="2"/>
              </a:rPr>
              <a:t></a:t>
            </a:r>
            <a:r>
              <a:rPr altLang="en-US" dirty="0" i="1" lang="en-US" smtClean="0"/>
              <a:t>  a  </a:t>
            </a:r>
            <a:r>
              <a:rPr altLang="en-US" dirty="0" lang="en-US" smtClean="0">
                <a:sym typeface="Symbol" panose="05050102010706020507" pitchFamily="18" charset="2"/>
              </a:rPr>
              <a:t></a:t>
            </a:r>
            <a:r>
              <a:rPr altLang="en-US" dirty="0" i="1" lang="en-US" smtClean="0">
                <a:sym typeface="Symbol" panose="05050102010706020507" pitchFamily="18" charset="2"/>
              </a:rPr>
              <a:t>  </a:t>
            </a:r>
            <a:r>
              <a:rPr altLang="en-US" dirty="0" i="1" lang="en-US" smtClean="0"/>
              <a:t>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f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</a:t>
            </a:r>
            <a:r>
              <a:rPr altLang="en-US" dirty="0" i="1" lang="en-US" smtClean="0"/>
              <a:t> = </a:t>
            </a:r>
            <a:r>
              <a:rPr altLang="en-US" dirty="0" lang="en-US" smtClean="0">
                <a:sym typeface="Symbol" panose="05050102010706020507" pitchFamily="18" charset="2"/>
              </a:rPr>
              <a:t>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g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))</a:t>
            </a:r>
            <a:r>
              <a:rPr altLang="en-US" dirty="0" i="1" lang="en-US" smtClean="0"/>
              <a:t>  </a:t>
            </a:r>
            <a:r>
              <a:rPr altLang="en-US" dirty="0" lang="en-US" smtClean="0">
                <a:sym typeface="Symbol" panose="05050102010706020507" pitchFamily="18" charset="2"/>
              </a:rPr>
              <a:t></a:t>
            </a:r>
            <a:r>
              <a:rPr altLang="en-US" dirty="0" i="1" lang="en-US" smtClean="0"/>
              <a:t>  a  =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f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</a:t>
            </a:r>
            <a:r>
              <a:rPr altLang="en-US" dirty="0" i="1" lang="en-US" smtClean="0"/>
              <a:t> = o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g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))</a:t>
            </a:r>
            <a:r>
              <a:rPr altLang="en-US" dirty="0" i="1" lang="en-US" smtClean="0"/>
              <a:t>  </a:t>
            </a:r>
            <a:r>
              <a:rPr altLang="en-US" dirty="0" lang="en-US" smtClean="0">
                <a:sym typeface="Symbol" panose="05050102010706020507" pitchFamily="18" charset="2"/>
              </a:rPr>
              <a:t></a:t>
            </a:r>
            <a:r>
              <a:rPr altLang="en-US" dirty="0" i="1" lang="en-US" smtClean="0"/>
              <a:t>  a  </a:t>
            </a:r>
            <a:r>
              <a:rPr altLang="en-US" dirty="0" lang="en-US" smtClean="0"/>
              <a:t>&lt;</a:t>
            </a:r>
            <a:r>
              <a:rPr altLang="en-US" dirty="0" i="1" lang="en-US" smtClean="0"/>
              <a:t>  b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altLang="en-US" dirty="0" i="1" lang="en-US" smtClean="0"/>
              <a:t>f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</a:t>
            </a:r>
            <a:r>
              <a:rPr altLang="en-US" dirty="0" i="1" lang="en-US" smtClean="0"/>
              <a:t> = </a:t>
            </a:r>
            <a:r>
              <a:rPr altLang="en-US" dirty="0" i="1" lang="en-US" smtClean="0">
                <a:latin typeface="Symbol" panose="05050102010706020507" pitchFamily="18" charset="2"/>
                <a:sym typeface="Symbol" panose="05050102010706020507" pitchFamily="18" charset="2"/>
              </a:rPr>
              <a:t>w 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g</a:t>
            </a:r>
            <a:r>
              <a:rPr altLang="en-US" dirty="0" lang="en-US" smtClean="0"/>
              <a:t>(</a:t>
            </a:r>
            <a:r>
              <a:rPr altLang="en-US" dirty="0" i="1" lang="en-US" smtClean="0"/>
              <a:t>n</a:t>
            </a:r>
            <a:r>
              <a:rPr altLang="en-US" dirty="0" lang="en-US" smtClean="0"/>
              <a:t>))</a:t>
            </a:r>
            <a:r>
              <a:rPr altLang="en-US" dirty="0" i="1" lang="en-US" smtClean="0"/>
              <a:t>  </a:t>
            </a:r>
            <a:r>
              <a:rPr altLang="en-US" dirty="0" lang="en-US" smtClean="0">
                <a:sym typeface="Symbol" panose="05050102010706020507" pitchFamily="18" charset="2"/>
              </a:rPr>
              <a:t></a:t>
            </a:r>
            <a:r>
              <a:rPr altLang="en-US" dirty="0" i="1" lang="en-US" smtClean="0"/>
              <a:t>  a  </a:t>
            </a:r>
            <a:r>
              <a:rPr altLang="en-US" dirty="0" lang="en-US" smtClean="0"/>
              <a:t>&gt;</a:t>
            </a:r>
            <a:r>
              <a:rPr altLang="en-US" dirty="0" i="1" lang="en-US" smtClean="0"/>
              <a:t>  b</a:t>
            </a:r>
          </a:p>
        </p:txBody>
      </p:sp>
    </p:spTree>
  </p:cSld>
  <p:clrMapOvr>
    <a:masterClrMapping/>
  </p:clrMapOvr>
  <p:timing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7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6259" y="1060064"/>
            <a:ext cx="8115300" cy="657225"/>
          </a:xfrm>
          <a:prstGeom prst="rect"/>
          <a:noFill/>
          <a:ln>
            <a:noFill/>
          </a:ln>
        </p:spPr>
      </p:pic>
      <p:pic>
        <p:nvPicPr>
          <p:cNvPr id="2097178" name="Picture 4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2"/>
          <a:srcRect/>
          <a:stretch>
            <a:fillRect/>
          </a:stretch>
        </p:blipFill>
        <p:spPr bwMode="auto">
          <a:xfrm>
            <a:off x="1828800" y="1806498"/>
            <a:ext cx="7696200" cy="4360126"/>
          </a:xfrm>
          <a:prstGeom prst="rect"/>
          <a:noFill/>
          <a:ln>
            <a:noFill/>
          </a:ln>
        </p:spPr>
      </p:pic>
    </p:spTree>
  </p:cSld>
  <p:clrMapOvr>
    <a:masterClrMapping/>
  </p:clrMapOvr>
  <p:timing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dirty="0" lang="en-US"/>
          </a:p>
        </p:txBody>
      </p:sp>
      <p:sp>
        <p:nvSpPr>
          <p:cNvPr id="104865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endParaRPr dirty="0" lang="en-US" smtClean="0"/>
          </a:p>
          <a:p>
            <a:pPr indent="0" marL="0">
              <a:buNone/>
            </a:pPr>
            <a:r>
              <a:rPr b="1" dirty="0" sz="2500" lang="en-US" smtClean="0"/>
              <a:t>                          Prove that</a:t>
            </a:r>
          </a:p>
          <a:p>
            <a:pPr indent="0" marL="0">
              <a:buNone/>
            </a:pPr>
            <a:endParaRPr b="1" dirty="0" sz="2500" lang="en-US"/>
          </a:p>
          <a:p>
            <a:pPr indent="0" marL="0">
              <a:buNone/>
            </a:pPr>
            <a:r>
              <a:rPr b="1" sz="2500" lang="en-US" smtClean="0"/>
              <a:t>           </a:t>
            </a:r>
            <a:r>
              <a:rPr sz="2500" lang="en-US" smtClean="0"/>
              <a:t>We </a:t>
            </a:r>
            <a:r>
              <a:rPr dirty="0" sz="2500" lang="en-US" smtClean="0"/>
              <a:t>will be covering these type of asymptotic proofs in next classes.                                          </a:t>
            </a:r>
            <a:r>
              <a:rPr dirty="0" sz="1900" lang="en-US" smtClean="0"/>
              <a:t>       </a:t>
            </a:r>
          </a:p>
          <a:p>
            <a:endParaRPr dirty="0" lang="en-US"/>
          </a:p>
        </p:txBody>
      </p:sp>
      <p:pic>
        <p:nvPicPr>
          <p:cNvPr id="2097179" name="Picture 2"/>
          <p:cNvPicPr>
            <a:picLocks noChangeAspect="1" noChangeArrowheads="1"/>
          </p:cNvPicPr>
          <p:nvPr/>
        </p:nvPicPr>
        <p:blipFill>
          <a:blip xmlns:r="http://schemas.openxmlformats.org/officeDocument/2006/relationships" r:embed="rId1"/>
          <a:srcRect/>
          <a:stretch>
            <a:fillRect/>
          </a:stretch>
        </p:blipFill>
        <p:spPr bwMode="auto">
          <a:xfrm>
            <a:off x="916259" y="1060064"/>
            <a:ext cx="8115300" cy="657225"/>
          </a:xfrm>
          <a:prstGeom prst="rect"/>
          <a:noFill/>
          <a:ln>
            <a:noFill/>
          </a:ln>
        </p:spPr>
      </p:pic>
      <p:pic>
        <p:nvPicPr>
          <p:cNvPr id="2097180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4619658" y="2206307"/>
            <a:ext cx="2566754" cy="568885"/>
          </a:xfrm>
          <a:prstGeom prst="rect"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 smtClean="0"/>
              <a:t>Asymptotic Notations - Big O Overview</a:t>
            </a:r>
            <a:endParaRPr dirty="0" lang="en-US"/>
          </a:p>
        </p:txBody>
      </p:sp>
      <p:sp>
        <p:nvSpPr>
          <p:cNvPr id="1048600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 Definition:</a:t>
            </a:r>
          </a:p>
          <a:p>
            <a:endParaRPr dirty="0" lang="en-US"/>
          </a:p>
        </p:txBody>
      </p:sp>
      <p:pic>
        <p:nvPicPr>
          <p:cNvPr id="2097154" name="Picture 6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8757603" y="2126514"/>
            <a:ext cx="3105150" cy="3095625"/>
          </a:xfrm>
          <a:prstGeom prst="rect"/>
        </p:spPr>
      </p:pic>
      <p:pic>
        <p:nvPicPr>
          <p:cNvPr id="2097155" name="Picture 7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421130" y="2407501"/>
            <a:ext cx="6629400" cy="2354070"/>
          </a:xfrm>
          <a:prstGeom prst="rect"/>
        </p:spPr>
      </p:pic>
    </p:spTree>
  </p:cSld>
  <p:clrMapOvr>
    <a:masterClrMapping/>
  </p:clrMapOvr>
  <p:timing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Asymptotic Notation - Big O </a:t>
            </a:r>
            <a:r>
              <a:rPr dirty="0" lang="en-US" smtClean="0"/>
              <a:t>Overview</a:t>
            </a:r>
            <a:endParaRPr dirty="0" lang="en-US"/>
          </a:p>
        </p:txBody>
      </p:sp>
      <p:pic>
        <p:nvPicPr>
          <p:cNvPr id="2097156" name="Content Placeholder 3"/>
          <p:cNvPicPr>
            <a:picLocks noChangeAspect="1" noGrp="1"/>
          </p:cNvPicPr>
          <p:nvPr>
            <p:ph idx="1"/>
          </p:nvPr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338146" y="1846263"/>
            <a:ext cx="8062331" cy="4108488"/>
          </a:xfrm>
          <a:prstGeom prst="rect"/>
        </p:spPr>
      </p:pic>
    </p:spTree>
  </p:cSld>
  <p:clrMapOvr>
    <a:masterClrMapping/>
  </p:clrMapOvr>
  <p:timing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dirty="0" sz="4400" lang="en-US"/>
              <a:t>Example : Development of Notation for Big O</a:t>
            </a:r>
            <a:endParaRPr dirty="0" sz="4400" lang="en-US"/>
          </a:p>
        </p:txBody>
      </p:sp>
      <p:sp>
        <p:nvSpPr>
          <p:cNvPr id="104860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altLang="en-US" dirty="0" lang="en-US"/>
              <a:t>Not concerned with small values of 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altLang="en-US" dirty="0" lang="en-US"/>
              <a:t>Concerned with VERY LARGE values of n</a:t>
            </a:r>
          </a:p>
          <a:p>
            <a:endParaRPr altLang="en-US" dirty="0" lang="en-US"/>
          </a:p>
          <a:p>
            <a:r>
              <a:rPr altLang="en-US" dirty="0" lang="en-US"/>
              <a:t>Example: f(n) = n</a:t>
            </a:r>
            <a:r>
              <a:rPr altLang="en-US" baseline="30000" dirty="0" lang="en-US"/>
              <a:t>2</a:t>
            </a:r>
            <a:r>
              <a:rPr altLang="en-US" dirty="0" lang="en-US"/>
              <a:t>+4n + 20</a:t>
            </a:r>
          </a:p>
          <a:p>
            <a:pPr>
              <a:buNone/>
            </a:pPr>
            <a:r>
              <a:rPr altLang="en-US" dirty="0" lang="en-US"/>
              <a:t>   n</a:t>
            </a:r>
            <a:r>
              <a:rPr altLang="en-US" baseline="30000" dirty="0" lang="en-US"/>
              <a:t>2</a:t>
            </a:r>
            <a:r>
              <a:rPr altLang="en-US" dirty="0" lang="en-US"/>
              <a:t> is the dominant term and the term 4n + 20 becomes insignificant as n grows larger</a:t>
            </a:r>
          </a:p>
        </p:txBody>
      </p:sp>
    </p:spTree>
  </p:cSld>
  <p:clrMapOvr>
    <a:masterClrMapping/>
  </p:clrMapOvr>
  <p:timing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dirty="0" sz="4400" lang="en-US"/>
              <a:t>Example : Development of Notation for Big O</a:t>
            </a:r>
            <a:endParaRPr dirty="0" sz="4400" lang="en-US"/>
          </a:p>
        </p:txBody>
      </p:sp>
      <p:sp>
        <p:nvSpPr>
          <p:cNvPr id="1048605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5000" lnSpcReduction="20000"/>
          </a:bodyPr>
          <a:p>
            <a:r>
              <a:rPr altLang="en-US" dirty="0" lang="en-US" smtClean="0"/>
              <a:t>Drop </a:t>
            </a:r>
            <a:r>
              <a:rPr altLang="en-US" dirty="0" lang="en-US"/>
              <a:t>insignificant terms and constants</a:t>
            </a:r>
          </a:p>
          <a:p>
            <a:r>
              <a:rPr altLang="en-US" dirty="0" lang="en-US"/>
              <a:t>Say function is of O(n</a:t>
            </a:r>
            <a:r>
              <a:rPr altLang="en-US" baseline="30000" dirty="0" lang="en-US"/>
              <a:t>2</a:t>
            </a:r>
            <a:r>
              <a:rPr altLang="en-US" dirty="0" lang="en-US"/>
              <a:t>) called Big-O of n</a:t>
            </a:r>
            <a:r>
              <a:rPr altLang="en-US" baseline="30000" dirty="0" lang="en-US"/>
              <a:t>2</a:t>
            </a:r>
            <a:endParaRPr altLang="en-US" dirty="0" lang="en-US"/>
          </a:p>
          <a:p>
            <a:endParaRPr altLang="en-US" dirty="0" lang="en-US"/>
          </a:p>
          <a:p>
            <a:r>
              <a:rPr altLang="en-US" dirty="0" lang="en-US"/>
              <a:t>Common Big-O functions in algorithm analysis</a:t>
            </a:r>
          </a:p>
          <a:p>
            <a:pPr lvl="1"/>
            <a:r>
              <a:rPr altLang="en-US" dirty="0" sz="2000" lang="en-US"/>
              <a:t>g(n) = 1 (growth is constant)</a:t>
            </a:r>
          </a:p>
          <a:p>
            <a:pPr lvl="1"/>
            <a:r>
              <a:rPr altLang="en-US" dirty="0" sz="2000" lang="en-US"/>
              <a:t>g(n) = log </a:t>
            </a:r>
            <a:r>
              <a:rPr altLang="en-US" baseline="-25000" dirty="0" sz="2000" lang="en-US"/>
              <a:t>2</a:t>
            </a:r>
            <a:r>
              <a:rPr altLang="en-US" dirty="0" sz="2000" lang="en-US"/>
              <a:t> n (growth is logarithmic)</a:t>
            </a:r>
          </a:p>
          <a:p>
            <a:pPr lvl="1"/>
            <a:r>
              <a:rPr altLang="en-US" dirty="0" sz="2000" lang="en-US"/>
              <a:t>g(n) = n (growth is linear)</a:t>
            </a:r>
          </a:p>
          <a:p>
            <a:pPr lvl="1"/>
            <a:r>
              <a:rPr altLang="en-US" dirty="0" sz="2000" lang="en-US"/>
              <a:t>g(n) = n log </a:t>
            </a:r>
            <a:r>
              <a:rPr altLang="en-US" baseline="-25000" dirty="0" sz="2000" lang="en-US"/>
              <a:t>2</a:t>
            </a:r>
            <a:r>
              <a:rPr altLang="en-US" dirty="0" sz="2000" lang="en-US"/>
              <a:t> n (growth is faster than linear)</a:t>
            </a:r>
          </a:p>
          <a:p>
            <a:pPr lvl="1"/>
            <a:r>
              <a:rPr altLang="en-US" dirty="0" sz="2000" lang="en-US"/>
              <a:t>g(n) = n</a:t>
            </a:r>
            <a:r>
              <a:rPr altLang="en-US" baseline="30000" dirty="0" sz="2000" lang="en-US"/>
              <a:t>2</a:t>
            </a:r>
            <a:r>
              <a:rPr altLang="en-US" dirty="0" sz="2000" lang="en-US"/>
              <a:t> (growth is quadratic)</a:t>
            </a:r>
          </a:p>
          <a:p>
            <a:pPr lvl="1"/>
            <a:r>
              <a:rPr altLang="en-US" dirty="0" sz="2000" lang="en-US"/>
              <a:t>g(n) = 2</a:t>
            </a:r>
            <a:r>
              <a:rPr altLang="en-US" baseline="30000" dirty="0" sz="2000" lang="en-US"/>
              <a:t>n</a:t>
            </a:r>
            <a:r>
              <a:rPr altLang="en-US" dirty="0" sz="2000" lang="en-US"/>
              <a:t> (growth is exponential)</a:t>
            </a:r>
          </a:p>
        </p:txBody>
      </p:sp>
    </p:spTree>
  </p:cSld>
  <p:clrMapOvr>
    <a:masterClrMapping/>
  </p:clrMapOvr>
  <p:timing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dirty="0" sz="4400" lang="en-US" smtClean="0"/>
              <a:t>Example :Common Big O functions growth</a:t>
            </a:r>
            <a:endParaRPr dirty="0" sz="4400" lang="en-US"/>
          </a:p>
        </p:txBody>
      </p:sp>
      <p:sp>
        <p:nvSpPr>
          <p:cNvPr id="1048607" name="Content Placeholder 3"/>
          <p:cNvSpPr>
            <a:spLocks noGrp="1"/>
          </p:cNvSpPr>
          <p:nvPr>
            <p:ph idx="1"/>
          </p:nvPr>
        </p:nvSpPr>
        <p:spPr/>
        <p:txBody>
          <a:bodyPr/>
          <a:p>
            <a:endParaRPr dirty="0" lang="en-US"/>
          </a:p>
        </p:txBody>
      </p:sp>
      <p:pic>
        <p:nvPicPr>
          <p:cNvPr id="2097157" name="Picture 4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648986" y="1845734"/>
            <a:ext cx="7734300" cy="3439944"/>
          </a:xfrm>
          <a:prstGeom prst="rect"/>
        </p:spPr>
      </p:pic>
    </p:spTree>
  </p:cSld>
  <p:clrMapOvr>
    <a:masterClrMapping/>
  </p:clrMapOvr>
  <p:timing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Rectangle 211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p>
            <a:r>
              <a:rPr dirty="0" sz="4400" lang="en-US" smtClean="0"/>
              <a:t>Example : Common </a:t>
            </a:r>
            <a:r>
              <a:rPr dirty="0" sz="4400" lang="en-US"/>
              <a:t>Big </a:t>
            </a:r>
            <a:r>
              <a:rPr dirty="0" sz="4400" lang="en-US" smtClean="0"/>
              <a:t>O </a:t>
            </a:r>
            <a:r>
              <a:rPr dirty="0" sz="4400" lang="en-US"/>
              <a:t>functions growth</a:t>
            </a:r>
            <a:endParaRPr altLang="en-US" dirty="0" sz="4400" lang="en-US" smtClean="0"/>
          </a:p>
        </p:txBody>
      </p:sp>
      <p:graphicFrame>
        <p:nvGraphicFramePr>
          <p:cNvPr id="4194304" name="Group 210"/>
          <p:cNvGraphicFramePr>
            <a:graphicFrameLocks noGrp="1"/>
          </p:cNvGraphicFramePr>
          <p:nvPr>
            <p:ph idx="1"/>
          </p:nvPr>
        </p:nvGraphicFramePr>
        <p:xfrm>
          <a:off x="1267521" y="1929160"/>
          <a:ext cx="9147717" cy="4270917"/>
        </p:xfrm>
        <a:graphic>
          <a:graphicData uri="http://schemas.openxmlformats.org/drawingml/2006/table">
            <a:tbl>
              <a:tblPr/>
              <a:tblGrid>
                <a:gridCol w="1568180"/>
                <a:gridCol w="1566366"/>
                <a:gridCol w="1568180"/>
                <a:gridCol w="1568180"/>
                <a:gridCol w="2876811"/>
              </a:tblGrid>
              <a:tr h="925122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800" i="1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</a:t>
                      </a:r>
                      <a:endParaRPr altLang="en-US" baseline="0" b="0" cap="none" dirty="0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800" i="1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log2n</a:t>
                      </a:r>
                      <a:endParaRPr altLang="en-US" baseline="0" b="0" cap="none" dirty="0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1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nlog2n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1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n^2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ct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1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2^n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0000"/>
                    </a:solidFill>
                  </a:tcPr>
                </a:tc>
              </a:tr>
              <a:tr h="557023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altLang="en-US" baseline="0" b="0" cap="none" dirty="0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  <a:tr h="558242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altLang="en-US" baseline="0" b="0" cap="none" dirty="0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  <a:tr h="557023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  <a:tr h="558242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  <a:tr h="557023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256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65536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  <a:tr h="558242"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32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160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1024</a:t>
                      </a:r>
                      <a:endParaRPr altLang="en-US" baseline="0" b="0" cap="none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  <a:tc>
                  <a:txBody>
                    <a:bodyPr/>
                    <a:lstStyle>
                      <a:lvl1pPr indent="-342900" marL="342900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indent="-285750" marL="742950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indent="-228600" marL="11430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indent="-228600" marL="16002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indent="-228600" marL="20574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 indent="-228600" marL="25146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 indent="-228600" marL="29718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 indent="-228600" marL="34290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 indent="-228600" marL="388620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algn="r" defTabSz="914400" eaLnBrk="1" fontAlgn="b" hangingPunct="1" indent="-342900" latinLnBrk="0" lvl="0" marL="342900" marR="0" rtl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altLang="en-US" baseline="0" b="1" cap="none" dirty="0" sz="2800" i="0" kumimoji="0" lang="en-US" normalizeH="0" strike="noStrike" u="none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4294967296</a:t>
                      </a:r>
                      <a:endParaRPr altLang="en-US" baseline="0" b="0" cap="none" dirty="0" sz="2800" i="0" kumimoji="0" lang="en-US" normalizeH="0" strike="noStrike" u="none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anchor="b" horzOverflow="overflow">
                    <a:lnL>
                      <a:noFill/>
                    </a:lnL>
                    <a:lnR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  <a:headEnd type="none" w="med" len="med"/>
                      <a:tailEnd type="none" w="med" len="med"/>
                    </a:lnTlToBr>
                    <a:lnBlToTr>
                      <a:noFill/>
                      <a:headEnd type="none" w="med" len="med"/>
                      <a:tailEnd type="none" w="med" len="med"/>
                    </a:lnBlToTr>
                    <a:solidFill>
                      <a:srgbClr val="00808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dirty="0" lang="en-US"/>
              <a:t>Asymptotic Notation - Big O </a:t>
            </a:r>
            <a:r>
              <a:rPr dirty="0" lang="en-US" smtClean="0"/>
              <a:t>Overview</a:t>
            </a:r>
            <a:endParaRPr dirty="0" lang="en-US"/>
          </a:p>
        </p:txBody>
      </p:sp>
      <p:sp>
        <p:nvSpPr>
          <p:cNvPr id="1048615" name="Content Placeholder 4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buFont typeface="Wingdings" panose="05000000000000000000" pitchFamily="2" charset="2"/>
              <a:buChar char="v"/>
            </a:pPr>
            <a:r>
              <a:rPr dirty="0" lang="en-US" smtClean="0"/>
              <a:t>Some Common Relations :</a:t>
            </a:r>
          </a:p>
          <a:p>
            <a:endParaRPr dirty="0" lang="en-US"/>
          </a:p>
        </p:txBody>
      </p:sp>
      <p:pic>
        <p:nvPicPr>
          <p:cNvPr id="2097158" name="Content Placeholder 3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561171" y="2286000"/>
            <a:ext cx="7327263" cy="3582988"/>
          </a:xfrm>
          <a:prstGeom prst="rect"/>
        </p:spPr>
      </p:pic>
    </p:spTree>
  </p:cSld>
  <p:clrMapOvr>
    <a:masterClrMapping/>
  </p:clrMapOvr>
  <p:timing/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lastClr="FFFFFF" val="window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algn="br" blurRad="38100" dir="2700000" dist="25400" rotWithShape="0">
              <a:srgbClr val="000000">
                <a:alpha val="60000"/>
              </a:srgbClr>
            </a:outerShdw>
          </a:effectLst>
        </a:effectStyle>
        <a:effectStyle>
          <a:effectLst>
            <a:outerShdw algn="br" blurRad="44450" dir="2700000" dist="254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Company>rg-adguard</Company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CS302 Design and Analysis of Algorithms</dc:title>
  <dc:creator>sohail afzal</dc:creator>
  <cp:lastModifiedBy>sohail</cp:lastModifiedBy>
  <dcterms:created xsi:type="dcterms:W3CDTF">2020-08-29T21:35:06Z</dcterms:created>
  <dcterms:modified xsi:type="dcterms:W3CDTF">2022-09-11T09:03:03Z</dcterms:modified>
</cp:coreProperties>
</file>