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75" r:id="rId5"/>
    <p:sldId id="262" r:id="rId6"/>
    <p:sldId id="263" r:id="rId7"/>
    <p:sldId id="277" r:id="rId8"/>
    <p:sldId id="278" r:id="rId9"/>
    <p:sldId id="264" r:id="rId10"/>
    <p:sldId id="266" r:id="rId11"/>
    <p:sldId id="283" r:id="rId12"/>
    <p:sldId id="284" r:id="rId13"/>
    <p:sldId id="279" r:id="rId14"/>
    <p:sldId id="280" r:id="rId15"/>
    <p:sldId id="282" r:id="rId16"/>
    <p:sldId id="281" r:id="rId17"/>
    <p:sldId id="276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02"/>
    <p:restoredTop sz="90941"/>
  </p:normalViewPr>
  <p:slideViewPr>
    <p:cSldViewPr>
      <p:cViewPr varScale="1">
        <p:scale>
          <a:sx n="62" d="100"/>
          <a:sy n="62" d="100"/>
        </p:scale>
        <p:origin x="9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49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89F339-71C1-4544-8A46-ECDE11D64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2F2A66B-AFFD-F24E-BF85-149328BB5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A2772C-FAF8-B94B-82A0-73ECBA5F8CC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7022F3-22B2-8E42-9FEB-2E9F255F8296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A4F9A0-78F6-D648-9B6E-4ED4D8C8A2AD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A93A0E-47F5-0743-ADA8-403E0870D45C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204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57C32B5-5C13-234F-8743-52F5328542EA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C4900C-9FC3-9B45-9C31-812900F0BFC9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D413D2-E529-BD48-BCF8-14B9DC46ABDD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D413D2-E529-BD48-BCF8-14B9DC46ABDD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36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D413D2-E529-BD48-BCF8-14B9DC46ABDD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82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EE1166-CE1F-3E4A-977A-58B582B8D768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14" name="Footer Placeholder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5" name="Slide Number Placeholder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253B64-9887-B84C-AB4D-16A697C823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E2D81-C603-474C-AE35-FD92CC49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B81A2E-371F-BD4C-93F1-8316B1621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65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524B71-1D08-274A-B24A-806FC21F2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5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29C79-78D2-8E4F-B315-9FAFD3086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6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DAF17-5B71-1146-8D8C-9A113A823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F7B3EC-5F81-104E-8B0A-9059BA0A9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24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D04C5F-4D9E-304E-B66E-AB41A5C43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5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1909A0-B484-DB43-BEF3-67F902BEB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68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11F299-6FF7-7743-9049-89AE1536C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5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FA6A6-F62E-0A49-8B64-A778F9774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0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B0DB51A-9EB9-7047-9A2D-C1062A53F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1640A-2B60-F94E-935D-FAC136E02BC1}" type="slidenum">
              <a:rPr lang="en-US" altLang="en-US" sz="1400">
                <a:solidFill>
                  <a:schemeClr val="bg2"/>
                </a:solidFill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CS 3005: Theory of Automata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/>
              <a:t>Spring 2022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dirty="0"/>
              <a:t>Department of CS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dirty="0"/>
              <a:t>FAST NUCES, Karachi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4AD53-C96D-C646-860E-3348C098D96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Policy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All assignments must be done </a:t>
            </a:r>
            <a:r>
              <a:rPr lang="en-US" altLang="en-US" sz="2800" i="1" dirty="0"/>
              <a:t>individually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Cheating: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Helping others, getting help, looking up website for solutions,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Students caught cheating will be awarded an </a:t>
            </a:r>
            <a:r>
              <a:rPr lang="en-US" altLang="en-US" sz="2800" b="1" dirty="0">
                <a:solidFill>
                  <a:srgbClr val="FF0000"/>
                </a:solidFill>
              </a:rPr>
              <a:t>0 </a:t>
            </a:r>
            <a:r>
              <a:rPr lang="en-US" altLang="en-US" sz="2800" dirty="0"/>
              <a:t>marks in that assignment/quiz.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something is not clear, on what constitutes and what does not, please consult the instructor in advance.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450C-C846-433A-B6E2-0BBC997E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E141-A592-46FF-A2F5-61B97220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bank has two meanings</a:t>
            </a:r>
          </a:p>
          <a:p>
            <a:pPr lvl="1"/>
            <a:r>
              <a:rPr lang="en-US" dirty="0"/>
              <a:t>Financial Institutions.</a:t>
            </a:r>
          </a:p>
          <a:p>
            <a:pPr lvl="1"/>
            <a:r>
              <a:rPr lang="en-US" dirty="0"/>
              <a:t>Edge of the river.</a:t>
            </a:r>
          </a:p>
          <a:p>
            <a:pPr lvl="1"/>
            <a:r>
              <a:rPr lang="en-US" dirty="0"/>
              <a:t>Problem in parts of speech tagging </a:t>
            </a:r>
          </a:p>
          <a:p>
            <a:pPr lvl="2"/>
            <a:r>
              <a:rPr lang="en-US" dirty="0"/>
              <a:t>Word bank can be verb/noun.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E8F63-7E4B-49AE-8CA4-035FD21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60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F56CC2-C8B6-44AF-A149-CD43A0B90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3733800"/>
          </a:xfrm>
        </p:spPr>
        <p:txBody>
          <a:bodyPr/>
          <a:lstStyle/>
          <a:p>
            <a:r>
              <a:rPr lang="en-US" dirty="0"/>
              <a:t>What of ambiguity in formal languages?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ABB95-BA9F-4902-930C-D0B4BD8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53B64-9887-B84C-AB4D-16A697C8236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04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2474-F327-4853-8F98-77261FE2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Weightage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9A6-09D4-470B-A9A1-25E5564E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 promised.(If awarded can be like max 4 and min 0 for grade change –</a:t>
            </a:r>
            <a:r>
              <a:rPr lang="en-US" dirty="0" err="1">
                <a:solidFill>
                  <a:srgbClr val="FF0000"/>
                </a:solidFill>
              </a:rPr>
              <a:t>ve</a:t>
            </a:r>
            <a:r>
              <a:rPr lang="en-US" dirty="0">
                <a:solidFill>
                  <a:srgbClr val="FF0000"/>
                </a:solidFill>
              </a:rPr>
              <a:t> if plagiarism is found). You may submit after final exams.</a:t>
            </a:r>
          </a:p>
          <a:p>
            <a:r>
              <a:rPr lang="en-US" dirty="0">
                <a:solidFill>
                  <a:srgbClr val="FF0000"/>
                </a:solidFill>
              </a:rPr>
              <a:t>Tasks</a:t>
            </a:r>
          </a:p>
          <a:p>
            <a:pPr lvl="1"/>
            <a:r>
              <a:rPr lang="en-US" dirty="0"/>
              <a:t>What class of languages do human languages belong to (Regular, Context Free, context sensitive, recursively enumerable or others).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1966-0BC3-48C2-913B-4BCFD5D0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73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2474-F327-4853-8F98-77261FE2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Weightage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9A6-09D4-470B-A9A1-25E5564E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finite state machines, context free grammars in any one of these.</a:t>
            </a:r>
          </a:p>
          <a:p>
            <a:pPr lvl="1"/>
            <a:r>
              <a:rPr lang="en-US" dirty="0"/>
              <a:t>Natural Language Processing.</a:t>
            </a:r>
          </a:p>
          <a:p>
            <a:pPr lvl="1"/>
            <a:r>
              <a:rPr lang="en-US" dirty="0"/>
              <a:t>Computational biology.</a:t>
            </a:r>
          </a:p>
          <a:p>
            <a:pPr lvl="1"/>
            <a:r>
              <a:rPr lang="en-US" dirty="0"/>
              <a:t>Computer Music.</a:t>
            </a:r>
          </a:p>
          <a:p>
            <a:pPr lvl="1"/>
            <a:r>
              <a:rPr lang="en-US" dirty="0"/>
              <a:t>Computer Graphics.</a:t>
            </a:r>
          </a:p>
          <a:p>
            <a:pPr lvl="1"/>
            <a:r>
              <a:rPr lang="en-US" dirty="0" err="1"/>
              <a:t>Lexer</a:t>
            </a:r>
            <a:r>
              <a:rPr lang="en-US" dirty="0"/>
              <a:t>/Parsers.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1966-0BC3-48C2-913B-4BCFD5D0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2474-F327-4853-8F98-77261FE2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Weightage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9A6-09D4-470B-A9A1-25E5564E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Application of Finite State Machine in:</a:t>
            </a:r>
          </a:p>
          <a:p>
            <a:pPr lvl="2"/>
            <a:r>
              <a:rPr lang="en-US" dirty="0"/>
              <a:t>Software Defined Networking.</a:t>
            </a:r>
          </a:p>
          <a:p>
            <a:pPr lvl="2"/>
            <a:r>
              <a:rPr lang="en-US" dirty="0"/>
              <a:t>Software Development life Cycle.</a:t>
            </a:r>
          </a:p>
          <a:p>
            <a:pPr lvl="2"/>
            <a:r>
              <a:rPr lang="en-US" dirty="0"/>
              <a:t>Mobile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1966-0BC3-48C2-913B-4BCFD5D0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87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2474-F327-4853-8F98-77261FE2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Weightage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9A6-09D4-470B-A9A1-25E5564E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write a report of 3000 words on one of above topics, should be plagiarism free(would be checked on Turnitin).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You need to make a programming project on one of above topics(You may choose any Programming language of your choice).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81966-0BC3-48C2-913B-4BCFD5D0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36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9846-62BF-4E96-A78E-C079BD85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Your 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94024-4A6C-43F6-A123-0E9F78F6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53B64-9887-B84C-AB4D-16A697C8236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90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1E86B-1180-564D-A68D-A530BDF758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Instructor Contacts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Instructor: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Musawar Ali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	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Academic Block III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musawar.ali@nu.edu.pk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Office Hours: Monday to Friday </a:t>
            </a:r>
            <a:r>
              <a:rPr lang="en-US" altLang="en-US" sz="2400" dirty="0">
                <a:solidFill>
                  <a:schemeClr val="folHlink"/>
                </a:solidFill>
              </a:rPr>
              <a:t>08:00-3:30pm	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E40BC-6B6F-6C40-911B-5161C4E60C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Introduce concepts in automata theory and theory of computation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Identify different formal language classes and their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Design grammars and recognizers for different formal languages.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A6C807-B7A6-A54F-8345-59EEF996FE9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Very broadly, the course will contain  three parts:</a:t>
            </a:r>
          </a:p>
          <a:p>
            <a:pPr marL="990600" lvl="1" indent="-533400" eaLnBrk="1" hangingPunct="1"/>
            <a:r>
              <a:rPr lang="en-US" altLang="en-US" dirty="0"/>
              <a:t>Part I)	Regular languages </a:t>
            </a:r>
          </a:p>
          <a:p>
            <a:pPr marL="990600" lvl="1" indent="-533400" eaLnBrk="1" hangingPunct="1"/>
            <a:r>
              <a:rPr lang="en-US" altLang="en-US" dirty="0"/>
              <a:t>Part II)	Context-free languages</a:t>
            </a:r>
          </a:p>
          <a:p>
            <a:pPr marL="990600" lvl="1" indent="-533400" eaLnBrk="1" hangingPunct="1"/>
            <a:r>
              <a:rPr lang="en-US" altLang="en-US" dirty="0"/>
              <a:t>Part III)	Turing machines(Recursively Enumerable Languages)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4ADAC-8B1D-F946-B892-BCF36A8A19E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Textbook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Introduction to Automata Theory, Languages and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John E. Hopcroft, Rajeev Motwani, Jeffrey D. Ullman, Introduction to Automata Theory, Languages, and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P. Linz. Introduction to Formal Languages and Automata, 6th edition, 2017 (or 5th or 4th edition), Jones and </a:t>
            </a:r>
            <a:r>
              <a:rPr lang="en-US" altLang="en-US" sz="2000" dirty="0" err="1"/>
              <a:t>Barlett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Daniel I. A. Cohen, Introduction to Computer Theory.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John Martin, Introduction to Languages and the Theory of Computation, Third Edition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Michael </a:t>
            </a:r>
            <a:r>
              <a:rPr lang="en-US" altLang="en-US" sz="2000" dirty="0" err="1"/>
              <a:t>Sipser</a:t>
            </a:r>
            <a:r>
              <a:rPr lang="en-US" altLang="en-US" sz="2000" dirty="0"/>
              <a:t>, Introduction to Theory of Computation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834E-C075-B347-BEC1-AF177ECF81FA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4 Assignments (10%) </a:t>
            </a:r>
          </a:p>
          <a:p>
            <a:pPr eaLnBrk="1" hangingPunct="1"/>
            <a:r>
              <a:rPr lang="en-US" altLang="en-US" dirty="0"/>
              <a:t>4 Quizzes (10%) </a:t>
            </a:r>
          </a:p>
          <a:p>
            <a:pPr eaLnBrk="1" hangingPunct="1"/>
            <a:r>
              <a:rPr lang="en-US" altLang="en-US" dirty="0"/>
              <a:t>2 Mid Exams (30%) </a:t>
            </a:r>
          </a:p>
          <a:p>
            <a:pPr eaLnBrk="1" hangingPunct="1"/>
            <a:r>
              <a:rPr lang="en-US" altLang="en-US" dirty="0"/>
              <a:t>1 final (50%)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NO make up Quizzes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dirty="0"/>
              <a:t>Grading Policy:</a:t>
            </a:r>
          </a:p>
          <a:p>
            <a:pPr eaLnBrk="1" hangingPunct="1"/>
            <a:r>
              <a:rPr lang="en-US" altLang="en-US" dirty="0"/>
              <a:t>Absolute Grading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834E-C075-B347-BEC1-AF177ECF81FA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Assignment in 2</a:t>
            </a:r>
            <a:r>
              <a:rPr lang="en-US" altLang="en-US" baseline="30000" dirty="0"/>
              <a:t>nd</a:t>
            </a:r>
            <a:r>
              <a:rPr lang="en-US" altLang="en-US" dirty="0"/>
              <a:t> week.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 Assignment in 4</a:t>
            </a:r>
            <a:r>
              <a:rPr lang="en-US" altLang="en-US" baseline="30000" dirty="0"/>
              <a:t>th</a:t>
            </a:r>
            <a:r>
              <a:rPr lang="en-US" altLang="en-US" dirty="0"/>
              <a:t> week.</a:t>
            </a:r>
          </a:p>
          <a:p>
            <a:pPr eaLnBrk="1" hangingPunct="1"/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Assignment in 8</a:t>
            </a:r>
            <a:r>
              <a:rPr lang="en-US" altLang="en-US" baseline="30000" dirty="0"/>
              <a:t>th</a:t>
            </a:r>
            <a:r>
              <a:rPr lang="en-US" altLang="en-US" dirty="0"/>
              <a:t> or 9</a:t>
            </a:r>
            <a:r>
              <a:rPr lang="en-US" altLang="en-US" baseline="30000" dirty="0"/>
              <a:t>th</a:t>
            </a:r>
            <a:r>
              <a:rPr lang="en-US" altLang="en-US" dirty="0"/>
              <a:t> week.</a:t>
            </a:r>
          </a:p>
          <a:p>
            <a:pPr eaLnBrk="1" hangingPunct="1"/>
            <a:r>
              <a:rPr lang="en-US" altLang="en-US" dirty="0"/>
              <a:t>4</a:t>
            </a:r>
            <a:r>
              <a:rPr lang="en-US" altLang="en-US" baseline="30000" dirty="0"/>
              <a:t>th</a:t>
            </a:r>
            <a:r>
              <a:rPr lang="en-US" altLang="en-US" dirty="0"/>
              <a:t> Assignment in 12</a:t>
            </a:r>
            <a:r>
              <a:rPr lang="en-US" altLang="en-US" baseline="30000" dirty="0"/>
              <a:t>th</a:t>
            </a:r>
            <a:r>
              <a:rPr lang="en-US" altLang="en-US" dirty="0"/>
              <a:t> or 13</a:t>
            </a:r>
            <a:r>
              <a:rPr lang="en-US" altLang="en-US" baseline="30000" dirty="0"/>
              <a:t>th</a:t>
            </a:r>
            <a:r>
              <a:rPr lang="en-US" altLang="en-US" dirty="0"/>
              <a:t> week.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71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834E-C075-B347-BEC1-AF177ECF81FA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Quiz in 4</a:t>
            </a:r>
            <a:r>
              <a:rPr lang="en-US" altLang="en-US" baseline="30000" dirty="0"/>
              <a:t>th</a:t>
            </a:r>
            <a:r>
              <a:rPr lang="en-US" altLang="en-US" dirty="0"/>
              <a:t> or 5</a:t>
            </a:r>
            <a:r>
              <a:rPr lang="en-US" altLang="en-US" baseline="30000" dirty="0"/>
              <a:t>th</a:t>
            </a:r>
            <a:r>
              <a:rPr lang="en-US" altLang="en-US" dirty="0"/>
              <a:t> week.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 Quiz in 9</a:t>
            </a:r>
            <a:r>
              <a:rPr lang="en-US" altLang="en-US" baseline="30000" dirty="0"/>
              <a:t>th </a:t>
            </a:r>
            <a:r>
              <a:rPr lang="en-US" altLang="en-US" dirty="0"/>
              <a:t> or 10</a:t>
            </a:r>
            <a:r>
              <a:rPr lang="en-US" altLang="en-US" baseline="30000" dirty="0"/>
              <a:t>th</a:t>
            </a:r>
            <a:r>
              <a:rPr lang="en-US" altLang="en-US" dirty="0"/>
              <a:t> week.</a:t>
            </a:r>
          </a:p>
          <a:p>
            <a:pPr eaLnBrk="1" hangingPunct="1"/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Quiz in 13</a:t>
            </a:r>
            <a:r>
              <a:rPr lang="en-US" altLang="en-US" baseline="30000" dirty="0"/>
              <a:t>th</a:t>
            </a:r>
            <a:r>
              <a:rPr lang="en-US" altLang="en-US" dirty="0"/>
              <a:t> or 14</a:t>
            </a:r>
            <a:r>
              <a:rPr lang="en-US" altLang="en-US" baseline="30000" dirty="0"/>
              <a:t>th</a:t>
            </a:r>
            <a:r>
              <a:rPr lang="en-US" altLang="en-US" dirty="0"/>
              <a:t> week.</a:t>
            </a:r>
          </a:p>
          <a:p>
            <a:pPr eaLnBrk="1" hangingPunct="1"/>
            <a:r>
              <a:rPr lang="en-US" altLang="en-US" dirty="0"/>
              <a:t>4</a:t>
            </a:r>
            <a:r>
              <a:rPr lang="en-US" altLang="en-US" baseline="30000" dirty="0"/>
              <a:t>th</a:t>
            </a:r>
            <a:r>
              <a:rPr lang="en-US" altLang="en-US" dirty="0"/>
              <a:t> Grand Quiz in 15</a:t>
            </a:r>
            <a:r>
              <a:rPr lang="en-US" altLang="en-US" baseline="30000" dirty="0"/>
              <a:t>th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Note: Quiz dates once announced would be final.</a:t>
            </a:r>
          </a:p>
        </p:txBody>
      </p:sp>
    </p:spTree>
    <p:extLst>
      <p:ext uri="{BB962C8B-B14F-4D97-AF65-F5344CB8AC3E}">
        <p14:creationId xmlns:p14="http://schemas.microsoft.com/office/powerpoint/2010/main" val="301051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DF40F-C187-AD4B-9171-04F3EFE868F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Assignment Submission Policy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Softcopy to be submitted </a:t>
            </a:r>
            <a:r>
              <a:rPr lang="en-US" altLang="en-US" sz="2800" i="1" dirty="0">
                <a:solidFill>
                  <a:schemeClr val="folHlink"/>
                </a:solidFill>
              </a:rPr>
              <a:t>in GCR </a:t>
            </a:r>
            <a:r>
              <a:rPr lang="en-US" altLang="en-US" sz="2800" dirty="0"/>
              <a:t>on the due date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Early submissions allowed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>
                <a:solidFill>
                  <a:srgbClr val="FF0000"/>
                </a:solidFill>
              </a:rPr>
              <a:t>No late submissions</a:t>
            </a:r>
            <a:r>
              <a:rPr lang="en-US" altLang="en-US" sz="2800" i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Extensions </a:t>
            </a:r>
            <a:r>
              <a:rPr lang="en-US" altLang="en-US" sz="2800" i="1" dirty="0"/>
              <a:t>may </a:t>
            </a:r>
            <a:r>
              <a:rPr lang="en-US" altLang="en-US" sz="2800" dirty="0"/>
              <a:t>be permitted under extraordinary circumstances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Contact the instructor </a:t>
            </a:r>
            <a:r>
              <a:rPr lang="en-US" altLang="en-US" sz="2400" i="1" dirty="0"/>
              <a:t>at least 1 week prior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Assignments will be posted on GCR.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3489</TotalTime>
  <Words>765</Words>
  <Application>Microsoft Office PowerPoint</Application>
  <PresentationFormat>On-screen Show (4:3)</PresentationFormat>
  <Paragraphs>141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Blends</vt:lpstr>
      <vt:lpstr>CS 3005: Theory of Automata</vt:lpstr>
      <vt:lpstr>Instructor Contacts</vt:lpstr>
      <vt:lpstr>Objectives</vt:lpstr>
      <vt:lpstr>Course Organization</vt:lpstr>
      <vt:lpstr>Required Textbook</vt:lpstr>
      <vt:lpstr>Grading</vt:lpstr>
      <vt:lpstr>Grading</vt:lpstr>
      <vt:lpstr>Grading</vt:lpstr>
      <vt:lpstr>Assignment Submission Policy</vt:lpstr>
      <vt:lpstr>Assignment Policy</vt:lpstr>
      <vt:lpstr>Ambiguity in Natural Language</vt:lpstr>
      <vt:lpstr>PowerPoint Presentation</vt:lpstr>
      <vt:lpstr>Bonus Weightage</vt:lpstr>
      <vt:lpstr>Bonus Weightage</vt:lpstr>
      <vt:lpstr>Bonus Weightage</vt:lpstr>
      <vt:lpstr>Bonus Weightage</vt:lpstr>
      <vt:lpstr>Your Suggestions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Musawar Ali</cp:lastModifiedBy>
  <cp:revision>173</cp:revision>
  <cp:lastPrinted>2007-08-15T03:01:31Z</cp:lastPrinted>
  <dcterms:created xsi:type="dcterms:W3CDTF">2007-08-14T22:08:29Z</dcterms:created>
  <dcterms:modified xsi:type="dcterms:W3CDTF">2022-02-02T15:19:16Z</dcterms:modified>
</cp:coreProperties>
</file>