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90" r:id="rId2"/>
    <p:sldId id="258" r:id="rId3"/>
    <p:sldId id="271" r:id="rId4"/>
    <p:sldId id="259" r:id="rId5"/>
    <p:sldId id="269" r:id="rId6"/>
    <p:sldId id="278" r:id="rId7"/>
    <p:sldId id="274" r:id="rId8"/>
    <p:sldId id="275" r:id="rId9"/>
    <p:sldId id="276" r:id="rId10"/>
    <p:sldId id="277" r:id="rId11"/>
    <p:sldId id="279" r:id="rId12"/>
    <p:sldId id="280" r:id="rId13"/>
    <p:sldId id="281" r:id="rId14"/>
    <p:sldId id="282" r:id="rId15"/>
    <p:sldId id="283" r:id="rId16"/>
    <p:sldId id="284" r:id="rId17"/>
    <p:sldId id="285" r:id="rId18"/>
    <p:sldId id="286" r:id="rId19"/>
    <p:sldId id="287" r:id="rId20"/>
    <p:sldId id="288" r:id="rId21"/>
    <p:sldId id="291" r:id="rId22"/>
    <p:sldId id="292" r:id="rId23"/>
    <p:sldId id="293" r:id="rId24"/>
    <p:sldId id="294" r:id="rId25"/>
    <p:sldId id="295" r:id="rId26"/>
    <p:sldId id="296" r:id="rId27"/>
    <p:sldId id="297" r:id="rId28"/>
    <p:sldId id="298" r:id="rId29"/>
    <p:sldId id="299" r:id="rId30"/>
    <p:sldId id="300" r:id="rId31"/>
    <p:sldId id="301" r:id="rId32"/>
    <p:sldId id="302" r:id="rId33"/>
    <p:sldId id="303" r:id="rId34"/>
    <p:sldId id="304" r:id="rId35"/>
    <p:sldId id="305" r:id="rId36"/>
    <p:sldId id="30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9" d="100"/>
          <a:sy n="89" d="100"/>
        </p:scale>
        <p:origin x="41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BCB7F27-5DF7-4045-99F5-64BE04AA9A2F}" type="datetimeFigureOut">
              <a:rPr lang="en-US" smtClean="0"/>
              <a:t>5/24/2021</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FB8CE4-E7CB-4E29-ADE6-330147D9A29A}"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4998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157418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73665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89277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1655400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7876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34411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690274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960692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BCB7F27-5DF7-4045-99F5-64BE04AA9A2F}"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4065065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BCB7F27-5DF7-4045-99F5-64BE04AA9A2F}" type="datetimeFigureOut">
              <a:rPr lang="en-US" smtClean="0"/>
              <a:t>5/24/2021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845591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BCB7F27-5DF7-4045-99F5-64BE04AA9A2F}"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539111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BCB7F27-5DF7-4045-99F5-64BE04AA9A2F}" type="datetimeFigureOut">
              <a:rPr lang="en-US" smtClean="0"/>
              <a:t>5/24/2021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B8CE4-E7CB-4E29-ADE6-330147D9A29A}"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58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BCB7F27-5DF7-4045-99F5-64BE04AA9A2F}" type="datetimeFigureOut">
              <a:rPr lang="en-US" smtClean="0"/>
              <a:t>5/24/2021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B8CE4-E7CB-4E29-ADE6-330147D9A29A}"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4042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CB7F27-5DF7-4045-99F5-64BE04AA9A2F}" type="datetimeFigureOut">
              <a:rPr lang="en-US" smtClean="0"/>
              <a:t>5/24/2021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3433160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02567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BCB7F27-5DF7-4045-99F5-64BE04AA9A2F}" type="datetimeFigureOut">
              <a:rPr lang="en-US" smtClean="0"/>
              <a:t>5/24/2021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B8CE4-E7CB-4E29-ADE6-330147D9A29A}" type="slidenum">
              <a:rPr lang="en-US" smtClean="0"/>
              <a:t>‹#›</a:t>
            </a:fld>
            <a:endParaRPr lang="en-US"/>
          </a:p>
        </p:txBody>
      </p:sp>
    </p:spTree>
    <p:extLst>
      <p:ext uri="{BB962C8B-B14F-4D97-AF65-F5344CB8AC3E}">
        <p14:creationId xmlns:p14="http://schemas.microsoft.com/office/powerpoint/2010/main" val="20050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BCB7F27-5DF7-4045-99F5-64BE04AA9A2F}" type="datetimeFigureOut">
              <a:rPr lang="en-US" smtClean="0"/>
              <a:t>5/24/2021</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B8CE4-E7CB-4E29-ADE6-330147D9A29A}" type="slidenum">
              <a:rPr lang="en-US" smtClean="0"/>
              <a:t>‹#›</a:t>
            </a:fld>
            <a:endParaRPr lang="en-US"/>
          </a:p>
        </p:txBody>
      </p:sp>
    </p:spTree>
    <p:extLst>
      <p:ext uri="{BB962C8B-B14F-4D97-AF65-F5344CB8AC3E}">
        <p14:creationId xmlns:p14="http://schemas.microsoft.com/office/powerpoint/2010/main" val="178412520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000" dirty="0" smtClean="0"/>
              <a:t>CS217 – Object Oriented </a:t>
            </a:r>
            <a:r>
              <a:rPr lang="en-US" sz="4000" dirty="0"/>
              <a:t>Programming </a:t>
            </a:r>
            <a:r>
              <a:rPr lang="en-US" sz="4000" dirty="0" smtClean="0"/>
              <a:t>(</a:t>
            </a:r>
            <a:r>
              <a:rPr lang="en-US" sz="4000" dirty="0"/>
              <a:t>OOP</a:t>
            </a:r>
            <a:r>
              <a:rPr lang="en-US" sz="4000" dirty="0" smtClean="0"/>
              <a:t>)</a:t>
            </a:r>
            <a:endParaRPr lang="en-US" sz="4000" dirty="0"/>
          </a:p>
        </p:txBody>
      </p:sp>
      <p:sp>
        <p:nvSpPr>
          <p:cNvPr id="3" name="Subtitle 2"/>
          <p:cNvSpPr>
            <a:spLocks noGrp="1"/>
          </p:cNvSpPr>
          <p:nvPr>
            <p:ph type="subTitle" idx="1"/>
          </p:nvPr>
        </p:nvSpPr>
        <p:spPr>
          <a:xfrm>
            <a:off x="2692398" y="3715261"/>
            <a:ext cx="6815669" cy="1622857"/>
          </a:xfrm>
        </p:spPr>
        <p:txBody>
          <a:bodyPr>
            <a:normAutofit lnSpcReduction="10000"/>
          </a:bodyPr>
          <a:lstStyle/>
          <a:p>
            <a:r>
              <a:rPr lang="en-US" dirty="0" smtClean="0"/>
              <a:t>Week – </a:t>
            </a:r>
            <a:r>
              <a:rPr lang="en-US" dirty="0" smtClean="0"/>
              <a:t>15</a:t>
            </a:r>
            <a:endParaRPr lang="en-US" dirty="0" smtClean="0"/>
          </a:p>
          <a:p>
            <a:r>
              <a:rPr lang="en-US" dirty="0" smtClean="0"/>
              <a:t>May </a:t>
            </a:r>
            <a:r>
              <a:rPr lang="en-US" dirty="0" smtClean="0"/>
              <a:t>24</a:t>
            </a:r>
            <a:r>
              <a:rPr lang="en-US" dirty="0" smtClean="0"/>
              <a:t>-28, </a:t>
            </a:r>
            <a:r>
              <a:rPr lang="en-US" dirty="0" smtClean="0"/>
              <a:t>2021</a:t>
            </a:r>
          </a:p>
          <a:p>
            <a:r>
              <a:rPr lang="en-US" dirty="0" smtClean="0"/>
              <a:t>Instructor: </a:t>
            </a:r>
            <a:r>
              <a:rPr lang="en-US" b="1" dirty="0" smtClean="0"/>
              <a:t>Basit Ali </a:t>
            </a:r>
            <a:r>
              <a:rPr lang="en-US" sz="2400" dirty="0"/>
              <a:t/>
            </a:r>
            <a:br>
              <a:rPr lang="en-US" sz="2400" dirty="0"/>
            </a:br>
            <a:endParaRPr lang="en-US" dirty="0" smtClean="0"/>
          </a:p>
          <a:p>
            <a:endParaRPr lang="en-US" dirty="0"/>
          </a:p>
        </p:txBody>
      </p:sp>
    </p:spTree>
    <p:extLst>
      <p:ext uri="{BB962C8B-B14F-4D97-AF65-F5344CB8AC3E}">
        <p14:creationId xmlns:p14="http://schemas.microsoft.com/office/powerpoint/2010/main" val="23310316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Validate the file before trying to access</a:t>
            </a:r>
          </a:p>
        </p:txBody>
      </p:sp>
      <p:sp>
        <p:nvSpPr>
          <p:cNvPr id="4" name="Content Placeholder 4"/>
          <p:cNvSpPr>
            <a:spLocks noGrp="1"/>
          </p:cNvSpPr>
          <p:nvPr>
            <p:ph idx="1"/>
          </p:nvPr>
        </p:nvSpPr>
        <p:spPr>
          <a:xfrm>
            <a:off x="1561408" y="2548619"/>
            <a:ext cx="4781203" cy="3318936"/>
          </a:xfrm>
        </p:spPr>
        <p:txBody>
          <a:bodyPr>
            <a:normAutofit/>
          </a:bodyPr>
          <a:lstStyle/>
          <a:p>
            <a:pPr marL="0" indent="0">
              <a:buFont typeface="Wingdings" pitchFamily="2" charset="2"/>
              <a:buNone/>
            </a:pPr>
            <a:r>
              <a:rPr lang="en-GB" sz="2800" b="1" dirty="0" smtClean="0">
                <a:ea typeface="华文仿宋"/>
              </a:rPr>
              <a:t>Method 1:</a:t>
            </a:r>
          </a:p>
          <a:p>
            <a:pPr marL="0" indent="0">
              <a:buFont typeface="Wingdings" pitchFamily="2" charset="2"/>
              <a:buNone/>
            </a:pPr>
            <a:r>
              <a:rPr lang="en-GB" sz="2800" dirty="0" smtClean="0">
                <a:ea typeface="华文仿宋"/>
              </a:rPr>
              <a:t>By checking the stream variable;</a:t>
            </a:r>
          </a:p>
          <a:p>
            <a:pPr marL="0" indent="0">
              <a:buFont typeface="Wingdings" pitchFamily="2" charset="2"/>
              <a:buNone/>
            </a:pPr>
            <a:r>
              <a:rPr lang="en-GB" sz="2800" dirty="0" smtClean="0">
                <a:ea typeface="华文仿宋"/>
              </a:rPr>
              <a:t>If ( ! </a:t>
            </a:r>
            <a:r>
              <a:rPr lang="en-GB" sz="2800" dirty="0" err="1" smtClean="0">
                <a:ea typeface="华文仿宋"/>
              </a:rPr>
              <a:t>Mystream</a:t>
            </a:r>
            <a:r>
              <a:rPr lang="en-GB" sz="2800" dirty="0" smtClean="0">
                <a:ea typeface="华文仿宋"/>
              </a:rPr>
              <a:t>) </a:t>
            </a:r>
          </a:p>
          <a:p>
            <a:pPr marL="0" indent="0">
              <a:buFont typeface="Wingdings" pitchFamily="2" charset="2"/>
              <a:buNone/>
            </a:pPr>
            <a:r>
              <a:rPr lang="en-GB" sz="2800" dirty="0" smtClean="0">
                <a:ea typeface="华文仿宋"/>
              </a:rPr>
              <a:t>{</a:t>
            </a:r>
          </a:p>
          <a:p>
            <a:pPr marL="0" indent="0">
              <a:buFont typeface="Wingdings" pitchFamily="2" charset="2"/>
              <a:buNone/>
            </a:pPr>
            <a:r>
              <a:rPr lang="en-GB" sz="2000" dirty="0" err="1" smtClean="0">
                <a:ea typeface="华文仿宋"/>
              </a:rPr>
              <a:t>Cout</a:t>
            </a:r>
            <a:r>
              <a:rPr lang="en-GB" sz="2000" dirty="0" smtClean="0">
                <a:ea typeface="华文仿宋"/>
              </a:rPr>
              <a:t> &lt;&lt; “Cannot open file.</a:t>
            </a:r>
            <a:r>
              <a:rPr lang="ar-SA" sz="2000" dirty="0" smtClean="0">
                <a:ea typeface="华文仿宋"/>
                <a:cs typeface="Arial" pitchFamily="34" charset="0"/>
              </a:rPr>
              <a:t>\</a:t>
            </a:r>
            <a:r>
              <a:rPr lang="en-GB" sz="2000" dirty="0" smtClean="0">
                <a:ea typeface="华文仿宋"/>
              </a:rPr>
              <a:t>n ”;</a:t>
            </a:r>
          </a:p>
          <a:p>
            <a:pPr marL="0" indent="0">
              <a:buFont typeface="Wingdings" pitchFamily="2" charset="2"/>
              <a:buNone/>
            </a:pPr>
            <a:r>
              <a:rPr lang="en-GB" sz="2800" dirty="0" smtClean="0">
                <a:ea typeface="华文仿宋"/>
              </a:rPr>
              <a:t>}</a:t>
            </a:r>
          </a:p>
        </p:txBody>
      </p:sp>
      <p:sp>
        <p:nvSpPr>
          <p:cNvPr id="5" name="Content Placeholder 6"/>
          <p:cNvSpPr txBox="1">
            <a:spLocks/>
          </p:cNvSpPr>
          <p:nvPr/>
        </p:nvSpPr>
        <p:spPr>
          <a:xfrm>
            <a:off x="6701444" y="2548619"/>
            <a:ext cx="4038600" cy="4038600"/>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Wingdings" pitchFamily="2" charset="2"/>
              <a:buNone/>
            </a:pPr>
            <a:r>
              <a:rPr lang="en-GB" sz="2800" b="1" dirty="0" smtClean="0">
                <a:ea typeface="华文仿宋"/>
              </a:rPr>
              <a:t>Method 2:</a:t>
            </a:r>
          </a:p>
          <a:p>
            <a:pPr marL="0" indent="0">
              <a:buFont typeface="Wingdings" pitchFamily="2" charset="2"/>
              <a:buNone/>
            </a:pPr>
            <a:r>
              <a:rPr lang="en-GB" dirty="0" smtClean="0">
                <a:ea typeface="华文仿宋"/>
              </a:rPr>
              <a:t>By using </a:t>
            </a:r>
            <a:r>
              <a:rPr lang="en-GB" dirty="0" smtClean="0">
                <a:solidFill>
                  <a:srgbClr val="0070C0"/>
                </a:solidFill>
                <a:ea typeface="华文仿宋"/>
              </a:rPr>
              <a:t>bool</a:t>
            </a:r>
            <a:r>
              <a:rPr lang="en-GB" dirty="0" smtClean="0">
                <a:ea typeface="华文仿宋"/>
              </a:rPr>
              <a:t> </a:t>
            </a:r>
            <a:r>
              <a:rPr lang="en-GB" dirty="0" err="1" smtClean="0">
                <a:ea typeface="华文仿宋"/>
              </a:rPr>
              <a:t>is_open</a:t>
            </a:r>
            <a:r>
              <a:rPr lang="en-GB" dirty="0" smtClean="0">
                <a:ea typeface="华文仿宋"/>
              </a:rPr>
              <a:t>() function.</a:t>
            </a:r>
          </a:p>
          <a:p>
            <a:pPr marL="0" indent="0">
              <a:buFont typeface="Wingdings" pitchFamily="2" charset="2"/>
              <a:buNone/>
            </a:pPr>
            <a:endParaRPr lang="en-GB" dirty="0" smtClean="0">
              <a:ea typeface="华文仿宋"/>
            </a:endParaRPr>
          </a:p>
          <a:p>
            <a:pPr marL="0" indent="0">
              <a:buFont typeface="Wingdings" pitchFamily="2" charset="2"/>
              <a:buNone/>
            </a:pPr>
            <a:r>
              <a:rPr lang="en-GB" sz="2800" dirty="0" smtClean="0">
                <a:ea typeface="华文仿宋"/>
              </a:rPr>
              <a:t>If ( ! </a:t>
            </a:r>
            <a:r>
              <a:rPr lang="en-GB" sz="2800" dirty="0" err="1" smtClean="0">
                <a:ea typeface="华文仿宋"/>
              </a:rPr>
              <a:t>Mystream.is_open</a:t>
            </a:r>
            <a:r>
              <a:rPr lang="en-GB" sz="2800" dirty="0" smtClean="0">
                <a:ea typeface="华文仿宋"/>
              </a:rPr>
              <a:t>()) {</a:t>
            </a:r>
          </a:p>
          <a:p>
            <a:pPr marL="0" indent="0">
              <a:buFont typeface="Wingdings" pitchFamily="2" charset="2"/>
              <a:buNone/>
            </a:pPr>
            <a:r>
              <a:rPr lang="en-GB" sz="2000" dirty="0" err="1" smtClean="0">
                <a:ea typeface="华文仿宋"/>
              </a:rPr>
              <a:t>Cout</a:t>
            </a:r>
            <a:r>
              <a:rPr lang="en-GB" sz="2000" dirty="0" smtClean="0">
                <a:ea typeface="华文仿宋"/>
              </a:rPr>
              <a:t> &lt;&lt; “File is not open.</a:t>
            </a:r>
            <a:r>
              <a:rPr lang="ar-SA" sz="2000" dirty="0" smtClean="0">
                <a:ea typeface="华文仿宋"/>
                <a:cs typeface="Arial" pitchFamily="34" charset="0"/>
              </a:rPr>
              <a:t>\</a:t>
            </a:r>
            <a:r>
              <a:rPr lang="en-GB" sz="2000" dirty="0" smtClean="0">
                <a:ea typeface="华文仿宋"/>
              </a:rPr>
              <a:t>n ”;</a:t>
            </a:r>
          </a:p>
          <a:p>
            <a:pPr marL="0" indent="0">
              <a:buFont typeface="Wingdings" pitchFamily="2" charset="2"/>
              <a:buNone/>
            </a:pPr>
            <a:r>
              <a:rPr lang="en-GB" sz="2800" dirty="0" smtClean="0">
                <a:ea typeface="华文仿宋"/>
              </a:rPr>
              <a:t>}</a:t>
            </a:r>
          </a:p>
          <a:p>
            <a:pPr marL="0" indent="0">
              <a:buFont typeface="Wingdings" pitchFamily="2" charset="2"/>
              <a:buNone/>
            </a:pPr>
            <a:endParaRPr lang="en-GB" dirty="0" smtClean="0">
              <a:ea typeface="华文仿宋"/>
            </a:endParaRPr>
          </a:p>
        </p:txBody>
      </p:sp>
    </p:spTree>
    <p:extLst>
      <p:ext uri="{BB962C8B-B14F-4D97-AF65-F5344CB8AC3E}">
        <p14:creationId xmlns:p14="http://schemas.microsoft.com/office/powerpoint/2010/main" val="38318045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Input </a:t>
            </a:r>
            <a:r>
              <a:rPr lang="en-US" dirty="0"/>
              <a:t>File-Related Functions </a:t>
            </a:r>
          </a:p>
        </p:txBody>
      </p:sp>
      <p:sp>
        <p:nvSpPr>
          <p:cNvPr id="3" name="Content Placeholder 2"/>
          <p:cNvSpPr>
            <a:spLocks noGrp="1"/>
          </p:cNvSpPr>
          <p:nvPr>
            <p:ph idx="1"/>
          </p:nvPr>
        </p:nvSpPr>
        <p:spPr/>
        <p:txBody>
          <a:bodyPr/>
          <a:lstStyle/>
          <a:p>
            <a:r>
              <a:rPr lang="en-US" sz="3000" b="1" dirty="0" err="1"/>
              <a:t>fsin.get</a:t>
            </a:r>
            <a:r>
              <a:rPr lang="en-US" sz="3000" b="1" dirty="0"/>
              <a:t>(char character)</a:t>
            </a:r>
          </a:p>
          <a:p>
            <a:pPr marL="0" indent="0">
              <a:buNone/>
            </a:pPr>
            <a:r>
              <a:rPr lang="en-US" sz="3000" dirty="0"/>
              <a:t>extracts next character from the input stream </a:t>
            </a:r>
            <a:r>
              <a:rPr lang="en-US" sz="3000" dirty="0" err="1"/>
              <a:t>fsin</a:t>
            </a:r>
            <a:r>
              <a:rPr lang="en-US" sz="3000" dirty="0"/>
              <a:t> and places it in the character variable character.</a:t>
            </a:r>
          </a:p>
          <a:p>
            <a:r>
              <a:rPr lang="en-US" sz="3000" b="1" dirty="0" err="1"/>
              <a:t>fsin.eof</a:t>
            </a:r>
            <a:r>
              <a:rPr lang="en-US" sz="3000" b="1" dirty="0"/>
              <a:t>()</a:t>
            </a:r>
          </a:p>
          <a:p>
            <a:pPr marL="0" indent="0">
              <a:buNone/>
            </a:pPr>
            <a:r>
              <a:rPr lang="en-US" sz="3000" dirty="0"/>
              <a:t>tests for the end-of-file condition.</a:t>
            </a:r>
          </a:p>
          <a:p>
            <a:endParaRPr lang="en-US" dirty="0"/>
          </a:p>
        </p:txBody>
      </p:sp>
    </p:spTree>
    <p:extLst>
      <p:ext uri="{BB962C8B-B14F-4D97-AF65-F5344CB8AC3E}">
        <p14:creationId xmlns:p14="http://schemas.microsoft.com/office/powerpoint/2010/main" val="22254219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I/O Example: Reading</a:t>
            </a:r>
          </a:p>
        </p:txBody>
      </p:sp>
      <p:sp>
        <p:nvSpPr>
          <p:cNvPr id="6" name="Text Placeholder 1"/>
          <p:cNvSpPr>
            <a:spLocks noGrp="1"/>
          </p:cNvSpPr>
          <p:nvPr>
            <p:ph idx="1"/>
          </p:nvPr>
        </p:nvSpPr>
        <p:spPr>
          <a:xfrm>
            <a:off x="1864568" y="2388980"/>
            <a:ext cx="2586134" cy="494178"/>
          </a:xfrm>
        </p:spPr>
        <p:txBody>
          <a:bodyPr/>
          <a:lstStyle/>
          <a:p>
            <a:r>
              <a:rPr lang="en-GB" b="0" dirty="0" smtClean="0">
                <a:ea typeface="华文仿宋"/>
              </a:rPr>
              <a:t>Read char by char </a:t>
            </a:r>
          </a:p>
        </p:txBody>
      </p:sp>
      <p:sp>
        <p:nvSpPr>
          <p:cNvPr id="7" name="Rectangle 3"/>
          <p:cNvSpPr txBox="1">
            <a:spLocks noChangeArrowheads="1"/>
          </p:cNvSpPr>
          <p:nvPr/>
        </p:nvSpPr>
        <p:spPr>
          <a:xfrm>
            <a:off x="2184919" y="2883157"/>
            <a:ext cx="4422915" cy="3256385"/>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sz="800" dirty="0" smtClean="0">
                <a:solidFill>
                  <a:srgbClr val="0000FF"/>
                </a:solidFill>
                <a:latin typeface="Consolas"/>
              </a:rPr>
              <a:t>#include</a:t>
            </a:r>
            <a:r>
              <a:rPr lang="en-US" sz="800" dirty="0" smtClean="0">
                <a:solidFill>
                  <a:prstClr val="black"/>
                </a:solidFill>
                <a:latin typeface="Consolas"/>
              </a:rPr>
              <a:t> </a:t>
            </a:r>
            <a:r>
              <a:rPr lang="en-US" sz="800" dirty="0" smtClean="0">
                <a:solidFill>
                  <a:srgbClr val="A31515"/>
                </a:solidFill>
                <a:latin typeface="Consolas"/>
              </a:rPr>
              <a:t>&lt;</a:t>
            </a:r>
            <a:r>
              <a:rPr lang="en-US" sz="800" dirty="0" err="1" smtClean="0">
                <a:solidFill>
                  <a:srgbClr val="A31515"/>
                </a:solidFill>
                <a:latin typeface="Consolas"/>
              </a:rPr>
              <a:t>iostream</a:t>
            </a:r>
            <a:r>
              <a:rPr lang="en-US" sz="800" dirty="0" smtClean="0">
                <a:solidFill>
                  <a:srgbClr val="A31515"/>
                </a:solidFill>
                <a:latin typeface="Consolas"/>
              </a:rPr>
              <a:t>&gt;</a:t>
            </a:r>
            <a:endParaRPr lang="en-US" sz="800" dirty="0" smtClean="0">
              <a:solidFill>
                <a:prstClr val="black"/>
              </a:solidFill>
              <a:latin typeface="Consolas"/>
            </a:endParaRPr>
          </a:p>
          <a:p>
            <a:pPr marL="0" indent="0">
              <a:buFont typeface="Arial"/>
              <a:buNone/>
            </a:pPr>
            <a:r>
              <a:rPr lang="en-US" sz="800" dirty="0" smtClean="0">
                <a:solidFill>
                  <a:srgbClr val="0000FF"/>
                </a:solidFill>
                <a:latin typeface="Consolas"/>
              </a:rPr>
              <a:t>#include</a:t>
            </a:r>
            <a:r>
              <a:rPr lang="en-US" sz="800" dirty="0" smtClean="0">
                <a:solidFill>
                  <a:prstClr val="black"/>
                </a:solidFill>
                <a:latin typeface="Consolas"/>
              </a:rPr>
              <a:t> </a:t>
            </a:r>
            <a:r>
              <a:rPr lang="en-US" sz="800" dirty="0" smtClean="0">
                <a:solidFill>
                  <a:srgbClr val="A31515"/>
                </a:solidFill>
                <a:latin typeface="Consolas"/>
              </a:rPr>
              <a:t>&lt;</a:t>
            </a:r>
            <a:r>
              <a:rPr lang="en-US" sz="800" dirty="0" err="1" smtClean="0">
                <a:solidFill>
                  <a:srgbClr val="A31515"/>
                </a:solidFill>
                <a:latin typeface="Consolas"/>
              </a:rPr>
              <a:t>fstream</a:t>
            </a:r>
            <a:r>
              <a:rPr lang="en-US" sz="800" dirty="0" smtClean="0">
                <a:solidFill>
                  <a:srgbClr val="A31515"/>
                </a:solidFill>
                <a:latin typeface="Consolas"/>
              </a:rPr>
              <a:t>&gt;</a:t>
            </a:r>
            <a:endParaRPr lang="en-US" sz="800" dirty="0" smtClean="0">
              <a:solidFill>
                <a:prstClr val="black"/>
              </a:solidFill>
              <a:latin typeface="Consolas"/>
            </a:endParaRPr>
          </a:p>
          <a:p>
            <a:pPr marL="0" indent="0">
              <a:buFont typeface="Arial"/>
              <a:buNone/>
            </a:pPr>
            <a:r>
              <a:rPr lang="en-US" sz="800" dirty="0" err="1" smtClean="0">
                <a:solidFill>
                  <a:srgbClr val="0000FF"/>
                </a:solidFill>
                <a:latin typeface="Consolas"/>
              </a:rPr>
              <a:t>int</a:t>
            </a:r>
            <a:r>
              <a:rPr lang="en-US" sz="800" dirty="0" smtClean="0">
                <a:solidFill>
                  <a:prstClr val="black"/>
                </a:solidFill>
                <a:latin typeface="Consolas"/>
              </a:rPr>
              <a:t> main()</a:t>
            </a:r>
          </a:p>
          <a:p>
            <a:pPr marL="0" indent="0">
              <a:buFont typeface="Arial"/>
              <a:buNone/>
            </a:pPr>
            <a:r>
              <a:rPr lang="en-US" sz="800" dirty="0" smtClean="0">
                <a:solidFill>
                  <a:prstClr val="black"/>
                </a:solidFill>
                <a:latin typeface="Consolas"/>
              </a:rPr>
              <a:t>{</a:t>
            </a:r>
            <a:r>
              <a:rPr lang="en-US" sz="800" dirty="0" smtClean="0">
                <a:solidFill>
                  <a:srgbClr val="008000"/>
                </a:solidFill>
                <a:latin typeface="Consolas"/>
              </a:rPr>
              <a:t>//Declare and open a text file</a:t>
            </a:r>
            <a:endParaRPr lang="en-US" sz="800" dirty="0" smtClean="0">
              <a:solidFill>
                <a:prstClr val="black"/>
              </a:solidFill>
              <a:latin typeface="Consolas"/>
            </a:endParaRPr>
          </a:p>
          <a:p>
            <a:pPr marL="0" indent="0">
              <a:buFont typeface="Arial"/>
              <a:buNone/>
            </a:pPr>
            <a:r>
              <a:rPr lang="en-US" sz="800" dirty="0" err="1" smtClean="0">
                <a:solidFill>
                  <a:prstClr val="black"/>
                </a:solidFill>
                <a:latin typeface="Consolas"/>
              </a:rPr>
              <a:t>ifstream</a:t>
            </a:r>
            <a:r>
              <a:rPr lang="en-US" sz="800" dirty="0" smtClean="0">
                <a:solidFill>
                  <a:prstClr val="black"/>
                </a:solidFill>
                <a:latin typeface="Consolas"/>
              </a:rPr>
              <a:t> </a:t>
            </a:r>
            <a:r>
              <a:rPr lang="en-US" sz="800" dirty="0" err="1" smtClean="0">
                <a:solidFill>
                  <a:prstClr val="black"/>
                </a:solidFill>
                <a:latin typeface="Consolas"/>
              </a:rPr>
              <a:t>openFile</a:t>
            </a:r>
            <a:r>
              <a:rPr lang="en-US" sz="800" dirty="0" smtClean="0">
                <a:solidFill>
                  <a:prstClr val="black"/>
                </a:solidFill>
                <a:latin typeface="Consolas"/>
              </a:rPr>
              <a:t>(“data.txt</a:t>
            </a:r>
            <a:r>
              <a:rPr lang="en-US" sz="800" dirty="0" smtClean="0">
                <a:solidFill>
                  <a:srgbClr val="A31515"/>
                </a:solidFill>
                <a:latin typeface="Consolas"/>
              </a:rPr>
              <a:t>");</a:t>
            </a:r>
            <a:endParaRPr lang="en-US" sz="800" dirty="0" smtClean="0">
              <a:solidFill>
                <a:prstClr val="black"/>
              </a:solidFill>
              <a:latin typeface="Consolas"/>
            </a:endParaRPr>
          </a:p>
          <a:p>
            <a:pPr marL="0" indent="0">
              <a:buFont typeface="Arial"/>
              <a:buNone/>
            </a:pPr>
            <a:r>
              <a:rPr lang="en-US" sz="800" dirty="0" smtClean="0">
                <a:solidFill>
                  <a:prstClr val="black"/>
                </a:solidFill>
                <a:latin typeface="Consolas"/>
              </a:rPr>
              <a:t> </a:t>
            </a:r>
            <a:r>
              <a:rPr lang="en-US" sz="800" dirty="0" smtClean="0">
                <a:solidFill>
                  <a:srgbClr val="0000FF"/>
                </a:solidFill>
                <a:latin typeface="Consolas"/>
              </a:rPr>
              <a:t>char</a:t>
            </a:r>
            <a:r>
              <a:rPr lang="en-US" sz="800" dirty="0" smtClean="0">
                <a:solidFill>
                  <a:prstClr val="black"/>
                </a:solidFill>
                <a:latin typeface="Consolas"/>
              </a:rPr>
              <a:t> </a:t>
            </a:r>
            <a:r>
              <a:rPr lang="en-US" sz="800" dirty="0" err="1" smtClean="0">
                <a:solidFill>
                  <a:prstClr val="black"/>
                </a:solidFill>
                <a:latin typeface="Consolas"/>
              </a:rPr>
              <a:t>ch</a:t>
            </a:r>
            <a:r>
              <a:rPr lang="en-US" sz="800" dirty="0" smtClean="0">
                <a:solidFill>
                  <a:prstClr val="black"/>
                </a:solidFill>
                <a:latin typeface="Consolas"/>
              </a:rPr>
              <a:t>;</a:t>
            </a:r>
          </a:p>
          <a:p>
            <a:pPr marL="0" indent="0">
              <a:buFont typeface="Arial"/>
              <a:buNone/>
            </a:pPr>
            <a:r>
              <a:rPr lang="en-US" sz="800" dirty="0" smtClean="0">
                <a:solidFill>
                  <a:prstClr val="black"/>
                </a:solidFill>
                <a:latin typeface="Consolas"/>
              </a:rPr>
              <a:t> </a:t>
            </a:r>
            <a:r>
              <a:rPr lang="en-US" sz="800" dirty="0" smtClean="0">
                <a:solidFill>
                  <a:srgbClr val="008000"/>
                </a:solidFill>
                <a:latin typeface="Consolas"/>
              </a:rPr>
              <a:t>//do until the end of file</a:t>
            </a:r>
            <a:endParaRPr lang="en-US" sz="800" dirty="0" smtClean="0">
              <a:solidFill>
                <a:prstClr val="black"/>
              </a:solidFill>
              <a:latin typeface="Consolas"/>
            </a:endParaRPr>
          </a:p>
          <a:p>
            <a:pPr marL="0" indent="0">
              <a:buFont typeface="Arial"/>
              <a:buNone/>
            </a:pPr>
            <a:r>
              <a:rPr lang="en-US" sz="800" dirty="0" smtClean="0">
                <a:solidFill>
                  <a:srgbClr val="0000FF"/>
                </a:solidFill>
                <a:latin typeface="Consolas"/>
              </a:rPr>
              <a:t>while</a:t>
            </a:r>
            <a:r>
              <a:rPr lang="en-US" sz="800" dirty="0" smtClean="0">
                <a:solidFill>
                  <a:prstClr val="black"/>
                </a:solidFill>
                <a:latin typeface="Consolas"/>
              </a:rPr>
              <a:t>( ! </a:t>
            </a:r>
            <a:r>
              <a:rPr lang="en-US" sz="800" dirty="0" err="1" smtClean="0">
                <a:solidFill>
                  <a:prstClr val="black"/>
                </a:solidFill>
                <a:latin typeface="Consolas"/>
              </a:rPr>
              <a:t>OpenFile.eof</a:t>
            </a:r>
            <a:r>
              <a:rPr lang="en-US" sz="800" dirty="0" smtClean="0">
                <a:solidFill>
                  <a:prstClr val="black"/>
                </a:solidFill>
                <a:latin typeface="Consolas"/>
              </a:rPr>
              <a:t>() )</a:t>
            </a:r>
          </a:p>
          <a:p>
            <a:pPr marL="0" indent="0">
              <a:buFont typeface="Arial"/>
              <a:buNone/>
            </a:pPr>
            <a:r>
              <a:rPr lang="en-US" sz="800" dirty="0" smtClean="0">
                <a:solidFill>
                  <a:prstClr val="black"/>
                </a:solidFill>
                <a:latin typeface="Consolas"/>
              </a:rPr>
              <a:t>{</a:t>
            </a:r>
          </a:p>
          <a:p>
            <a:pPr marL="0" indent="0">
              <a:buFont typeface="Arial"/>
              <a:buNone/>
            </a:pPr>
            <a:r>
              <a:rPr lang="en-US" sz="800" dirty="0" err="1" smtClean="0">
                <a:solidFill>
                  <a:prstClr val="black"/>
                </a:solidFill>
                <a:latin typeface="Consolas"/>
              </a:rPr>
              <a:t>OpenFile.get</a:t>
            </a:r>
            <a:r>
              <a:rPr lang="en-US" sz="800" dirty="0" smtClean="0">
                <a:solidFill>
                  <a:prstClr val="black"/>
                </a:solidFill>
                <a:latin typeface="Consolas"/>
              </a:rPr>
              <a:t>(</a:t>
            </a:r>
            <a:r>
              <a:rPr lang="en-US" sz="800" dirty="0" err="1" smtClean="0">
                <a:solidFill>
                  <a:prstClr val="black"/>
                </a:solidFill>
                <a:latin typeface="Consolas"/>
              </a:rPr>
              <a:t>ch</a:t>
            </a:r>
            <a:r>
              <a:rPr lang="en-US" sz="800" dirty="0" smtClean="0">
                <a:solidFill>
                  <a:prstClr val="black"/>
                </a:solidFill>
                <a:latin typeface="Consolas"/>
              </a:rPr>
              <a:t>); </a:t>
            </a:r>
            <a:r>
              <a:rPr lang="en-US" sz="800" dirty="0" smtClean="0">
                <a:solidFill>
                  <a:srgbClr val="008000"/>
                </a:solidFill>
                <a:latin typeface="Consolas"/>
              </a:rPr>
              <a:t>// get one character</a:t>
            </a:r>
            <a:endParaRPr lang="en-US" sz="800" dirty="0" smtClean="0">
              <a:solidFill>
                <a:prstClr val="black"/>
              </a:solidFill>
              <a:latin typeface="Consolas"/>
            </a:endParaRPr>
          </a:p>
          <a:p>
            <a:pPr marL="0" indent="0">
              <a:buFont typeface="Arial"/>
              <a:buNone/>
            </a:pPr>
            <a:r>
              <a:rPr lang="en-US" sz="800" dirty="0" err="1" smtClean="0">
                <a:solidFill>
                  <a:prstClr val="black"/>
                </a:solidFill>
                <a:latin typeface="Consolas"/>
              </a:rPr>
              <a:t>cout</a:t>
            </a:r>
            <a:r>
              <a:rPr lang="en-US" sz="800" dirty="0" smtClean="0">
                <a:solidFill>
                  <a:prstClr val="black"/>
                </a:solidFill>
                <a:latin typeface="Consolas"/>
              </a:rPr>
              <a:t> &lt;&lt; </a:t>
            </a:r>
            <a:r>
              <a:rPr lang="en-US" sz="800" dirty="0" err="1" smtClean="0">
                <a:solidFill>
                  <a:prstClr val="black"/>
                </a:solidFill>
                <a:latin typeface="Consolas"/>
              </a:rPr>
              <a:t>ch</a:t>
            </a:r>
            <a:r>
              <a:rPr lang="en-US" sz="800" dirty="0" smtClean="0">
                <a:solidFill>
                  <a:prstClr val="black"/>
                </a:solidFill>
                <a:latin typeface="Consolas"/>
              </a:rPr>
              <a:t>;   </a:t>
            </a:r>
            <a:r>
              <a:rPr lang="en-US" sz="800" dirty="0" smtClean="0">
                <a:solidFill>
                  <a:srgbClr val="008000"/>
                </a:solidFill>
                <a:latin typeface="Consolas"/>
              </a:rPr>
              <a:t>// display the character</a:t>
            </a:r>
            <a:endParaRPr lang="en-US" sz="800" dirty="0" smtClean="0">
              <a:solidFill>
                <a:prstClr val="black"/>
              </a:solidFill>
              <a:latin typeface="Consolas"/>
            </a:endParaRPr>
          </a:p>
          <a:p>
            <a:pPr marL="0" indent="0">
              <a:buFont typeface="Arial"/>
              <a:buNone/>
            </a:pPr>
            <a:r>
              <a:rPr lang="en-US" sz="800" dirty="0" smtClean="0">
                <a:solidFill>
                  <a:prstClr val="black"/>
                </a:solidFill>
                <a:latin typeface="Consolas"/>
              </a:rPr>
              <a:t>}</a:t>
            </a:r>
          </a:p>
          <a:p>
            <a:pPr marL="0" indent="0">
              <a:buFont typeface="Arial"/>
              <a:buNone/>
            </a:pPr>
            <a:r>
              <a:rPr lang="en-US" sz="800" dirty="0" err="1" smtClean="0">
                <a:solidFill>
                  <a:prstClr val="black"/>
                </a:solidFill>
                <a:latin typeface="Consolas"/>
              </a:rPr>
              <a:t>OpenFile.close</a:t>
            </a:r>
            <a:r>
              <a:rPr lang="en-US" sz="800" dirty="0" smtClean="0">
                <a:solidFill>
                  <a:prstClr val="black"/>
                </a:solidFill>
                <a:latin typeface="Consolas"/>
              </a:rPr>
              <a:t>(); </a:t>
            </a:r>
            <a:r>
              <a:rPr lang="en-US" sz="800" dirty="0" smtClean="0">
                <a:solidFill>
                  <a:srgbClr val="008000"/>
                </a:solidFill>
                <a:latin typeface="Consolas"/>
              </a:rPr>
              <a:t>// close the file</a:t>
            </a:r>
            <a:endParaRPr lang="en-US" sz="800" dirty="0" smtClean="0">
              <a:solidFill>
                <a:prstClr val="black"/>
              </a:solidFill>
              <a:latin typeface="Consolas"/>
            </a:endParaRPr>
          </a:p>
          <a:p>
            <a:pPr marL="0" indent="0">
              <a:buFont typeface="Arial"/>
              <a:buNone/>
            </a:pPr>
            <a:r>
              <a:rPr lang="en-US" sz="800" dirty="0" smtClean="0">
                <a:solidFill>
                  <a:prstClr val="black"/>
                </a:solidFill>
                <a:latin typeface="Consolas"/>
              </a:rPr>
              <a:t>    </a:t>
            </a:r>
            <a:r>
              <a:rPr lang="en-US" sz="800" dirty="0" smtClean="0">
                <a:solidFill>
                  <a:srgbClr val="0000FF"/>
                </a:solidFill>
                <a:latin typeface="Consolas"/>
              </a:rPr>
              <a:t>return</a:t>
            </a:r>
            <a:r>
              <a:rPr lang="en-US" sz="800" dirty="0" smtClean="0">
                <a:solidFill>
                  <a:prstClr val="black"/>
                </a:solidFill>
                <a:latin typeface="Consolas"/>
              </a:rPr>
              <a:t> 0;</a:t>
            </a:r>
          </a:p>
          <a:p>
            <a:pPr marL="0" indent="0">
              <a:buFont typeface="Arial"/>
              <a:buNone/>
            </a:pPr>
            <a:r>
              <a:rPr lang="en-US" sz="800" dirty="0" smtClean="0">
                <a:solidFill>
                  <a:prstClr val="black"/>
                </a:solidFill>
                <a:latin typeface="Consolas"/>
              </a:rPr>
              <a:t>}</a:t>
            </a:r>
          </a:p>
          <a:p>
            <a:endParaRPr lang="en-US" sz="800" dirty="0" smtClean="0">
              <a:solidFill>
                <a:prstClr val="black"/>
              </a:solidFill>
              <a:latin typeface="Consolas"/>
            </a:endParaRPr>
          </a:p>
          <a:p>
            <a:pPr marL="320040" indent="-320040">
              <a:lnSpc>
                <a:spcPct val="80000"/>
              </a:lnSpc>
              <a:spcAft>
                <a:spcPts val="0"/>
              </a:spcAft>
              <a:buFont typeface="Wingdings" pitchFamily="2" charset="2"/>
              <a:buNone/>
              <a:defRPr/>
            </a:pPr>
            <a:endParaRPr lang="en-US" altLang="zh-CN" sz="800" dirty="0">
              <a:latin typeface="Arial" charset="0"/>
            </a:endParaRPr>
          </a:p>
        </p:txBody>
      </p:sp>
      <p:sp>
        <p:nvSpPr>
          <p:cNvPr id="8" name="Text Placeholder 2"/>
          <p:cNvSpPr txBox="1">
            <a:spLocks/>
          </p:cNvSpPr>
          <p:nvPr/>
        </p:nvSpPr>
        <p:spPr>
          <a:xfrm>
            <a:off x="6416351" y="2388980"/>
            <a:ext cx="4041775" cy="685800"/>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spcAft>
                <a:spcPts val="0"/>
              </a:spcAft>
              <a:defRPr/>
            </a:pPr>
            <a:r>
              <a:rPr lang="en-GB" smtClean="0"/>
              <a:t>Read a line</a:t>
            </a:r>
            <a:endParaRPr lang="en-GB" dirty="0"/>
          </a:p>
        </p:txBody>
      </p:sp>
      <p:sp>
        <p:nvSpPr>
          <p:cNvPr id="9" name="Content Placeholder 5"/>
          <p:cNvSpPr txBox="1">
            <a:spLocks/>
          </p:cNvSpPr>
          <p:nvPr/>
        </p:nvSpPr>
        <p:spPr>
          <a:xfrm>
            <a:off x="6813984" y="2883157"/>
            <a:ext cx="4186808" cy="3116427"/>
          </a:xfrm>
          <a:prstGeom prst="rect">
            <a:avLst/>
          </a:prstGeom>
        </p:spPr>
        <p:txBody>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marL="0" indent="0">
              <a:buFont typeface="Arial"/>
              <a:buNone/>
            </a:pPr>
            <a:r>
              <a:rPr lang="en-US" sz="800" dirty="0" smtClean="0">
                <a:solidFill>
                  <a:srgbClr val="0000FF"/>
                </a:solidFill>
                <a:latin typeface="Consolas"/>
              </a:rPr>
              <a:t>#include</a:t>
            </a:r>
            <a:r>
              <a:rPr lang="en-US" sz="800" dirty="0" smtClean="0">
                <a:solidFill>
                  <a:prstClr val="black"/>
                </a:solidFill>
                <a:latin typeface="Consolas"/>
              </a:rPr>
              <a:t> </a:t>
            </a:r>
            <a:r>
              <a:rPr lang="en-US" sz="800" dirty="0" smtClean="0">
                <a:solidFill>
                  <a:srgbClr val="A31515"/>
                </a:solidFill>
                <a:latin typeface="Consolas"/>
              </a:rPr>
              <a:t>&lt;</a:t>
            </a:r>
            <a:r>
              <a:rPr lang="en-US" sz="800" dirty="0" err="1" smtClean="0">
                <a:solidFill>
                  <a:srgbClr val="A31515"/>
                </a:solidFill>
                <a:latin typeface="Consolas"/>
              </a:rPr>
              <a:t>iostream</a:t>
            </a:r>
            <a:r>
              <a:rPr lang="en-US" sz="800" dirty="0" smtClean="0">
                <a:solidFill>
                  <a:srgbClr val="A31515"/>
                </a:solidFill>
                <a:latin typeface="Consolas"/>
              </a:rPr>
              <a:t>&gt;</a:t>
            </a:r>
            <a:endParaRPr lang="en-US" sz="800" dirty="0" smtClean="0">
              <a:solidFill>
                <a:prstClr val="black"/>
              </a:solidFill>
              <a:latin typeface="Consolas"/>
            </a:endParaRPr>
          </a:p>
          <a:p>
            <a:pPr marL="0" indent="0">
              <a:buFont typeface="Arial"/>
              <a:buNone/>
            </a:pPr>
            <a:r>
              <a:rPr lang="en-US" sz="800" dirty="0" smtClean="0">
                <a:solidFill>
                  <a:srgbClr val="0000FF"/>
                </a:solidFill>
                <a:latin typeface="Consolas"/>
              </a:rPr>
              <a:t>#include</a:t>
            </a:r>
            <a:r>
              <a:rPr lang="en-US" sz="800" dirty="0" smtClean="0">
                <a:solidFill>
                  <a:prstClr val="black"/>
                </a:solidFill>
                <a:latin typeface="Consolas"/>
              </a:rPr>
              <a:t> </a:t>
            </a:r>
            <a:r>
              <a:rPr lang="en-US" sz="800" dirty="0" smtClean="0">
                <a:solidFill>
                  <a:srgbClr val="A31515"/>
                </a:solidFill>
                <a:latin typeface="Consolas"/>
              </a:rPr>
              <a:t>&lt;</a:t>
            </a:r>
            <a:r>
              <a:rPr lang="en-US" sz="800" dirty="0" err="1" smtClean="0">
                <a:solidFill>
                  <a:srgbClr val="A31515"/>
                </a:solidFill>
                <a:latin typeface="Consolas"/>
              </a:rPr>
              <a:t>fstream</a:t>
            </a:r>
            <a:r>
              <a:rPr lang="en-US" sz="800" dirty="0" smtClean="0">
                <a:solidFill>
                  <a:srgbClr val="A31515"/>
                </a:solidFill>
                <a:latin typeface="Consolas"/>
              </a:rPr>
              <a:t>&gt;</a:t>
            </a:r>
            <a:endParaRPr lang="en-US" sz="800" dirty="0" smtClean="0">
              <a:solidFill>
                <a:prstClr val="black"/>
              </a:solidFill>
              <a:latin typeface="Consolas"/>
            </a:endParaRPr>
          </a:p>
          <a:p>
            <a:pPr marL="0" indent="0">
              <a:buFont typeface="Arial"/>
              <a:buNone/>
            </a:pPr>
            <a:r>
              <a:rPr lang="en-US" sz="800" dirty="0" smtClean="0">
                <a:solidFill>
                  <a:srgbClr val="0000FF"/>
                </a:solidFill>
                <a:latin typeface="Consolas"/>
              </a:rPr>
              <a:t>#include</a:t>
            </a:r>
            <a:r>
              <a:rPr lang="en-US" sz="800" dirty="0" smtClean="0">
                <a:solidFill>
                  <a:prstClr val="black"/>
                </a:solidFill>
                <a:latin typeface="Consolas"/>
              </a:rPr>
              <a:t> </a:t>
            </a:r>
            <a:r>
              <a:rPr lang="en-US" sz="800" dirty="0" smtClean="0">
                <a:solidFill>
                  <a:srgbClr val="A31515"/>
                </a:solidFill>
                <a:latin typeface="Consolas"/>
              </a:rPr>
              <a:t>&lt;string&gt;</a:t>
            </a:r>
            <a:endParaRPr lang="en-US" sz="800" dirty="0" smtClean="0">
              <a:solidFill>
                <a:prstClr val="black"/>
              </a:solidFill>
              <a:latin typeface="Consolas"/>
            </a:endParaRPr>
          </a:p>
          <a:p>
            <a:pPr marL="0" indent="0">
              <a:buFont typeface="Arial"/>
              <a:buNone/>
            </a:pPr>
            <a:r>
              <a:rPr lang="en-US" sz="800" dirty="0" err="1" smtClean="0">
                <a:solidFill>
                  <a:srgbClr val="0000FF"/>
                </a:solidFill>
                <a:latin typeface="Consolas"/>
              </a:rPr>
              <a:t>int</a:t>
            </a:r>
            <a:r>
              <a:rPr lang="en-US" sz="800" dirty="0" smtClean="0">
                <a:solidFill>
                  <a:prstClr val="black"/>
                </a:solidFill>
                <a:latin typeface="Consolas"/>
              </a:rPr>
              <a:t> main()</a:t>
            </a:r>
          </a:p>
          <a:p>
            <a:pPr marL="0" indent="0">
              <a:buFont typeface="Arial"/>
              <a:buNone/>
            </a:pPr>
            <a:r>
              <a:rPr lang="en-US" sz="800" dirty="0" smtClean="0">
                <a:solidFill>
                  <a:prstClr val="black"/>
                </a:solidFill>
                <a:latin typeface="Consolas"/>
              </a:rPr>
              <a:t>{</a:t>
            </a:r>
            <a:r>
              <a:rPr lang="en-US" sz="800" dirty="0" smtClean="0">
                <a:solidFill>
                  <a:srgbClr val="008000"/>
                </a:solidFill>
                <a:latin typeface="Consolas"/>
              </a:rPr>
              <a:t>//Declare and open a text file</a:t>
            </a:r>
            <a:endParaRPr lang="en-US" sz="800" dirty="0" smtClean="0">
              <a:solidFill>
                <a:prstClr val="black"/>
              </a:solidFill>
              <a:latin typeface="Consolas"/>
            </a:endParaRPr>
          </a:p>
          <a:p>
            <a:pPr marL="0" indent="0">
              <a:buFont typeface="Arial"/>
              <a:buNone/>
            </a:pPr>
            <a:r>
              <a:rPr lang="en-US" sz="800" dirty="0" err="1" smtClean="0">
                <a:solidFill>
                  <a:prstClr val="black"/>
                </a:solidFill>
                <a:latin typeface="Consolas"/>
              </a:rPr>
              <a:t>ifstream</a:t>
            </a:r>
            <a:r>
              <a:rPr lang="en-US" sz="800" dirty="0" smtClean="0">
                <a:solidFill>
                  <a:prstClr val="black"/>
                </a:solidFill>
                <a:latin typeface="Consolas"/>
              </a:rPr>
              <a:t> </a:t>
            </a:r>
            <a:r>
              <a:rPr lang="en-US" sz="800" dirty="0" err="1" smtClean="0">
                <a:solidFill>
                  <a:prstClr val="black"/>
                </a:solidFill>
                <a:latin typeface="Consolas"/>
              </a:rPr>
              <a:t>openFile</a:t>
            </a:r>
            <a:r>
              <a:rPr lang="en-US" sz="800" dirty="0" smtClean="0">
                <a:solidFill>
                  <a:prstClr val="black"/>
                </a:solidFill>
                <a:latin typeface="Consolas"/>
              </a:rPr>
              <a:t>(</a:t>
            </a:r>
            <a:r>
              <a:rPr lang="en-US" sz="800" dirty="0" smtClean="0">
                <a:solidFill>
                  <a:srgbClr val="A31515"/>
                </a:solidFill>
                <a:latin typeface="Consolas"/>
              </a:rPr>
              <a:t>"data.txt"</a:t>
            </a:r>
            <a:r>
              <a:rPr lang="en-US" sz="800" dirty="0" smtClean="0">
                <a:solidFill>
                  <a:prstClr val="black"/>
                </a:solidFill>
                <a:latin typeface="Consolas"/>
              </a:rPr>
              <a:t>); </a:t>
            </a:r>
          </a:p>
          <a:p>
            <a:pPr marL="0" indent="0">
              <a:buFont typeface="Arial"/>
              <a:buNone/>
            </a:pPr>
            <a:r>
              <a:rPr lang="en-US" sz="800" dirty="0" smtClean="0">
                <a:solidFill>
                  <a:prstClr val="black"/>
                </a:solidFill>
                <a:latin typeface="Consolas"/>
              </a:rPr>
              <a:t>string line;</a:t>
            </a:r>
          </a:p>
          <a:p>
            <a:pPr marL="0" indent="0">
              <a:buFont typeface="Arial"/>
              <a:buNone/>
            </a:pPr>
            <a:r>
              <a:rPr lang="en-US" sz="800" dirty="0" smtClean="0">
                <a:solidFill>
                  <a:srgbClr val="0000FF"/>
                </a:solidFill>
                <a:latin typeface="Consolas"/>
              </a:rPr>
              <a:t>while</a:t>
            </a:r>
            <a:r>
              <a:rPr lang="en-US" sz="800" dirty="0" smtClean="0">
                <a:solidFill>
                  <a:prstClr val="black"/>
                </a:solidFill>
                <a:latin typeface="Consolas"/>
              </a:rPr>
              <a:t>(!</a:t>
            </a:r>
            <a:r>
              <a:rPr lang="en-US" sz="800" dirty="0" err="1" smtClean="0">
                <a:solidFill>
                  <a:prstClr val="black"/>
                </a:solidFill>
                <a:latin typeface="Consolas"/>
              </a:rPr>
              <a:t>openFile.eof</a:t>
            </a:r>
            <a:r>
              <a:rPr lang="en-US" sz="800" dirty="0" smtClean="0">
                <a:solidFill>
                  <a:prstClr val="black"/>
                </a:solidFill>
                <a:latin typeface="Consolas"/>
              </a:rPr>
              <a:t>())</a:t>
            </a:r>
          </a:p>
          <a:p>
            <a:pPr marL="0" indent="0">
              <a:buFont typeface="Arial"/>
              <a:buNone/>
            </a:pPr>
            <a:r>
              <a:rPr lang="en-US" sz="800" dirty="0" smtClean="0">
                <a:solidFill>
                  <a:srgbClr val="00B050"/>
                </a:solidFill>
                <a:latin typeface="Consolas"/>
              </a:rPr>
              <a:t>{//fetch line from data.txt and put it in a string</a:t>
            </a:r>
          </a:p>
          <a:p>
            <a:pPr marL="0" indent="0">
              <a:buFont typeface="Arial"/>
              <a:buNone/>
            </a:pPr>
            <a:r>
              <a:rPr lang="en-US" sz="800" dirty="0" err="1" smtClean="0">
                <a:solidFill>
                  <a:prstClr val="black"/>
                </a:solidFill>
                <a:latin typeface="Consolas"/>
              </a:rPr>
              <a:t>getline</a:t>
            </a:r>
            <a:r>
              <a:rPr lang="en-US" sz="800" dirty="0" smtClean="0">
                <a:solidFill>
                  <a:prstClr val="black"/>
                </a:solidFill>
                <a:latin typeface="Consolas"/>
              </a:rPr>
              <a:t>(</a:t>
            </a:r>
            <a:r>
              <a:rPr lang="en-US" sz="800" dirty="0" err="1" smtClean="0">
                <a:solidFill>
                  <a:prstClr val="black"/>
                </a:solidFill>
                <a:latin typeface="Consolas"/>
              </a:rPr>
              <a:t>openFile</a:t>
            </a:r>
            <a:r>
              <a:rPr lang="en-US" sz="800" dirty="0" smtClean="0">
                <a:solidFill>
                  <a:prstClr val="black"/>
                </a:solidFill>
                <a:latin typeface="Consolas"/>
              </a:rPr>
              <a:t>, line);</a:t>
            </a:r>
          </a:p>
          <a:p>
            <a:pPr marL="0" indent="0">
              <a:buFont typeface="Arial"/>
              <a:buNone/>
            </a:pPr>
            <a:r>
              <a:rPr lang="en-US" sz="800" dirty="0" err="1" smtClean="0">
                <a:solidFill>
                  <a:prstClr val="black"/>
                </a:solidFill>
                <a:latin typeface="Consolas"/>
              </a:rPr>
              <a:t>cout</a:t>
            </a:r>
            <a:r>
              <a:rPr lang="en-US" sz="800" dirty="0" smtClean="0">
                <a:solidFill>
                  <a:prstClr val="black"/>
                </a:solidFill>
                <a:latin typeface="Consolas"/>
              </a:rPr>
              <a:t> &lt;&lt; line;</a:t>
            </a:r>
          </a:p>
          <a:p>
            <a:pPr marL="0" indent="0">
              <a:buFont typeface="Arial"/>
              <a:buNone/>
            </a:pPr>
            <a:r>
              <a:rPr lang="en-US" sz="800" dirty="0" smtClean="0">
                <a:solidFill>
                  <a:prstClr val="black"/>
                </a:solidFill>
                <a:latin typeface="Consolas"/>
              </a:rPr>
              <a:t>}</a:t>
            </a:r>
          </a:p>
          <a:p>
            <a:pPr marL="0" indent="0">
              <a:buFont typeface="Arial"/>
              <a:buNone/>
            </a:pPr>
            <a:r>
              <a:rPr lang="en-US" sz="800" dirty="0" err="1" smtClean="0">
                <a:solidFill>
                  <a:prstClr val="black"/>
                </a:solidFill>
                <a:latin typeface="Consolas"/>
              </a:rPr>
              <a:t>openFile.close</a:t>
            </a:r>
            <a:r>
              <a:rPr lang="en-US" sz="800" dirty="0" smtClean="0">
                <a:solidFill>
                  <a:prstClr val="black"/>
                </a:solidFill>
                <a:latin typeface="Consolas"/>
              </a:rPr>
              <a:t>(); </a:t>
            </a:r>
            <a:r>
              <a:rPr lang="en-US" sz="800" dirty="0" smtClean="0">
                <a:solidFill>
                  <a:srgbClr val="008000"/>
                </a:solidFill>
                <a:latin typeface="Consolas"/>
              </a:rPr>
              <a:t>// close the file</a:t>
            </a:r>
            <a:endParaRPr lang="en-US" sz="800" dirty="0" smtClean="0">
              <a:solidFill>
                <a:prstClr val="black"/>
              </a:solidFill>
              <a:latin typeface="Consolas"/>
            </a:endParaRPr>
          </a:p>
          <a:p>
            <a:pPr marL="0" indent="0">
              <a:buFont typeface="Arial"/>
              <a:buNone/>
            </a:pPr>
            <a:r>
              <a:rPr lang="en-US" sz="800" dirty="0" smtClean="0">
                <a:solidFill>
                  <a:prstClr val="black"/>
                </a:solidFill>
                <a:latin typeface="Consolas"/>
              </a:rPr>
              <a:t>    </a:t>
            </a:r>
            <a:r>
              <a:rPr lang="en-US" sz="800" dirty="0" smtClean="0">
                <a:solidFill>
                  <a:srgbClr val="0000FF"/>
                </a:solidFill>
                <a:latin typeface="Consolas"/>
              </a:rPr>
              <a:t>return</a:t>
            </a:r>
            <a:r>
              <a:rPr lang="en-US" sz="800" dirty="0" smtClean="0">
                <a:solidFill>
                  <a:prstClr val="black"/>
                </a:solidFill>
                <a:latin typeface="Consolas"/>
              </a:rPr>
              <a:t> 0; }</a:t>
            </a:r>
            <a:endParaRPr lang="en-US" sz="800" dirty="0">
              <a:solidFill>
                <a:prstClr val="black"/>
              </a:solidFill>
              <a:latin typeface="Consolas"/>
            </a:endParaRPr>
          </a:p>
        </p:txBody>
      </p:sp>
    </p:spTree>
    <p:extLst>
      <p:ext uri="{BB962C8B-B14F-4D97-AF65-F5344CB8AC3E}">
        <p14:creationId xmlns:p14="http://schemas.microsoft.com/office/powerpoint/2010/main" val="1515057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t>
            </a:r>
            <a:r>
              <a:rPr lang="en-US" dirty="0"/>
              <a:t>File-Related Functions </a:t>
            </a:r>
          </a:p>
        </p:txBody>
      </p:sp>
      <p:sp>
        <p:nvSpPr>
          <p:cNvPr id="3" name="Content Placeholder 2"/>
          <p:cNvSpPr>
            <a:spLocks noGrp="1"/>
          </p:cNvSpPr>
          <p:nvPr>
            <p:ph idx="1"/>
          </p:nvPr>
        </p:nvSpPr>
        <p:spPr>
          <a:xfrm>
            <a:off x="1295401" y="2556931"/>
            <a:ext cx="9601196" cy="3576449"/>
          </a:xfrm>
        </p:spPr>
        <p:txBody>
          <a:bodyPr>
            <a:normAutofit fontScale="77500" lnSpcReduction="20000"/>
          </a:bodyPr>
          <a:lstStyle/>
          <a:p>
            <a:r>
              <a:rPr lang="en-US" sz="3600" b="1" dirty="0" err="1"/>
              <a:t>ofstream</a:t>
            </a:r>
            <a:r>
              <a:rPr lang="en-US" sz="3600" b="1" dirty="0"/>
              <a:t> </a:t>
            </a:r>
            <a:r>
              <a:rPr lang="en-US" sz="3600" b="1" dirty="0" err="1"/>
              <a:t>fsOut</a:t>
            </a:r>
            <a:r>
              <a:rPr lang="en-US" sz="3600" b="1" dirty="0"/>
              <a:t>;</a:t>
            </a:r>
          </a:p>
          <a:p>
            <a:r>
              <a:rPr lang="en-US" sz="3600" b="1" dirty="0" err="1"/>
              <a:t>fsOut.open</a:t>
            </a:r>
            <a:r>
              <a:rPr lang="en-US" sz="3600" b="1" dirty="0"/>
              <a:t>(</a:t>
            </a:r>
            <a:r>
              <a:rPr lang="en-US" sz="3600" b="1" dirty="0" err="1"/>
              <a:t>const</a:t>
            </a:r>
            <a:r>
              <a:rPr lang="en-US" sz="3600" b="1" dirty="0"/>
              <a:t> char[] </a:t>
            </a:r>
            <a:r>
              <a:rPr lang="en-US" sz="3600" b="1" dirty="0" err="1"/>
              <a:t>fname</a:t>
            </a:r>
            <a:r>
              <a:rPr lang="en-US" sz="3600" b="1" dirty="0"/>
              <a:t>)</a:t>
            </a:r>
          </a:p>
          <a:p>
            <a:pPr marL="0" indent="0">
              <a:buNone/>
            </a:pPr>
            <a:r>
              <a:rPr lang="en-US" sz="3600" dirty="0" smtClean="0"/>
              <a:t>		connects </a:t>
            </a:r>
            <a:r>
              <a:rPr lang="en-US" sz="3600" dirty="0"/>
              <a:t>stream </a:t>
            </a:r>
            <a:r>
              <a:rPr lang="en-US" sz="3600" dirty="0" err="1"/>
              <a:t>fsOut</a:t>
            </a:r>
            <a:r>
              <a:rPr lang="en-US" sz="3600" dirty="0"/>
              <a:t> to the external file </a:t>
            </a:r>
            <a:r>
              <a:rPr lang="en-US" sz="3600" dirty="0" err="1"/>
              <a:t>fname</a:t>
            </a:r>
            <a:r>
              <a:rPr lang="en-US" sz="3600" dirty="0"/>
              <a:t>.</a:t>
            </a:r>
          </a:p>
          <a:p>
            <a:r>
              <a:rPr lang="en-US" sz="3600" b="1" dirty="0" err="1"/>
              <a:t>fsOut.put</a:t>
            </a:r>
            <a:r>
              <a:rPr lang="en-US" sz="3600" b="1" dirty="0"/>
              <a:t>(char character)</a:t>
            </a:r>
          </a:p>
          <a:p>
            <a:pPr marL="0" indent="0">
              <a:buNone/>
            </a:pPr>
            <a:r>
              <a:rPr lang="en-US" sz="3600" dirty="0" smtClean="0"/>
              <a:t>		inserts </a:t>
            </a:r>
            <a:r>
              <a:rPr lang="en-US" sz="3600" dirty="0"/>
              <a:t>character </a:t>
            </a:r>
            <a:r>
              <a:rPr lang="en-US" sz="3600" dirty="0" err="1"/>
              <a:t>character</a:t>
            </a:r>
            <a:r>
              <a:rPr lang="en-US" sz="3600" dirty="0"/>
              <a:t>  to the output stream </a:t>
            </a:r>
            <a:r>
              <a:rPr lang="en-US" sz="3600" dirty="0" err="1"/>
              <a:t>fsOut</a:t>
            </a:r>
            <a:r>
              <a:rPr lang="en-US" sz="3600" dirty="0"/>
              <a:t>.</a:t>
            </a:r>
          </a:p>
          <a:p>
            <a:r>
              <a:rPr lang="en-US" sz="3600" b="1" dirty="0" err="1"/>
              <a:t>fsOut.eof</a:t>
            </a:r>
            <a:r>
              <a:rPr lang="en-US" sz="3600" b="1" dirty="0"/>
              <a:t>()</a:t>
            </a:r>
          </a:p>
          <a:p>
            <a:pPr marL="0" indent="0">
              <a:buNone/>
            </a:pPr>
            <a:r>
              <a:rPr lang="en-US" sz="3600" dirty="0" smtClean="0"/>
              <a:t>		tests </a:t>
            </a:r>
            <a:r>
              <a:rPr lang="en-US" sz="3600" dirty="0"/>
              <a:t>for the end-of-file condition.</a:t>
            </a:r>
          </a:p>
          <a:p>
            <a:endParaRPr lang="en-US" dirty="0"/>
          </a:p>
        </p:txBody>
      </p:sp>
    </p:spTree>
    <p:extLst>
      <p:ext uri="{BB962C8B-B14F-4D97-AF65-F5344CB8AC3E}">
        <p14:creationId xmlns:p14="http://schemas.microsoft.com/office/powerpoint/2010/main" val="4114230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I/O Example: Writing</a:t>
            </a:r>
          </a:p>
        </p:txBody>
      </p:sp>
      <p:sp>
        <p:nvSpPr>
          <p:cNvPr id="4" name="Text Placeholder 2"/>
          <p:cNvSpPr txBox="1">
            <a:spLocks/>
          </p:cNvSpPr>
          <p:nvPr/>
        </p:nvSpPr>
        <p:spPr>
          <a:xfrm>
            <a:off x="1295402" y="2435634"/>
            <a:ext cx="4040188" cy="685800"/>
          </a:xfrm>
          <a:prstGeom prst="rect">
            <a:avLst/>
          </a:prstGeom>
        </p:spPr>
        <p:txBody>
          <a:bodyPr vert="horz" lIns="91440" tIns="45720" rIns="91440" bIns="45720" rtlCol="0" anchor="t">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r>
              <a:rPr lang="en-GB" sz="2000" dirty="0" smtClean="0">
                <a:ea typeface="华文仿宋"/>
              </a:rPr>
              <a:t>First Method (use the constructor)</a:t>
            </a:r>
          </a:p>
        </p:txBody>
      </p:sp>
      <p:sp>
        <p:nvSpPr>
          <p:cNvPr id="5" name="Rectangle 3"/>
          <p:cNvSpPr>
            <a:spLocks noGrp="1" noChangeArrowheads="1"/>
          </p:cNvSpPr>
          <p:nvPr>
            <p:ph sz="quarter" idx="4294967295"/>
          </p:nvPr>
        </p:nvSpPr>
        <p:spPr>
          <a:xfrm>
            <a:off x="1471735" y="2819400"/>
            <a:ext cx="4038600" cy="3460102"/>
          </a:xfrm>
          <a:prstGeom prst="rect">
            <a:avLst/>
          </a:prstGeom>
        </p:spPr>
        <p:txBody>
          <a:bodyPr>
            <a:normAutofit fontScale="47500" lnSpcReduction="20000"/>
          </a:bodyPr>
          <a:lstStyle/>
          <a:p>
            <a:pPr marL="0" indent="0">
              <a:buNone/>
            </a:pPr>
            <a:r>
              <a:rPr lang="en-US" sz="2800" dirty="0">
                <a:solidFill>
                  <a:srgbClr val="0000FF"/>
                </a:solidFill>
                <a:latin typeface="Consolas"/>
              </a:rPr>
              <a:t>#include</a:t>
            </a:r>
            <a:r>
              <a:rPr lang="en-US" sz="2800" dirty="0">
                <a:solidFill>
                  <a:prstClr val="black"/>
                </a:solidFill>
                <a:latin typeface="Consolas"/>
              </a:rPr>
              <a:t> </a:t>
            </a:r>
            <a:r>
              <a:rPr lang="en-US" sz="2800" dirty="0">
                <a:solidFill>
                  <a:srgbClr val="A31515"/>
                </a:solidFill>
                <a:latin typeface="Consolas"/>
              </a:rPr>
              <a:t>&lt;</a:t>
            </a:r>
            <a:r>
              <a:rPr lang="en-US" sz="2800" dirty="0" err="1">
                <a:solidFill>
                  <a:srgbClr val="A31515"/>
                </a:solidFill>
                <a:latin typeface="Consolas"/>
              </a:rPr>
              <a:t>fstream</a:t>
            </a:r>
            <a:r>
              <a:rPr lang="en-US" sz="2800" dirty="0">
                <a:solidFill>
                  <a:srgbClr val="A31515"/>
                </a:solidFill>
                <a:latin typeface="Consolas"/>
              </a:rPr>
              <a:t>&gt;</a:t>
            </a:r>
            <a:endParaRPr lang="en-US" sz="2800" dirty="0">
              <a:solidFill>
                <a:prstClr val="black"/>
              </a:solidFill>
              <a:latin typeface="Consolas"/>
            </a:endParaRPr>
          </a:p>
          <a:p>
            <a:pPr marL="0" indent="0">
              <a:buNone/>
            </a:pPr>
            <a:r>
              <a:rPr lang="en-US" sz="2800" dirty="0">
                <a:solidFill>
                  <a:srgbClr val="0000FF"/>
                </a:solidFill>
                <a:latin typeface="Consolas"/>
              </a:rPr>
              <a:t>using</a:t>
            </a:r>
            <a:r>
              <a:rPr lang="en-US" sz="2800" dirty="0">
                <a:solidFill>
                  <a:prstClr val="black"/>
                </a:solidFill>
                <a:latin typeface="Consolas"/>
              </a:rPr>
              <a:t> </a:t>
            </a:r>
            <a:r>
              <a:rPr lang="en-US" sz="2800" dirty="0">
                <a:solidFill>
                  <a:srgbClr val="0000FF"/>
                </a:solidFill>
                <a:latin typeface="Consolas"/>
              </a:rPr>
              <a:t>namespace</a:t>
            </a:r>
            <a:r>
              <a:rPr lang="en-US" sz="2800" dirty="0">
                <a:solidFill>
                  <a:prstClr val="black"/>
                </a:solidFill>
                <a:latin typeface="Consolas"/>
              </a:rPr>
              <a:t> </a:t>
            </a:r>
            <a:r>
              <a:rPr lang="en-US" sz="2800" dirty="0" err="1">
                <a:solidFill>
                  <a:prstClr val="black"/>
                </a:solidFill>
                <a:latin typeface="Consolas"/>
              </a:rPr>
              <a:t>std</a:t>
            </a:r>
            <a:r>
              <a:rPr lang="en-US" sz="2800" dirty="0">
                <a:solidFill>
                  <a:prstClr val="black"/>
                </a:solidFill>
                <a:latin typeface="Consolas"/>
              </a:rPr>
              <a:t>;</a:t>
            </a:r>
          </a:p>
          <a:p>
            <a:pPr marL="0" indent="0">
              <a:buNone/>
            </a:pPr>
            <a:r>
              <a:rPr lang="en-US" sz="2800" dirty="0" err="1">
                <a:solidFill>
                  <a:srgbClr val="0000FF"/>
                </a:solidFill>
                <a:latin typeface="Consolas"/>
              </a:rPr>
              <a:t>int</a:t>
            </a:r>
            <a:r>
              <a:rPr lang="en-US" sz="2800" dirty="0">
                <a:solidFill>
                  <a:prstClr val="black"/>
                </a:solidFill>
                <a:latin typeface="Consolas"/>
              </a:rPr>
              <a:t> main()</a:t>
            </a:r>
          </a:p>
          <a:p>
            <a:pPr marL="0" indent="0">
              <a:buNone/>
            </a:pPr>
            <a:r>
              <a:rPr lang="en-US" sz="2800" dirty="0">
                <a:solidFill>
                  <a:prstClr val="black"/>
                </a:solidFill>
                <a:latin typeface="Consolas"/>
              </a:rPr>
              <a:t>{</a:t>
            </a:r>
            <a:r>
              <a:rPr lang="en-US" sz="2800" dirty="0">
                <a:solidFill>
                  <a:srgbClr val="008000"/>
                </a:solidFill>
                <a:latin typeface="Consolas"/>
              </a:rPr>
              <a:t>/* </a:t>
            </a:r>
            <a:r>
              <a:rPr lang="en-US" sz="2800" dirty="0" smtClean="0">
                <a:solidFill>
                  <a:srgbClr val="008000"/>
                </a:solidFill>
                <a:latin typeface="Consolas"/>
              </a:rPr>
              <a:t>declare </a:t>
            </a:r>
            <a:r>
              <a:rPr lang="en-US" sz="2800" dirty="0">
                <a:solidFill>
                  <a:srgbClr val="008000"/>
                </a:solidFill>
                <a:latin typeface="Consolas"/>
              </a:rPr>
              <a:t>and </a:t>
            </a:r>
            <a:r>
              <a:rPr lang="en-US" sz="2800" dirty="0" smtClean="0">
                <a:solidFill>
                  <a:srgbClr val="008000"/>
                </a:solidFill>
                <a:latin typeface="Consolas"/>
              </a:rPr>
              <a:t>automatically </a:t>
            </a:r>
            <a:r>
              <a:rPr lang="en-US" sz="2800" dirty="0">
                <a:solidFill>
                  <a:srgbClr val="008000"/>
                </a:solidFill>
                <a:latin typeface="Consolas"/>
              </a:rPr>
              <a:t>open the file*/</a:t>
            </a:r>
            <a:endParaRPr lang="en-US" sz="2800" dirty="0">
              <a:solidFill>
                <a:prstClr val="black"/>
              </a:solidFill>
              <a:latin typeface="Consolas"/>
            </a:endParaRPr>
          </a:p>
          <a:p>
            <a:pPr marL="0" indent="0">
              <a:buNone/>
            </a:pPr>
            <a:r>
              <a:rPr lang="en-US" sz="2800" dirty="0" err="1">
                <a:solidFill>
                  <a:prstClr val="black"/>
                </a:solidFill>
                <a:latin typeface="Consolas"/>
              </a:rPr>
              <a:t>ofstream</a:t>
            </a:r>
            <a:r>
              <a:rPr lang="en-US" sz="2800" dirty="0">
                <a:solidFill>
                  <a:prstClr val="black"/>
                </a:solidFill>
                <a:latin typeface="Consolas"/>
              </a:rPr>
              <a:t> </a:t>
            </a:r>
            <a:r>
              <a:rPr lang="en-US" sz="2800" dirty="0" err="1">
                <a:solidFill>
                  <a:prstClr val="black"/>
                </a:solidFill>
                <a:latin typeface="Consolas"/>
              </a:rPr>
              <a:t>outFile</a:t>
            </a:r>
            <a:r>
              <a:rPr lang="en-US" sz="2800" dirty="0">
                <a:solidFill>
                  <a:prstClr val="black"/>
                </a:solidFill>
                <a:latin typeface="Consolas"/>
              </a:rPr>
              <a:t>(</a:t>
            </a:r>
            <a:r>
              <a:rPr lang="en-US" sz="2800" dirty="0">
                <a:solidFill>
                  <a:srgbClr val="A31515"/>
                </a:solidFill>
                <a:latin typeface="Consolas"/>
              </a:rPr>
              <a:t>"fout.txt"</a:t>
            </a:r>
            <a:r>
              <a:rPr lang="en-US" sz="2800" dirty="0">
                <a:solidFill>
                  <a:prstClr val="black"/>
                </a:solidFill>
                <a:latin typeface="Consolas"/>
              </a:rPr>
              <a:t>);</a:t>
            </a:r>
          </a:p>
          <a:p>
            <a:pPr marL="0" indent="0">
              <a:buNone/>
            </a:pPr>
            <a:endParaRPr lang="en-US" sz="2800" dirty="0">
              <a:solidFill>
                <a:prstClr val="black"/>
              </a:solidFill>
              <a:latin typeface="Consolas"/>
            </a:endParaRPr>
          </a:p>
          <a:p>
            <a:pPr marL="0" indent="0">
              <a:buNone/>
            </a:pPr>
            <a:r>
              <a:rPr lang="en-US" sz="2800" dirty="0" smtClean="0">
                <a:solidFill>
                  <a:srgbClr val="008000"/>
                </a:solidFill>
                <a:latin typeface="Consolas"/>
              </a:rPr>
              <a:t>//</a:t>
            </a:r>
            <a:r>
              <a:rPr lang="en-US" sz="2800" dirty="0">
                <a:solidFill>
                  <a:srgbClr val="008000"/>
                </a:solidFill>
                <a:latin typeface="Consolas"/>
              </a:rPr>
              <a:t>behave just like </a:t>
            </a:r>
            <a:r>
              <a:rPr lang="en-US" sz="2800" dirty="0" err="1">
                <a:solidFill>
                  <a:srgbClr val="008000"/>
                </a:solidFill>
                <a:latin typeface="Consolas"/>
              </a:rPr>
              <a:t>cout</a:t>
            </a:r>
            <a:r>
              <a:rPr lang="en-US" sz="2800" dirty="0">
                <a:solidFill>
                  <a:srgbClr val="008000"/>
                </a:solidFill>
                <a:latin typeface="Consolas"/>
              </a:rPr>
              <a:t>, put the word into  the file</a:t>
            </a:r>
            <a:endParaRPr lang="en-US" sz="2800" dirty="0">
              <a:solidFill>
                <a:prstClr val="black"/>
              </a:solidFill>
              <a:latin typeface="Consolas"/>
            </a:endParaRPr>
          </a:p>
          <a:p>
            <a:pPr marL="0" indent="0">
              <a:buNone/>
            </a:pPr>
            <a:r>
              <a:rPr lang="en-US" sz="2800" dirty="0" err="1">
                <a:solidFill>
                  <a:prstClr val="black"/>
                </a:solidFill>
                <a:latin typeface="Consolas"/>
              </a:rPr>
              <a:t>outFile</a:t>
            </a:r>
            <a:r>
              <a:rPr lang="en-US" sz="2800" dirty="0">
                <a:solidFill>
                  <a:prstClr val="black"/>
                </a:solidFill>
                <a:latin typeface="Consolas"/>
              </a:rPr>
              <a:t> &lt;&lt; </a:t>
            </a:r>
            <a:r>
              <a:rPr lang="en-US" sz="2800" dirty="0">
                <a:solidFill>
                  <a:srgbClr val="A31515"/>
                </a:solidFill>
                <a:latin typeface="Consolas"/>
              </a:rPr>
              <a:t>"Hello World</a:t>
            </a:r>
            <a:r>
              <a:rPr lang="en-US" sz="2800" dirty="0" smtClean="0">
                <a:solidFill>
                  <a:srgbClr val="A31515"/>
                </a:solidFill>
                <a:latin typeface="Consolas"/>
              </a:rPr>
              <a:t>!"</a:t>
            </a:r>
            <a:r>
              <a:rPr lang="en-US" sz="2800" dirty="0" smtClean="0">
                <a:solidFill>
                  <a:prstClr val="black"/>
                </a:solidFill>
                <a:latin typeface="Consolas"/>
              </a:rPr>
              <a:t>;</a:t>
            </a:r>
            <a:endParaRPr lang="en-US" sz="2800" dirty="0">
              <a:solidFill>
                <a:prstClr val="black"/>
              </a:solidFill>
              <a:latin typeface="Consolas"/>
            </a:endParaRPr>
          </a:p>
          <a:p>
            <a:pPr marL="0" indent="0">
              <a:buNone/>
            </a:pPr>
            <a:r>
              <a:rPr lang="en-US" sz="2800" dirty="0" err="1">
                <a:solidFill>
                  <a:prstClr val="black"/>
                </a:solidFill>
                <a:latin typeface="Consolas"/>
              </a:rPr>
              <a:t>outFile.close</a:t>
            </a:r>
            <a:r>
              <a:rPr lang="en-US" sz="2800" dirty="0" smtClean="0">
                <a:solidFill>
                  <a:prstClr val="black"/>
                </a:solidFill>
                <a:latin typeface="Consolas"/>
              </a:rPr>
              <a:t>();</a:t>
            </a:r>
            <a:endParaRPr lang="en-US" sz="2800" dirty="0">
              <a:solidFill>
                <a:prstClr val="black"/>
              </a:solidFill>
              <a:latin typeface="Consolas"/>
            </a:endParaRPr>
          </a:p>
          <a:p>
            <a:pPr marL="0" indent="0">
              <a:buNone/>
            </a:pPr>
            <a:r>
              <a:rPr lang="en-US" sz="2800" dirty="0">
                <a:solidFill>
                  <a:srgbClr val="0000FF"/>
                </a:solidFill>
                <a:latin typeface="Consolas"/>
              </a:rPr>
              <a:t>return</a:t>
            </a:r>
            <a:r>
              <a:rPr lang="en-US" sz="2800" dirty="0">
                <a:solidFill>
                  <a:prstClr val="black"/>
                </a:solidFill>
                <a:latin typeface="Consolas"/>
              </a:rPr>
              <a:t> 0;</a:t>
            </a:r>
          </a:p>
          <a:p>
            <a:pPr marL="0" indent="0">
              <a:buNone/>
            </a:pPr>
            <a:r>
              <a:rPr lang="en-US" sz="2800" dirty="0">
                <a:solidFill>
                  <a:prstClr val="black"/>
                </a:solidFill>
                <a:latin typeface="Consolas"/>
              </a:rPr>
              <a:t>}</a:t>
            </a:r>
          </a:p>
          <a:p>
            <a:endParaRPr lang="en-US" sz="2800" dirty="0">
              <a:solidFill>
                <a:prstClr val="black"/>
              </a:solidFill>
              <a:latin typeface="Consolas"/>
            </a:endParaRPr>
          </a:p>
          <a:p>
            <a:pPr marL="320040" indent="-320040" fontAlgn="auto">
              <a:lnSpc>
                <a:spcPct val="90000"/>
              </a:lnSpc>
              <a:spcAft>
                <a:spcPts val="0"/>
              </a:spcAft>
              <a:buFont typeface="Wingdings" pitchFamily="2" charset="2"/>
              <a:buNone/>
              <a:defRPr/>
            </a:pPr>
            <a:endParaRPr lang="en-US" altLang="zh-CN" sz="2800" dirty="0">
              <a:latin typeface="Arial" charset="0"/>
              <a:cs typeface="+mn-cs"/>
            </a:endParaRPr>
          </a:p>
        </p:txBody>
      </p:sp>
      <p:sp>
        <p:nvSpPr>
          <p:cNvPr id="6" name="Text Placeholder 5"/>
          <p:cNvSpPr txBox="1">
            <a:spLocks/>
          </p:cNvSpPr>
          <p:nvPr/>
        </p:nvSpPr>
        <p:spPr>
          <a:xfrm>
            <a:off x="6570306" y="2435634"/>
            <a:ext cx="4253204" cy="685800"/>
          </a:xfrm>
          <a:prstGeom prst="rect">
            <a:avLst/>
          </a:prstGeom>
        </p:spPr>
        <p:txBody>
          <a:bodyPr>
            <a:normAutofit/>
          </a:bodyPr>
          <a:lst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a:lstStyle>
          <a:p>
            <a:pPr>
              <a:spcAft>
                <a:spcPts val="0"/>
              </a:spcAft>
              <a:defRPr/>
            </a:pPr>
            <a:r>
              <a:rPr lang="en-GB" sz="2000" smtClean="0"/>
              <a:t>Second Method ( use Open function)</a:t>
            </a:r>
            <a:endParaRPr lang="en-GB" sz="2000" dirty="0"/>
          </a:p>
        </p:txBody>
      </p:sp>
      <p:sp>
        <p:nvSpPr>
          <p:cNvPr id="7" name="Content Placeholder 6"/>
          <p:cNvSpPr>
            <a:spLocks noGrp="1"/>
          </p:cNvSpPr>
          <p:nvPr>
            <p:ph sz="quarter" idx="4294967295"/>
          </p:nvPr>
        </p:nvSpPr>
        <p:spPr>
          <a:xfrm>
            <a:off x="6924869" y="2819400"/>
            <a:ext cx="4038600" cy="4176464"/>
          </a:xfrm>
          <a:prstGeom prst="rect">
            <a:avLst/>
          </a:prstGeom>
        </p:spPr>
        <p:txBody>
          <a:bodyPr>
            <a:normAutofit fontScale="32500" lnSpcReduction="20000"/>
          </a:bodyPr>
          <a:lstStyle/>
          <a:p>
            <a:pPr marL="0" indent="0">
              <a:buNone/>
            </a:pPr>
            <a:r>
              <a:rPr lang="en-US" sz="3200" dirty="0">
                <a:solidFill>
                  <a:srgbClr val="0000FF"/>
                </a:solidFill>
                <a:latin typeface="Consolas"/>
              </a:rPr>
              <a:t>#include</a:t>
            </a:r>
            <a:r>
              <a:rPr lang="en-US" sz="3200" dirty="0">
                <a:solidFill>
                  <a:prstClr val="black"/>
                </a:solidFill>
                <a:latin typeface="Consolas"/>
              </a:rPr>
              <a:t> </a:t>
            </a:r>
            <a:r>
              <a:rPr lang="en-US" sz="3200" dirty="0">
                <a:solidFill>
                  <a:srgbClr val="A31515"/>
                </a:solidFill>
                <a:latin typeface="Consolas"/>
              </a:rPr>
              <a:t>&lt;</a:t>
            </a:r>
            <a:r>
              <a:rPr lang="en-US" sz="3200" dirty="0" err="1">
                <a:solidFill>
                  <a:srgbClr val="A31515"/>
                </a:solidFill>
                <a:latin typeface="Consolas"/>
              </a:rPr>
              <a:t>fstream</a:t>
            </a:r>
            <a:r>
              <a:rPr lang="en-US" sz="3200" dirty="0">
                <a:solidFill>
                  <a:srgbClr val="A31515"/>
                </a:solidFill>
                <a:latin typeface="Consolas"/>
              </a:rPr>
              <a:t>&gt;</a:t>
            </a:r>
            <a:endParaRPr lang="en-US" sz="3200" dirty="0">
              <a:solidFill>
                <a:prstClr val="black"/>
              </a:solidFill>
              <a:latin typeface="Consolas"/>
            </a:endParaRPr>
          </a:p>
          <a:p>
            <a:pPr marL="0" indent="0">
              <a:buNone/>
            </a:pPr>
            <a:r>
              <a:rPr lang="en-US" sz="3200" dirty="0">
                <a:solidFill>
                  <a:srgbClr val="0000FF"/>
                </a:solidFill>
                <a:latin typeface="Consolas"/>
              </a:rPr>
              <a:t>using</a:t>
            </a:r>
            <a:r>
              <a:rPr lang="en-US" sz="3200" dirty="0">
                <a:solidFill>
                  <a:prstClr val="black"/>
                </a:solidFill>
                <a:latin typeface="Consolas"/>
              </a:rPr>
              <a:t> </a:t>
            </a:r>
            <a:r>
              <a:rPr lang="en-US" sz="3200" dirty="0">
                <a:solidFill>
                  <a:srgbClr val="0000FF"/>
                </a:solidFill>
                <a:latin typeface="Consolas"/>
              </a:rPr>
              <a:t>namespace</a:t>
            </a:r>
            <a:r>
              <a:rPr lang="en-US" sz="3200" dirty="0">
                <a:solidFill>
                  <a:prstClr val="black"/>
                </a:solidFill>
                <a:latin typeface="Consolas"/>
              </a:rPr>
              <a:t> </a:t>
            </a:r>
            <a:r>
              <a:rPr lang="en-US" sz="3200" dirty="0" err="1">
                <a:solidFill>
                  <a:prstClr val="black"/>
                </a:solidFill>
                <a:latin typeface="Consolas"/>
              </a:rPr>
              <a:t>std</a:t>
            </a:r>
            <a:r>
              <a:rPr lang="en-US" sz="3200" dirty="0">
                <a:solidFill>
                  <a:prstClr val="black"/>
                </a:solidFill>
                <a:latin typeface="Consolas"/>
              </a:rPr>
              <a:t>;</a:t>
            </a:r>
          </a:p>
          <a:p>
            <a:pPr marL="0" indent="0">
              <a:buNone/>
            </a:pPr>
            <a:r>
              <a:rPr lang="en-US" sz="3200" dirty="0" err="1">
                <a:solidFill>
                  <a:srgbClr val="0000FF"/>
                </a:solidFill>
                <a:latin typeface="Consolas"/>
              </a:rPr>
              <a:t>int</a:t>
            </a:r>
            <a:r>
              <a:rPr lang="en-US" sz="3200" dirty="0">
                <a:solidFill>
                  <a:prstClr val="black"/>
                </a:solidFill>
                <a:latin typeface="Consolas"/>
              </a:rPr>
              <a:t> main()</a:t>
            </a:r>
          </a:p>
          <a:p>
            <a:pPr marL="0" indent="0">
              <a:buNone/>
            </a:pPr>
            <a:r>
              <a:rPr lang="en-US" sz="3200" dirty="0">
                <a:solidFill>
                  <a:prstClr val="black"/>
                </a:solidFill>
                <a:latin typeface="Consolas"/>
              </a:rPr>
              <a:t>{</a:t>
            </a:r>
            <a:r>
              <a:rPr lang="en-US" sz="3200" dirty="0">
                <a:solidFill>
                  <a:srgbClr val="008000"/>
                </a:solidFill>
                <a:latin typeface="Consolas"/>
              </a:rPr>
              <a:t>// </a:t>
            </a:r>
            <a:r>
              <a:rPr lang="en-US" sz="3200" dirty="0" smtClean="0">
                <a:solidFill>
                  <a:srgbClr val="008000"/>
                </a:solidFill>
                <a:latin typeface="Consolas"/>
              </a:rPr>
              <a:t>declare </a:t>
            </a:r>
            <a:r>
              <a:rPr lang="en-US" sz="3200" dirty="0">
                <a:solidFill>
                  <a:srgbClr val="008000"/>
                </a:solidFill>
                <a:latin typeface="Consolas"/>
              </a:rPr>
              <a:t>output file variable</a:t>
            </a:r>
            <a:endParaRPr lang="en-US" sz="3200" dirty="0">
              <a:solidFill>
                <a:prstClr val="black"/>
              </a:solidFill>
              <a:latin typeface="Consolas"/>
            </a:endParaRPr>
          </a:p>
          <a:p>
            <a:pPr marL="0" indent="0">
              <a:buNone/>
            </a:pPr>
            <a:r>
              <a:rPr lang="en-US" sz="3200" dirty="0" err="1">
                <a:solidFill>
                  <a:prstClr val="black"/>
                </a:solidFill>
                <a:latin typeface="Consolas"/>
              </a:rPr>
              <a:t>ofstream</a:t>
            </a:r>
            <a:r>
              <a:rPr lang="en-US" sz="3200" dirty="0">
                <a:solidFill>
                  <a:prstClr val="black"/>
                </a:solidFill>
                <a:latin typeface="Consolas"/>
              </a:rPr>
              <a:t> </a:t>
            </a:r>
            <a:r>
              <a:rPr lang="en-US" sz="3200" dirty="0" err="1">
                <a:solidFill>
                  <a:prstClr val="black"/>
                </a:solidFill>
                <a:latin typeface="Consolas"/>
              </a:rPr>
              <a:t>outFile</a:t>
            </a:r>
            <a:r>
              <a:rPr lang="en-US" sz="3200" dirty="0">
                <a:solidFill>
                  <a:prstClr val="black"/>
                </a:solidFill>
                <a:latin typeface="Consolas"/>
              </a:rPr>
              <a:t>;</a:t>
            </a:r>
          </a:p>
          <a:p>
            <a:pPr marL="0" indent="0">
              <a:buNone/>
            </a:pPr>
            <a:r>
              <a:rPr lang="en-US" sz="3200" dirty="0">
                <a:solidFill>
                  <a:srgbClr val="008000"/>
                </a:solidFill>
                <a:latin typeface="Consolas"/>
              </a:rPr>
              <a:t>// open an exist file fout.txt</a:t>
            </a:r>
            <a:endParaRPr lang="en-US" sz="3200" dirty="0">
              <a:solidFill>
                <a:prstClr val="black"/>
              </a:solidFill>
              <a:latin typeface="Consolas"/>
            </a:endParaRPr>
          </a:p>
          <a:p>
            <a:pPr marL="0" indent="0">
              <a:buNone/>
            </a:pPr>
            <a:r>
              <a:rPr lang="en-US" sz="3200" dirty="0">
                <a:solidFill>
                  <a:prstClr val="black"/>
                </a:solidFill>
                <a:latin typeface="Consolas"/>
              </a:rPr>
              <a:t>    </a:t>
            </a:r>
            <a:r>
              <a:rPr lang="en-US" sz="3200" dirty="0" err="1">
                <a:solidFill>
                  <a:prstClr val="black"/>
                </a:solidFill>
                <a:latin typeface="Consolas"/>
              </a:rPr>
              <a:t>outFile.open</a:t>
            </a:r>
            <a:r>
              <a:rPr lang="en-US" sz="3200" dirty="0">
                <a:solidFill>
                  <a:prstClr val="black"/>
                </a:solidFill>
                <a:latin typeface="Consolas"/>
              </a:rPr>
              <a:t>(</a:t>
            </a:r>
            <a:r>
              <a:rPr lang="en-US" sz="3200" dirty="0">
                <a:solidFill>
                  <a:srgbClr val="A31515"/>
                </a:solidFill>
                <a:latin typeface="Consolas"/>
              </a:rPr>
              <a:t>"fout.txt”);</a:t>
            </a:r>
            <a:endParaRPr lang="en-US" sz="3200" dirty="0">
              <a:solidFill>
                <a:prstClr val="black"/>
              </a:solidFill>
              <a:latin typeface="Consolas"/>
            </a:endParaRPr>
          </a:p>
          <a:p>
            <a:pPr marL="0" indent="0">
              <a:buNone/>
            </a:pPr>
            <a:endParaRPr lang="en-US" sz="3200" dirty="0">
              <a:solidFill>
                <a:prstClr val="black"/>
              </a:solidFill>
              <a:latin typeface="Consolas"/>
            </a:endParaRPr>
          </a:p>
          <a:p>
            <a:pPr marL="0" indent="0">
              <a:buNone/>
            </a:pPr>
            <a:r>
              <a:rPr lang="en-US" sz="3200" dirty="0">
                <a:solidFill>
                  <a:srgbClr val="008000"/>
                </a:solidFill>
                <a:latin typeface="Consolas"/>
              </a:rPr>
              <a:t>//behave just like </a:t>
            </a:r>
            <a:r>
              <a:rPr lang="en-US" sz="3200" dirty="0" err="1">
                <a:solidFill>
                  <a:srgbClr val="008000"/>
                </a:solidFill>
                <a:latin typeface="Consolas"/>
              </a:rPr>
              <a:t>cout</a:t>
            </a:r>
            <a:r>
              <a:rPr lang="en-US" sz="3200" dirty="0">
                <a:solidFill>
                  <a:srgbClr val="008000"/>
                </a:solidFill>
                <a:latin typeface="Consolas"/>
              </a:rPr>
              <a:t>, put the word into  the file</a:t>
            </a:r>
            <a:endParaRPr lang="en-US" sz="3200" dirty="0">
              <a:solidFill>
                <a:prstClr val="black"/>
              </a:solidFill>
              <a:latin typeface="Consolas"/>
            </a:endParaRPr>
          </a:p>
          <a:p>
            <a:pPr marL="0" indent="0">
              <a:buNone/>
            </a:pPr>
            <a:r>
              <a:rPr lang="en-US" sz="3200" dirty="0" err="1">
                <a:solidFill>
                  <a:prstClr val="black"/>
                </a:solidFill>
                <a:latin typeface="Consolas"/>
              </a:rPr>
              <a:t>outFile</a:t>
            </a:r>
            <a:r>
              <a:rPr lang="en-US" sz="3200" dirty="0">
                <a:solidFill>
                  <a:prstClr val="black"/>
                </a:solidFill>
                <a:latin typeface="Consolas"/>
              </a:rPr>
              <a:t> &lt;&lt; </a:t>
            </a:r>
            <a:r>
              <a:rPr lang="en-US" sz="3200" dirty="0">
                <a:solidFill>
                  <a:srgbClr val="A31515"/>
                </a:solidFill>
                <a:latin typeface="Consolas"/>
              </a:rPr>
              <a:t>"Hello World!"</a:t>
            </a:r>
            <a:r>
              <a:rPr lang="en-US" sz="3200" dirty="0">
                <a:solidFill>
                  <a:prstClr val="black"/>
                </a:solidFill>
                <a:latin typeface="Consolas"/>
              </a:rPr>
              <a:t>;</a:t>
            </a:r>
          </a:p>
          <a:p>
            <a:pPr marL="0" indent="0">
              <a:buNone/>
            </a:pPr>
            <a:endParaRPr lang="en-US" sz="3200" dirty="0">
              <a:solidFill>
                <a:prstClr val="black"/>
              </a:solidFill>
              <a:latin typeface="Consolas"/>
            </a:endParaRPr>
          </a:p>
          <a:p>
            <a:pPr marL="0" indent="0">
              <a:buNone/>
            </a:pPr>
            <a:r>
              <a:rPr lang="en-US" sz="3200" dirty="0" err="1">
                <a:solidFill>
                  <a:prstClr val="black"/>
                </a:solidFill>
                <a:latin typeface="Consolas"/>
              </a:rPr>
              <a:t>outFile.close</a:t>
            </a:r>
            <a:r>
              <a:rPr lang="en-US" sz="3200" dirty="0">
                <a:solidFill>
                  <a:prstClr val="black"/>
                </a:solidFill>
                <a:latin typeface="Consolas"/>
              </a:rPr>
              <a:t>();</a:t>
            </a:r>
          </a:p>
          <a:p>
            <a:pPr marL="0" indent="0">
              <a:buNone/>
            </a:pPr>
            <a:endParaRPr lang="en-US" sz="3200" dirty="0">
              <a:solidFill>
                <a:prstClr val="black"/>
              </a:solidFill>
              <a:latin typeface="Consolas"/>
            </a:endParaRPr>
          </a:p>
          <a:p>
            <a:pPr marL="0" indent="0">
              <a:buNone/>
            </a:pPr>
            <a:r>
              <a:rPr lang="en-US" sz="3200" dirty="0">
                <a:solidFill>
                  <a:srgbClr val="0000FF"/>
                </a:solidFill>
                <a:latin typeface="Consolas"/>
              </a:rPr>
              <a:t>return</a:t>
            </a:r>
            <a:r>
              <a:rPr lang="en-US" sz="3200" dirty="0">
                <a:solidFill>
                  <a:prstClr val="black"/>
                </a:solidFill>
                <a:latin typeface="Consolas"/>
              </a:rPr>
              <a:t> 0;</a:t>
            </a:r>
          </a:p>
          <a:p>
            <a:pPr marL="0" indent="0">
              <a:buNone/>
            </a:pPr>
            <a:r>
              <a:rPr lang="en-US" sz="3200" dirty="0">
                <a:solidFill>
                  <a:prstClr val="black"/>
                </a:solidFill>
                <a:latin typeface="Consolas"/>
              </a:rPr>
              <a:t>}</a:t>
            </a:r>
          </a:p>
          <a:p>
            <a:endParaRPr lang="en-US" sz="3200" dirty="0">
              <a:solidFill>
                <a:prstClr val="black"/>
              </a:solidFill>
              <a:latin typeface="Consolas"/>
            </a:endParaRPr>
          </a:p>
          <a:p>
            <a:pPr marL="320040" indent="-320040" fontAlgn="auto">
              <a:lnSpc>
                <a:spcPct val="80000"/>
              </a:lnSpc>
              <a:spcAft>
                <a:spcPts val="0"/>
              </a:spcAft>
              <a:buFont typeface="Wingdings" pitchFamily="2" charset="2"/>
              <a:buNone/>
              <a:defRPr/>
            </a:pPr>
            <a:endParaRPr lang="en-US" altLang="zh-CN" sz="3200" dirty="0" smtClean="0">
              <a:latin typeface="Arial" charset="0"/>
              <a:cs typeface="+mn-cs"/>
            </a:endParaRPr>
          </a:p>
          <a:p>
            <a:pPr marL="320040" indent="-320040" fontAlgn="auto">
              <a:lnSpc>
                <a:spcPct val="80000"/>
              </a:lnSpc>
              <a:spcAft>
                <a:spcPts val="0"/>
              </a:spcAft>
              <a:buFont typeface="Wingdings" pitchFamily="2" charset="2"/>
              <a:buNone/>
              <a:defRPr/>
            </a:pPr>
            <a:endParaRPr lang="en-US" altLang="zh-CN" sz="3200" dirty="0">
              <a:latin typeface="Arial" charset="0"/>
              <a:cs typeface="+mn-cs"/>
            </a:endParaRPr>
          </a:p>
          <a:p>
            <a:pPr marL="320040" indent="-320040" fontAlgn="auto">
              <a:spcAft>
                <a:spcPts val="0"/>
              </a:spcAft>
              <a:buFont typeface="Wingdings"/>
              <a:buChar char=""/>
              <a:defRPr/>
            </a:pPr>
            <a:endParaRPr lang="en-GB" dirty="0">
              <a:cs typeface="+mn-cs"/>
            </a:endParaRPr>
          </a:p>
        </p:txBody>
      </p:sp>
    </p:spTree>
    <p:extLst>
      <p:ext uri="{BB962C8B-B14F-4D97-AF65-F5344CB8AC3E}">
        <p14:creationId xmlns:p14="http://schemas.microsoft.com/office/powerpoint/2010/main" val="1754969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Open Mode</a:t>
            </a:r>
          </a:p>
        </p:txBody>
      </p:sp>
      <p:pic>
        <p:nvPicPr>
          <p:cNvPr id="4" name="Content Placeholder 3"/>
          <p:cNvPicPr>
            <a:picLocks noGrp="1" noChangeAspect="1"/>
          </p:cNvPicPr>
          <p:nvPr>
            <p:ph idx="1"/>
          </p:nvPr>
        </p:nvPicPr>
        <p:blipFill>
          <a:blip r:embed="rId2"/>
          <a:stretch>
            <a:fillRect/>
          </a:stretch>
        </p:blipFill>
        <p:spPr>
          <a:xfrm>
            <a:off x="3321698" y="2557463"/>
            <a:ext cx="5859624" cy="3460782"/>
          </a:xfrm>
          <a:prstGeom prst="rect">
            <a:avLst/>
          </a:prstGeom>
        </p:spPr>
      </p:pic>
    </p:spTree>
    <p:extLst>
      <p:ext uri="{BB962C8B-B14F-4D97-AF65-F5344CB8AC3E}">
        <p14:creationId xmlns:p14="http://schemas.microsoft.com/office/powerpoint/2010/main" val="29025630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Open Mode</a:t>
            </a:r>
          </a:p>
        </p:txBody>
      </p:sp>
      <p:pic>
        <p:nvPicPr>
          <p:cNvPr id="5" name="Content Placeholder 4"/>
          <p:cNvPicPr>
            <a:picLocks noGrp="1" noChangeAspect="1"/>
          </p:cNvPicPr>
          <p:nvPr>
            <p:ph idx="1"/>
          </p:nvPr>
        </p:nvPicPr>
        <p:blipFill>
          <a:blip r:embed="rId2"/>
          <a:stretch>
            <a:fillRect/>
          </a:stretch>
        </p:blipFill>
        <p:spPr>
          <a:xfrm>
            <a:off x="1415768" y="2501045"/>
            <a:ext cx="7102456" cy="3206774"/>
          </a:xfrm>
          <a:prstGeom prst="rect">
            <a:avLst/>
          </a:prstGeom>
        </p:spPr>
      </p:pic>
      <p:pic>
        <p:nvPicPr>
          <p:cNvPr id="7" name="Picture 6"/>
          <p:cNvPicPr>
            <a:picLocks noChangeAspect="1"/>
          </p:cNvPicPr>
          <p:nvPr/>
        </p:nvPicPr>
        <p:blipFill>
          <a:blip r:embed="rId3"/>
          <a:stretch>
            <a:fillRect/>
          </a:stretch>
        </p:blipFill>
        <p:spPr>
          <a:xfrm>
            <a:off x="4966996" y="5112618"/>
            <a:ext cx="6621624" cy="1190401"/>
          </a:xfrm>
          <a:prstGeom prst="rect">
            <a:avLst/>
          </a:prstGeom>
        </p:spPr>
      </p:pic>
    </p:spTree>
    <p:extLst>
      <p:ext uri="{BB962C8B-B14F-4D97-AF65-F5344CB8AC3E}">
        <p14:creationId xmlns:p14="http://schemas.microsoft.com/office/powerpoint/2010/main" val="959924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format</a:t>
            </a:r>
          </a:p>
        </p:txBody>
      </p:sp>
      <p:sp>
        <p:nvSpPr>
          <p:cNvPr id="3" name="Content Placeholder 2"/>
          <p:cNvSpPr>
            <a:spLocks noGrp="1"/>
          </p:cNvSpPr>
          <p:nvPr>
            <p:ph idx="1"/>
          </p:nvPr>
        </p:nvSpPr>
        <p:spPr/>
        <p:txBody>
          <a:bodyPr>
            <a:normAutofit/>
          </a:bodyPr>
          <a:lstStyle/>
          <a:p>
            <a:r>
              <a:rPr lang="en-US" sz="3200" dirty="0"/>
              <a:t>In </a:t>
            </a:r>
            <a:r>
              <a:rPr lang="en-US" sz="3200" dirty="0" err="1"/>
              <a:t>c++</a:t>
            </a:r>
            <a:r>
              <a:rPr lang="en-US" sz="3200" dirty="0"/>
              <a:t> files we (read from/ write to) them as a stream of characters </a:t>
            </a:r>
          </a:p>
          <a:p>
            <a:endParaRPr lang="en-US" sz="3200" dirty="0"/>
          </a:p>
          <a:p>
            <a:r>
              <a:rPr lang="en-US" sz="3200" dirty="0"/>
              <a:t>What if I want to write or read numbers ?</a:t>
            </a:r>
          </a:p>
          <a:p>
            <a:endParaRPr lang="en-US" sz="3200" dirty="0"/>
          </a:p>
          <a:p>
            <a:endParaRPr lang="en-US" sz="3200" dirty="0"/>
          </a:p>
        </p:txBody>
      </p:sp>
    </p:spTree>
    <p:extLst>
      <p:ext uri="{BB962C8B-B14F-4D97-AF65-F5344CB8AC3E}">
        <p14:creationId xmlns:p14="http://schemas.microsoft.com/office/powerpoint/2010/main" val="160915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writing to file </a:t>
            </a:r>
          </a:p>
        </p:txBody>
      </p:sp>
      <p:pic>
        <p:nvPicPr>
          <p:cNvPr id="5" name="Content Placeholder 4"/>
          <p:cNvPicPr>
            <a:picLocks noGrp="1" noChangeAspect="1"/>
          </p:cNvPicPr>
          <p:nvPr>
            <p:ph idx="1"/>
          </p:nvPr>
        </p:nvPicPr>
        <p:blipFill>
          <a:blip r:embed="rId2"/>
          <a:stretch>
            <a:fillRect/>
          </a:stretch>
        </p:blipFill>
        <p:spPr>
          <a:xfrm>
            <a:off x="3004457" y="2557463"/>
            <a:ext cx="6344816" cy="3582080"/>
          </a:xfrm>
          <a:prstGeom prst="rect">
            <a:avLst/>
          </a:prstGeom>
        </p:spPr>
      </p:pic>
      <p:pic>
        <p:nvPicPr>
          <p:cNvPr id="6" name="Picture 2"/>
          <p:cNvPicPr>
            <a:picLocks noChangeAspect="1" noChangeArrowheads="1"/>
          </p:cNvPicPr>
          <p:nvPr/>
        </p:nvPicPr>
        <p:blipFill>
          <a:blip r:embed="rId3" cstate="print"/>
          <a:srcRect/>
          <a:stretch>
            <a:fillRect/>
          </a:stretch>
        </p:blipFill>
        <p:spPr bwMode="auto">
          <a:xfrm>
            <a:off x="7545625" y="2697561"/>
            <a:ext cx="3763077" cy="2406284"/>
          </a:xfrm>
          <a:prstGeom prst="rect">
            <a:avLst/>
          </a:prstGeom>
          <a:noFill/>
          <a:ln w="9525">
            <a:noFill/>
            <a:miter lim="800000"/>
            <a:headEnd/>
            <a:tailEnd/>
          </a:ln>
        </p:spPr>
      </p:pic>
    </p:spTree>
    <p:extLst>
      <p:ext uri="{BB962C8B-B14F-4D97-AF65-F5344CB8AC3E}">
        <p14:creationId xmlns:p14="http://schemas.microsoft.com/office/powerpoint/2010/main" val="2170758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Reading from  file </a:t>
            </a:r>
          </a:p>
        </p:txBody>
      </p:sp>
      <p:pic>
        <p:nvPicPr>
          <p:cNvPr id="5" name="Content Placeholder 4"/>
          <p:cNvPicPr>
            <a:picLocks noGrp="1" noChangeAspect="1"/>
          </p:cNvPicPr>
          <p:nvPr>
            <p:ph idx="1"/>
          </p:nvPr>
        </p:nvPicPr>
        <p:blipFill>
          <a:blip r:embed="rId2"/>
          <a:stretch>
            <a:fillRect/>
          </a:stretch>
        </p:blipFill>
        <p:spPr>
          <a:xfrm>
            <a:off x="1525196" y="2622777"/>
            <a:ext cx="6405824" cy="3479443"/>
          </a:xfrm>
          <a:prstGeom prst="rect">
            <a:avLst/>
          </a:prstGeom>
        </p:spPr>
      </p:pic>
      <p:pic>
        <p:nvPicPr>
          <p:cNvPr id="6" name="Picture 2"/>
          <p:cNvPicPr>
            <a:picLocks noChangeAspect="1" noChangeArrowheads="1"/>
          </p:cNvPicPr>
          <p:nvPr/>
        </p:nvPicPr>
        <p:blipFill>
          <a:blip r:embed="rId3" cstate="print"/>
          <a:srcRect/>
          <a:stretch>
            <a:fillRect/>
          </a:stretch>
        </p:blipFill>
        <p:spPr bwMode="auto">
          <a:xfrm>
            <a:off x="5525314" y="2622777"/>
            <a:ext cx="5279535" cy="3352081"/>
          </a:xfrm>
          <a:prstGeom prst="rect">
            <a:avLst/>
          </a:prstGeom>
          <a:noFill/>
          <a:ln w="9525">
            <a:noFill/>
            <a:miter lim="800000"/>
            <a:headEnd/>
            <a:tailEnd/>
          </a:ln>
        </p:spPr>
      </p:pic>
    </p:spTree>
    <p:extLst>
      <p:ext uri="{BB962C8B-B14F-4D97-AF65-F5344CB8AC3E}">
        <p14:creationId xmlns:p14="http://schemas.microsoft.com/office/powerpoint/2010/main" val="2703592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Streams</a:t>
            </a:r>
            <a:endParaRPr lang="en-US" dirty="0"/>
          </a:p>
        </p:txBody>
      </p:sp>
      <p:sp>
        <p:nvSpPr>
          <p:cNvPr id="3" name="Content Placeholder 2"/>
          <p:cNvSpPr>
            <a:spLocks noGrp="1"/>
          </p:cNvSpPr>
          <p:nvPr>
            <p:ph idx="1"/>
          </p:nvPr>
        </p:nvSpPr>
        <p:spPr>
          <a:xfrm>
            <a:off x="1295401" y="2556931"/>
            <a:ext cx="9601196" cy="3723099"/>
          </a:xfrm>
        </p:spPr>
        <p:txBody>
          <a:bodyPr>
            <a:normAutofit/>
          </a:bodyPr>
          <a:lstStyle/>
          <a:p>
            <a:pPr>
              <a:lnSpc>
                <a:spcPct val="90000"/>
              </a:lnSpc>
              <a:buFont typeface="Wingdings" panose="05000000000000000000" pitchFamily="2" charset="2"/>
              <a:buChar char="Ø"/>
            </a:pPr>
            <a:r>
              <a:rPr lang="en-US" altLang="en-US" sz="3200" b="1" dirty="0"/>
              <a:t>Stream</a:t>
            </a:r>
            <a:endParaRPr lang="en-US" altLang="en-US" sz="3200" b="1" i="1" dirty="0"/>
          </a:p>
          <a:p>
            <a:pPr lvl="1">
              <a:lnSpc>
                <a:spcPct val="90000"/>
              </a:lnSpc>
              <a:buFont typeface="Arial" panose="020B0604020202020204" pitchFamily="34" charset="0"/>
              <a:buChar char="•"/>
            </a:pPr>
            <a:r>
              <a:rPr lang="en-US" altLang="en-US" sz="2800" dirty="0"/>
              <a:t>A transfer of information in the form of a sequence of </a:t>
            </a:r>
            <a:r>
              <a:rPr lang="en-US" altLang="en-US" sz="2800" dirty="0" smtClean="0"/>
              <a:t>bytes</a:t>
            </a:r>
            <a:endParaRPr lang="en-US" sz="2400" dirty="0"/>
          </a:p>
          <a:p>
            <a:pPr>
              <a:lnSpc>
                <a:spcPct val="90000"/>
              </a:lnSpc>
              <a:buFont typeface="Wingdings" panose="05000000000000000000" pitchFamily="2" charset="2"/>
              <a:buChar char="Ø"/>
            </a:pPr>
            <a:r>
              <a:rPr lang="en-US" altLang="en-US" sz="3200" b="1" dirty="0"/>
              <a:t>I/O </a:t>
            </a:r>
            <a:r>
              <a:rPr lang="en-US" altLang="en-US" sz="3200" b="1" dirty="0" smtClean="0"/>
              <a:t>Operations</a:t>
            </a:r>
            <a:endParaRPr lang="en-US" altLang="en-US" sz="3200" b="1" dirty="0"/>
          </a:p>
          <a:p>
            <a:pPr lvl="1">
              <a:lnSpc>
                <a:spcPct val="90000"/>
              </a:lnSpc>
            </a:pPr>
            <a:r>
              <a:rPr lang="en-US" altLang="en-US" sz="2800" dirty="0"/>
              <a:t>Input:  A stream that flows from an input device ( i.e.: keyboard, disk drive, network connection) to main memory</a:t>
            </a:r>
            <a:endParaRPr lang="en-US" altLang="en-US" sz="2400" dirty="0"/>
          </a:p>
          <a:p>
            <a:pPr lvl="1">
              <a:lnSpc>
                <a:spcPct val="90000"/>
              </a:lnSpc>
            </a:pPr>
            <a:r>
              <a:rPr lang="en-US" altLang="en-US" sz="2800" dirty="0"/>
              <a:t>Output: A stream that flows from main memory to an output device ( i.e.: screen, printer, disk drive, network connection)</a:t>
            </a:r>
            <a:r>
              <a:rPr lang="en-US" altLang="en-US" sz="2400" dirty="0"/>
              <a:t> </a:t>
            </a:r>
          </a:p>
          <a:p>
            <a:endParaRPr lang="en-US" dirty="0"/>
          </a:p>
        </p:txBody>
      </p:sp>
    </p:spTree>
    <p:extLst>
      <p:ext uri="{BB962C8B-B14F-4D97-AF65-F5344CB8AC3E}">
        <p14:creationId xmlns:p14="http://schemas.microsoft.com/office/powerpoint/2010/main" val="2361356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Writing OBJECTS to file</a:t>
            </a:r>
            <a:endParaRPr lang="en-US" dirty="0"/>
          </a:p>
        </p:txBody>
      </p:sp>
      <p:pic>
        <p:nvPicPr>
          <p:cNvPr id="4" name="Picture 3"/>
          <p:cNvPicPr>
            <a:picLocks noChangeAspect="1"/>
          </p:cNvPicPr>
          <p:nvPr/>
        </p:nvPicPr>
        <p:blipFill>
          <a:blip r:embed="rId2"/>
          <a:stretch>
            <a:fillRect/>
          </a:stretch>
        </p:blipFill>
        <p:spPr>
          <a:xfrm>
            <a:off x="9515476" y="3517669"/>
            <a:ext cx="1666875" cy="1219200"/>
          </a:xfrm>
          <a:prstGeom prst="rect">
            <a:avLst/>
          </a:prstGeom>
        </p:spPr>
      </p:pic>
      <p:pic>
        <p:nvPicPr>
          <p:cNvPr id="5" name="Picture 4"/>
          <p:cNvPicPr>
            <a:picLocks noChangeAspect="1"/>
          </p:cNvPicPr>
          <p:nvPr/>
        </p:nvPicPr>
        <p:blipFill>
          <a:blip r:embed="rId3"/>
          <a:stretch>
            <a:fillRect/>
          </a:stretch>
        </p:blipFill>
        <p:spPr>
          <a:xfrm>
            <a:off x="1067836" y="2469919"/>
            <a:ext cx="8220075" cy="3681499"/>
          </a:xfrm>
          <a:prstGeom prst="rect">
            <a:avLst/>
          </a:prstGeom>
        </p:spPr>
      </p:pic>
    </p:spTree>
    <p:extLst>
      <p:ext uri="{BB962C8B-B14F-4D97-AF65-F5344CB8AC3E}">
        <p14:creationId xmlns:p14="http://schemas.microsoft.com/office/powerpoint/2010/main" val="9961667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a:t>
            </a:r>
            <a:endParaRPr lang="en-US" dirty="0"/>
          </a:p>
        </p:txBody>
      </p:sp>
      <p:sp>
        <p:nvSpPr>
          <p:cNvPr id="3" name="Content Placeholder 2"/>
          <p:cNvSpPr>
            <a:spLocks noGrp="1"/>
          </p:cNvSpPr>
          <p:nvPr>
            <p:ph idx="1"/>
          </p:nvPr>
        </p:nvSpPr>
        <p:spPr>
          <a:xfrm>
            <a:off x="1295401" y="2502131"/>
            <a:ext cx="9601196" cy="3616036"/>
          </a:xfrm>
        </p:spPr>
        <p:txBody>
          <a:bodyPr>
            <a:normAutofit fontScale="47500" lnSpcReduction="20000"/>
          </a:bodyPr>
          <a:lstStyle/>
          <a:p>
            <a:r>
              <a:rPr lang="en-US" sz="3800" dirty="0"/>
              <a:t>In software industrial programming most of the programs contain bugs. Bigger the program greater number of bugs it contains</a:t>
            </a:r>
            <a:r>
              <a:rPr lang="en-US" sz="3800" dirty="0" smtClean="0"/>
              <a:t>.</a:t>
            </a:r>
          </a:p>
          <a:p>
            <a:endParaRPr lang="en-US" sz="3800" dirty="0"/>
          </a:p>
          <a:p>
            <a:r>
              <a:rPr lang="en-US" sz="3800" dirty="0" smtClean="0"/>
              <a:t>The </a:t>
            </a:r>
            <a:r>
              <a:rPr lang="en-US" sz="3800" dirty="0"/>
              <a:t>following are mainly errors or bugs that occurred in any program</a:t>
            </a:r>
            <a:r>
              <a:rPr lang="en-US" sz="3800" dirty="0" smtClean="0"/>
              <a:t>:</a:t>
            </a:r>
          </a:p>
          <a:p>
            <a:pPr lvl="1"/>
            <a:r>
              <a:rPr lang="en-US" sz="3800" b="1" dirty="0"/>
              <a:t>Logical error:</a:t>
            </a:r>
            <a:r>
              <a:rPr lang="en-US" sz="3800" dirty="0"/>
              <a:t/>
            </a:r>
            <a:br>
              <a:rPr lang="en-US" sz="3800" dirty="0"/>
            </a:br>
            <a:r>
              <a:rPr lang="en-US" sz="3800" dirty="0"/>
              <a:t>In this error the logic implemented is incorrect. This error occurs due to less concentration of programmer or poor knowledge of programmer regarding program.</a:t>
            </a:r>
          </a:p>
          <a:p>
            <a:pPr lvl="1"/>
            <a:r>
              <a:rPr lang="en-US" sz="3800" b="1" dirty="0"/>
              <a:t>Compilation error:</a:t>
            </a:r>
            <a:r>
              <a:rPr lang="en-US" sz="3800" dirty="0"/>
              <a:t/>
            </a:r>
            <a:br>
              <a:rPr lang="en-US" sz="3800" dirty="0"/>
            </a:br>
            <a:r>
              <a:rPr lang="en-US" sz="3800" dirty="0"/>
              <a:t>This error is occurred due to use of wrong idiom, function or structure. This error is shown at compilation time of program.</a:t>
            </a:r>
          </a:p>
          <a:p>
            <a:pPr lvl="1"/>
            <a:r>
              <a:rPr lang="en-US" sz="3800" b="1" dirty="0"/>
              <a:t>Run Time error:</a:t>
            </a:r>
            <a:r>
              <a:rPr lang="en-US" sz="3800" dirty="0"/>
              <a:t/>
            </a:r>
            <a:br>
              <a:rPr lang="en-US" sz="3800" dirty="0"/>
            </a:br>
            <a:r>
              <a:rPr lang="en-US" sz="3800" dirty="0"/>
              <a:t>This error occurred at the run time. This error occurs when program crashes during run time</a:t>
            </a:r>
            <a:r>
              <a:rPr lang="en-US" sz="3800" dirty="0" smtClean="0"/>
              <a:t>..</a:t>
            </a:r>
            <a:endParaRPr lang="en-US" sz="3800" dirty="0"/>
          </a:p>
          <a:p>
            <a:pPr lvl="1"/>
            <a:endParaRPr lang="en-US" dirty="0"/>
          </a:p>
        </p:txBody>
      </p:sp>
    </p:spTree>
    <p:extLst>
      <p:ext uri="{BB962C8B-B14F-4D97-AF65-F5344CB8AC3E}">
        <p14:creationId xmlns:p14="http://schemas.microsoft.com/office/powerpoint/2010/main" val="4154447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smtClean="0"/>
              <a:t>Exception!</a:t>
            </a:r>
            <a:endParaRPr lang="en-US" dirty="0"/>
          </a:p>
        </p:txBody>
      </p:sp>
      <p:sp>
        <p:nvSpPr>
          <p:cNvPr id="3" name="Content Placeholder 2"/>
          <p:cNvSpPr>
            <a:spLocks noGrp="1"/>
          </p:cNvSpPr>
          <p:nvPr>
            <p:ph idx="1"/>
          </p:nvPr>
        </p:nvSpPr>
        <p:spPr/>
        <p:txBody>
          <a:bodyPr>
            <a:normAutofit fontScale="92500" lnSpcReduction="20000"/>
          </a:bodyPr>
          <a:lstStyle/>
          <a:p>
            <a:r>
              <a:rPr lang="en-US" sz="3200" dirty="0"/>
              <a:t>An exception is a situation, which </a:t>
            </a:r>
            <a:r>
              <a:rPr lang="en-US" sz="3200" dirty="0" smtClean="0"/>
              <a:t>occurred </a:t>
            </a:r>
            <a:r>
              <a:rPr lang="en-US" sz="3200" dirty="0"/>
              <a:t>by the runtime error. In other words, an exception is a runtime error. An exception may result in loss of data or an abnormal execution of program</a:t>
            </a:r>
            <a:r>
              <a:rPr lang="en-US" sz="3200" dirty="0" smtClean="0"/>
              <a:t>.</a:t>
            </a:r>
          </a:p>
          <a:p>
            <a:endParaRPr lang="en-US" sz="3200" dirty="0"/>
          </a:p>
          <a:p>
            <a:r>
              <a:rPr lang="en-US" sz="3200" dirty="0"/>
              <a:t>It is a new feature that ANSI C++ included in it. Now almost all C++ compilers support this feature. </a:t>
            </a:r>
          </a:p>
          <a:p>
            <a:endParaRPr lang="en-US" dirty="0"/>
          </a:p>
        </p:txBody>
      </p:sp>
    </p:spTree>
    <p:extLst>
      <p:ext uri="{BB962C8B-B14F-4D97-AF65-F5344CB8AC3E}">
        <p14:creationId xmlns:p14="http://schemas.microsoft.com/office/powerpoint/2010/main" val="6151239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Exceptions!</a:t>
            </a:r>
            <a:endParaRPr lang="en-US" dirty="0"/>
          </a:p>
        </p:txBody>
      </p:sp>
      <p:sp>
        <p:nvSpPr>
          <p:cNvPr id="3" name="Content Placeholder 2"/>
          <p:cNvSpPr>
            <a:spLocks noGrp="1"/>
          </p:cNvSpPr>
          <p:nvPr>
            <p:ph idx="1"/>
          </p:nvPr>
        </p:nvSpPr>
        <p:spPr>
          <a:xfrm>
            <a:off x="1295401" y="2556931"/>
            <a:ext cx="9601196" cy="3576449"/>
          </a:xfrm>
        </p:spPr>
        <p:txBody>
          <a:bodyPr>
            <a:normAutofit fontScale="92500" lnSpcReduction="10000"/>
          </a:bodyPr>
          <a:lstStyle/>
          <a:p>
            <a:r>
              <a:rPr lang="en-US" sz="2800" b="1" dirty="0"/>
              <a:t>Exceptions are different</a:t>
            </a:r>
            <a:r>
              <a:rPr lang="en-US" sz="2800" dirty="0"/>
              <a:t>, however. You can't eliminate exceptional circumstances; you can only prepare for them. Your users will run out of memory from time to time, and the only question is what you will do. Your choices are limited to these:</a:t>
            </a:r>
          </a:p>
          <a:p>
            <a:pPr lvl="1"/>
            <a:r>
              <a:rPr lang="en-US" sz="2400" dirty="0"/>
              <a:t>Crash the program.</a:t>
            </a:r>
          </a:p>
          <a:p>
            <a:pPr lvl="1"/>
            <a:r>
              <a:rPr lang="en-US" sz="2400" dirty="0"/>
              <a:t>Inform the user and exit gracefully.</a:t>
            </a:r>
          </a:p>
          <a:p>
            <a:pPr lvl="1"/>
            <a:r>
              <a:rPr lang="en-US" sz="2400" dirty="0"/>
              <a:t>Inform the user and allow the user to try to recover and continue.</a:t>
            </a:r>
          </a:p>
          <a:p>
            <a:pPr lvl="1"/>
            <a:r>
              <a:rPr lang="en-US" sz="2400" dirty="0"/>
              <a:t>Take corrective action and continue without disturbing the user.</a:t>
            </a:r>
          </a:p>
          <a:p>
            <a:endParaRPr lang="en-US" dirty="0"/>
          </a:p>
        </p:txBody>
      </p:sp>
    </p:spTree>
    <p:extLst>
      <p:ext uri="{BB962C8B-B14F-4D97-AF65-F5344CB8AC3E}">
        <p14:creationId xmlns:p14="http://schemas.microsoft.com/office/powerpoint/2010/main" val="10911587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Exceptions!</a:t>
            </a:r>
          </a:p>
        </p:txBody>
      </p:sp>
      <p:sp>
        <p:nvSpPr>
          <p:cNvPr id="3" name="Content Placeholder 2"/>
          <p:cNvSpPr>
            <a:spLocks noGrp="1"/>
          </p:cNvSpPr>
          <p:nvPr>
            <p:ph idx="1"/>
          </p:nvPr>
        </p:nvSpPr>
        <p:spPr>
          <a:xfrm>
            <a:off x="1295401" y="2556932"/>
            <a:ext cx="9601196" cy="3602328"/>
          </a:xfrm>
        </p:spPr>
        <p:txBody>
          <a:bodyPr>
            <a:normAutofit fontScale="92500" lnSpcReduction="10000"/>
          </a:bodyPr>
          <a:lstStyle/>
          <a:p>
            <a:r>
              <a:rPr lang="en-US" sz="2600" dirty="0"/>
              <a:t>Exception provides a method to control exceptional conditions (like run time error) or to control any crashed program by transferring control to some special functions called handler.</a:t>
            </a:r>
          </a:p>
          <a:p>
            <a:r>
              <a:rPr lang="en-US" sz="2600" dirty="0"/>
              <a:t>We can use following the keywords or functions to control runtime error in C++:</a:t>
            </a:r>
          </a:p>
          <a:p>
            <a:pPr lvl="1"/>
            <a:r>
              <a:rPr lang="en-US" sz="2600" b="1" dirty="0"/>
              <a:t>try {}</a:t>
            </a:r>
            <a:endParaRPr lang="en-US" sz="2600" dirty="0"/>
          </a:p>
          <a:p>
            <a:pPr lvl="1"/>
            <a:r>
              <a:rPr lang="en-US" sz="2600" b="1" dirty="0"/>
              <a:t>catch {}</a:t>
            </a:r>
            <a:endParaRPr lang="en-US" sz="2600" dirty="0"/>
          </a:p>
          <a:p>
            <a:pPr lvl="1"/>
            <a:r>
              <a:rPr lang="en-US" sz="2600" b="1" dirty="0"/>
              <a:t>throw()</a:t>
            </a:r>
            <a:endParaRPr lang="en-US" sz="2600" dirty="0"/>
          </a:p>
          <a:p>
            <a:endParaRPr lang="en-US" dirty="0"/>
          </a:p>
        </p:txBody>
      </p:sp>
    </p:spTree>
    <p:extLst>
      <p:ext uri="{BB962C8B-B14F-4D97-AF65-F5344CB8AC3E}">
        <p14:creationId xmlns:p14="http://schemas.microsoft.com/office/powerpoint/2010/main" val="31425477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try {} </a:t>
            </a:r>
            <a:r>
              <a:rPr lang="en-US" dirty="0" smtClean="0"/>
              <a:t>block</a:t>
            </a:r>
            <a:endParaRPr lang="en-US" dirty="0"/>
          </a:p>
        </p:txBody>
      </p:sp>
      <p:sp>
        <p:nvSpPr>
          <p:cNvPr id="3" name="Content Placeholder 2"/>
          <p:cNvSpPr>
            <a:spLocks noGrp="1"/>
          </p:cNvSpPr>
          <p:nvPr>
            <p:ph idx="1"/>
          </p:nvPr>
        </p:nvSpPr>
        <p:spPr/>
        <p:txBody>
          <a:bodyPr>
            <a:noAutofit/>
          </a:bodyPr>
          <a:lstStyle/>
          <a:p>
            <a:r>
              <a:rPr lang="en-US" dirty="0"/>
              <a:t>This block captures series of errors in any program at runtime and throw it to the catch block where user can customize the error message</a:t>
            </a:r>
            <a:r>
              <a:rPr lang="en-US" dirty="0" smtClean="0"/>
              <a:t>.</a:t>
            </a:r>
            <a:endParaRPr lang="en-US" dirty="0"/>
          </a:p>
          <a:p>
            <a:r>
              <a:rPr lang="en-US" dirty="0"/>
              <a:t>Syntax</a:t>
            </a:r>
            <a:r>
              <a:rPr lang="en-US" dirty="0" smtClean="0"/>
              <a:t>:</a:t>
            </a:r>
            <a:endParaRPr lang="en-US" dirty="0"/>
          </a:p>
          <a:p>
            <a:pPr marL="457200" lvl="1" indent="0">
              <a:buNone/>
            </a:pPr>
            <a:r>
              <a:rPr lang="en-US" b="1" dirty="0"/>
              <a:t>try </a:t>
            </a:r>
          </a:p>
          <a:p>
            <a:pPr marL="457200" lvl="1" indent="0">
              <a:buNone/>
            </a:pPr>
            <a:r>
              <a:rPr lang="en-US" b="1" dirty="0"/>
              <a:t>{</a:t>
            </a:r>
          </a:p>
          <a:p>
            <a:pPr marL="457200" lvl="1" indent="0">
              <a:buNone/>
            </a:pPr>
            <a:r>
              <a:rPr lang="en-US" b="1" dirty="0" smtClean="0"/>
              <a:t>//</a:t>
            </a:r>
            <a:r>
              <a:rPr lang="en-US" b="1" dirty="0"/>
              <a:t>define program;</a:t>
            </a:r>
          </a:p>
          <a:p>
            <a:pPr marL="457200" lvl="1" indent="0">
              <a:buNone/>
            </a:pPr>
            <a:r>
              <a:rPr lang="en-US" b="1" dirty="0" smtClean="0"/>
              <a:t>throw(variable</a:t>
            </a:r>
            <a:r>
              <a:rPr lang="en-US" b="1" dirty="0"/>
              <a:t>);</a:t>
            </a:r>
          </a:p>
          <a:p>
            <a:pPr marL="457200" lvl="1" indent="0">
              <a:buNone/>
            </a:pPr>
            <a:r>
              <a:rPr lang="en-US" b="1" dirty="0"/>
              <a:t>}</a:t>
            </a:r>
          </a:p>
        </p:txBody>
      </p:sp>
    </p:spTree>
    <p:extLst>
      <p:ext uri="{BB962C8B-B14F-4D97-AF65-F5344CB8AC3E}">
        <p14:creationId xmlns:p14="http://schemas.microsoft.com/office/powerpoint/2010/main" val="14216004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catch {} </a:t>
            </a:r>
            <a:r>
              <a:rPr lang="en-US" dirty="0" smtClean="0"/>
              <a:t>block</a:t>
            </a:r>
            <a:endParaRPr lang="en-US" dirty="0"/>
          </a:p>
        </p:txBody>
      </p:sp>
      <p:sp>
        <p:nvSpPr>
          <p:cNvPr id="3" name="Content Placeholder 2"/>
          <p:cNvSpPr>
            <a:spLocks noGrp="1"/>
          </p:cNvSpPr>
          <p:nvPr>
            <p:ph idx="1"/>
          </p:nvPr>
        </p:nvSpPr>
        <p:spPr/>
        <p:txBody>
          <a:bodyPr>
            <a:noAutofit/>
          </a:bodyPr>
          <a:lstStyle/>
          <a:p>
            <a:r>
              <a:rPr lang="en-US" dirty="0"/>
              <a:t>This block catches the error thrown by try block. This block contains method to customize </a:t>
            </a:r>
            <a:r>
              <a:rPr lang="en-US" dirty="0" smtClean="0"/>
              <a:t>error.</a:t>
            </a:r>
            <a:endParaRPr lang="en-US" dirty="0"/>
          </a:p>
          <a:p>
            <a:pPr marL="0" indent="0">
              <a:buNone/>
            </a:pPr>
            <a:r>
              <a:rPr lang="en-US" dirty="0" smtClean="0"/>
              <a:t>Syntax:</a:t>
            </a:r>
            <a:endParaRPr lang="en-US" dirty="0"/>
          </a:p>
          <a:p>
            <a:pPr marL="0" indent="0">
              <a:buNone/>
            </a:pPr>
            <a:r>
              <a:rPr lang="en-US" b="1" dirty="0" smtClean="0"/>
              <a:t>	catch</a:t>
            </a:r>
            <a:endParaRPr lang="en-US" b="1" dirty="0"/>
          </a:p>
          <a:p>
            <a:pPr marL="0" indent="0">
              <a:buNone/>
            </a:pPr>
            <a:r>
              <a:rPr lang="en-US" b="1" dirty="0" smtClean="0"/>
              <a:t>	{</a:t>
            </a:r>
            <a:endParaRPr lang="en-US" b="1" dirty="0"/>
          </a:p>
          <a:p>
            <a:pPr marL="0" indent="0">
              <a:buNone/>
            </a:pPr>
            <a:r>
              <a:rPr lang="en-US" b="1" dirty="0" smtClean="0"/>
              <a:t>	//</a:t>
            </a:r>
            <a:r>
              <a:rPr lang="en-US" b="1" dirty="0"/>
              <a:t>defines method to control error;</a:t>
            </a:r>
          </a:p>
          <a:p>
            <a:pPr marL="0" indent="0">
              <a:buNone/>
            </a:pPr>
            <a:r>
              <a:rPr lang="en-US" b="1" dirty="0" smtClean="0"/>
              <a:t>	}</a:t>
            </a:r>
            <a:endParaRPr lang="en-US" b="1" dirty="0"/>
          </a:p>
        </p:txBody>
      </p:sp>
    </p:spTree>
    <p:extLst>
      <p:ext uri="{BB962C8B-B14F-4D97-AF65-F5344CB8AC3E}">
        <p14:creationId xmlns:p14="http://schemas.microsoft.com/office/powerpoint/2010/main" val="1070629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throw </a:t>
            </a:r>
            <a:r>
              <a:rPr lang="en-US" dirty="0" smtClean="0"/>
              <a:t>function</a:t>
            </a:r>
            <a:endParaRPr lang="en-US" dirty="0"/>
          </a:p>
        </p:txBody>
      </p:sp>
      <p:sp>
        <p:nvSpPr>
          <p:cNvPr id="3" name="Content Placeholder 2"/>
          <p:cNvSpPr>
            <a:spLocks noGrp="1"/>
          </p:cNvSpPr>
          <p:nvPr>
            <p:ph idx="1"/>
          </p:nvPr>
        </p:nvSpPr>
        <p:spPr/>
        <p:txBody>
          <a:bodyPr>
            <a:normAutofit/>
          </a:bodyPr>
          <a:lstStyle/>
          <a:p>
            <a:r>
              <a:rPr lang="en-US" sz="2800" dirty="0"/>
              <a:t>This function is used to transfer the error from try block to catch block. This function plays major role to save program from crashing.</a:t>
            </a:r>
          </a:p>
          <a:p>
            <a:endParaRPr lang="en-US" sz="2800" dirty="0"/>
          </a:p>
          <a:p>
            <a:pPr marL="0" indent="0">
              <a:buNone/>
            </a:pPr>
            <a:r>
              <a:rPr lang="en-US" sz="2800" dirty="0" smtClean="0"/>
              <a:t>	Syntax</a:t>
            </a:r>
            <a:r>
              <a:rPr lang="en-US" sz="2800" dirty="0"/>
              <a:t>:</a:t>
            </a:r>
          </a:p>
          <a:p>
            <a:pPr marL="0" indent="0">
              <a:buNone/>
            </a:pPr>
            <a:r>
              <a:rPr lang="en-US" sz="2800" dirty="0" smtClean="0"/>
              <a:t>	</a:t>
            </a:r>
            <a:r>
              <a:rPr lang="en-US" sz="2800" b="1" dirty="0" smtClean="0"/>
              <a:t>throw(variable</a:t>
            </a:r>
            <a:r>
              <a:rPr lang="en-US" sz="2800" b="1" dirty="0"/>
              <a:t>);</a:t>
            </a:r>
          </a:p>
        </p:txBody>
      </p:sp>
    </p:spTree>
    <p:extLst>
      <p:ext uri="{BB962C8B-B14F-4D97-AF65-F5344CB8AC3E}">
        <p14:creationId xmlns:p14="http://schemas.microsoft.com/office/powerpoint/2010/main" val="3593193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Exception Flow!</a:t>
            </a:r>
            <a:endParaRPr lang="en-US" dirty="0"/>
          </a:p>
        </p:txBody>
      </p:sp>
      <p:pic>
        <p:nvPicPr>
          <p:cNvPr id="4" name="Google Shape;104;p19"/>
          <p:cNvPicPr preferRelativeResize="0">
            <a:picLocks noGrp="1"/>
          </p:cNvPicPr>
          <p:nvPr>
            <p:ph idx="1"/>
          </p:nvPr>
        </p:nvPicPr>
        <p:blipFill>
          <a:blip r:embed="rId2">
            <a:alphaModFix/>
          </a:blip>
          <a:stretch>
            <a:fillRect/>
          </a:stretch>
        </p:blipFill>
        <p:spPr>
          <a:xfrm>
            <a:off x="3532909" y="2568633"/>
            <a:ext cx="5187142" cy="3516283"/>
          </a:xfrm>
          <a:prstGeom prst="rect">
            <a:avLst/>
          </a:prstGeom>
          <a:noFill/>
          <a:ln>
            <a:noFill/>
          </a:ln>
        </p:spPr>
      </p:pic>
    </p:spTree>
    <p:extLst>
      <p:ext uri="{BB962C8B-B14F-4D97-AF65-F5344CB8AC3E}">
        <p14:creationId xmlns:p14="http://schemas.microsoft.com/office/powerpoint/2010/main" val="8914813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try-blocks and if-else</a:t>
            </a:r>
            <a:endParaRPr lang="en-US" dirty="0"/>
          </a:p>
        </p:txBody>
      </p:sp>
      <p:sp>
        <p:nvSpPr>
          <p:cNvPr id="3" name="Content Placeholder 2"/>
          <p:cNvSpPr>
            <a:spLocks noGrp="1"/>
          </p:cNvSpPr>
          <p:nvPr>
            <p:ph idx="1"/>
          </p:nvPr>
        </p:nvSpPr>
        <p:spPr>
          <a:xfrm>
            <a:off x="1295401" y="2556932"/>
            <a:ext cx="9760526" cy="3318936"/>
          </a:xfrm>
        </p:spPr>
        <p:txBody>
          <a:bodyPr>
            <a:normAutofit fontScale="92500"/>
          </a:bodyPr>
          <a:lstStyle/>
          <a:p>
            <a:r>
              <a:rPr lang="en-US" altLang="en-US" sz="3200" dirty="0"/>
              <a:t>try-blocks are very similar to if-else statements</a:t>
            </a:r>
          </a:p>
          <a:p>
            <a:pPr lvl="1"/>
            <a:r>
              <a:rPr lang="en-US" altLang="en-US" sz="2800" dirty="0"/>
              <a:t>If everything is normal, the entire try-block is </a:t>
            </a:r>
            <a:r>
              <a:rPr lang="en-US" altLang="en-US" sz="2800" dirty="0" smtClean="0"/>
              <a:t>executed </a:t>
            </a:r>
          </a:p>
          <a:p>
            <a:pPr lvl="1"/>
            <a:r>
              <a:rPr lang="en-US" altLang="en-US" sz="2800" dirty="0" smtClean="0"/>
              <a:t>else</a:t>
            </a:r>
            <a:r>
              <a:rPr lang="en-US" altLang="en-US" sz="2800" dirty="0"/>
              <a:t>, if an exception is thrown, the catch-block is </a:t>
            </a:r>
            <a:br>
              <a:rPr lang="en-US" altLang="en-US" sz="2800" dirty="0"/>
            </a:br>
            <a:r>
              <a:rPr lang="en-US" altLang="en-US" sz="2800" dirty="0"/>
              <a:t>executed</a:t>
            </a:r>
          </a:p>
          <a:p>
            <a:r>
              <a:rPr lang="en-US" altLang="en-US" sz="3200" dirty="0"/>
              <a:t>A big difference between try-blocks and </a:t>
            </a:r>
            <a:r>
              <a:rPr lang="en-US" altLang="en-US" sz="3200" dirty="0" smtClean="0"/>
              <a:t>if-else statements </a:t>
            </a:r>
            <a:r>
              <a:rPr lang="en-US" altLang="en-US" sz="3200" dirty="0"/>
              <a:t>is the </a:t>
            </a:r>
            <a:r>
              <a:rPr lang="en-US" altLang="en-US" sz="3200" dirty="0" smtClean="0"/>
              <a:t>try-block's ability </a:t>
            </a:r>
            <a:r>
              <a:rPr lang="en-US" altLang="en-US" sz="3200" dirty="0"/>
              <a:t>to send a </a:t>
            </a:r>
            <a:r>
              <a:rPr lang="en-US" altLang="en-US" sz="3200" dirty="0" smtClean="0"/>
              <a:t> message </a:t>
            </a:r>
            <a:r>
              <a:rPr lang="en-US" altLang="en-US" sz="3200" dirty="0"/>
              <a:t>to one of </a:t>
            </a:r>
            <a:r>
              <a:rPr lang="en-US" altLang="en-US" sz="3200" dirty="0" smtClean="0"/>
              <a:t>its branches</a:t>
            </a:r>
            <a:endParaRPr lang="en-US" altLang="en-US" sz="3200" dirty="0"/>
          </a:p>
          <a:p>
            <a:endParaRPr lang="en-US" dirty="0"/>
          </a:p>
        </p:txBody>
      </p:sp>
    </p:spTree>
    <p:extLst>
      <p:ext uri="{BB962C8B-B14F-4D97-AF65-F5344CB8AC3E}">
        <p14:creationId xmlns:p14="http://schemas.microsoft.com/office/powerpoint/2010/main" val="3039548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419003" y="1687484"/>
            <a:ext cx="7672647" cy="4330931"/>
          </a:xfrm>
          <a:prstGeom prst="rect">
            <a:avLst/>
          </a:prstGeom>
        </p:spPr>
      </p:pic>
    </p:spTree>
    <p:extLst>
      <p:ext uri="{BB962C8B-B14F-4D97-AF65-F5344CB8AC3E}">
        <p14:creationId xmlns:p14="http://schemas.microsoft.com/office/powerpoint/2010/main" val="14996783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simple try-throw-catch</a:t>
            </a:r>
          </a:p>
        </p:txBody>
      </p:sp>
      <p:pic>
        <p:nvPicPr>
          <p:cNvPr id="4" name="Content Placeholder 3"/>
          <p:cNvPicPr>
            <a:picLocks noGrp="1" noChangeAspect="1"/>
          </p:cNvPicPr>
          <p:nvPr>
            <p:ph idx="1"/>
          </p:nvPr>
        </p:nvPicPr>
        <p:blipFill>
          <a:blip r:embed="rId2"/>
          <a:stretch>
            <a:fillRect/>
          </a:stretch>
        </p:blipFill>
        <p:spPr>
          <a:xfrm>
            <a:off x="4081549" y="2493818"/>
            <a:ext cx="3981795" cy="3674226"/>
          </a:xfrm>
          <a:prstGeom prst="rect">
            <a:avLst/>
          </a:prstGeom>
        </p:spPr>
      </p:pic>
    </p:spTree>
    <p:extLst>
      <p:ext uri="{BB962C8B-B14F-4D97-AF65-F5344CB8AC3E}">
        <p14:creationId xmlns:p14="http://schemas.microsoft.com/office/powerpoint/2010/main" val="14920520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Multiple Catches</a:t>
            </a:r>
            <a:endParaRPr lang="en-US" dirty="0"/>
          </a:p>
        </p:txBody>
      </p:sp>
      <p:pic>
        <p:nvPicPr>
          <p:cNvPr id="4" name="Content Placeholder 3"/>
          <p:cNvPicPr>
            <a:picLocks noGrp="1" noChangeAspect="1"/>
          </p:cNvPicPr>
          <p:nvPr>
            <p:ph idx="1"/>
          </p:nvPr>
        </p:nvPicPr>
        <p:blipFill>
          <a:blip r:embed="rId2"/>
          <a:stretch>
            <a:fillRect/>
          </a:stretch>
        </p:blipFill>
        <p:spPr>
          <a:xfrm>
            <a:off x="1671203" y="2550737"/>
            <a:ext cx="4014701" cy="3314700"/>
          </a:xfrm>
          <a:prstGeom prst="rect">
            <a:avLst/>
          </a:prstGeom>
        </p:spPr>
      </p:pic>
      <p:pic>
        <p:nvPicPr>
          <p:cNvPr id="5" name="Picture 4"/>
          <p:cNvPicPr>
            <a:picLocks noChangeAspect="1"/>
          </p:cNvPicPr>
          <p:nvPr/>
        </p:nvPicPr>
        <p:blipFill>
          <a:blip r:embed="rId3"/>
          <a:stretch>
            <a:fillRect/>
          </a:stretch>
        </p:blipFill>
        <p:spPr>
          <a:xfrm>
            <a:off x="6518909" y="2550737"/>
            <a:ext cx="4262697" cy="3314700"/>
          </a:xfrm>
          <a:prstGeom prst="rect">
            <a:avLst/>
          </a:prstGeom>
        </p:spPr>
      </p:pic>
    </p:spTree>
    <p:extLst>
      <p:ext uri="{BB962C8B-B14F-4D97-AF65-F5344CB8AC3E}">
        <p14:creationId xmlns:p14="http://schemas.microsoft.com/office/powerpoint/2010/main" val="13967387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Catch </a:t>
            </a:r>
            <a:r>
              <a:rPr lang="en-US" dirty="0"/>
              <a:t>all </a:t>
            </a:r>
            <a:r>
              <a:rPr lang="en-US" dirty="0" smtClean="0"/>
              <a:t>exceptions / Default Catch</a:t>
            </a:r>
            <a:endParaRPr lang="en-US" dirty="0"/>
          </a:p>
        </p:txBody>
      </p:sp>
      <p:pic>
        <p:nvPicPr>
          <p:cNvPr id="4" name="Content Placeholder 3"/>
          <p:cNvPicPr>
            <a:picLocks noGrp="1" noChangeAspect="1"/>
          </p:cNvPicPr>
          <p:nvPr>
            <p:ph idx="1"/>
          </p:nvPr>
        </p:nvPicPr>
        <p:blipFill>
          <a:blip r:embed="rId2"/>
          <a:stretch>
            <a:fillRect/>
          </a:stretch>
        </p:blipFill>
        <p:spPr>
          <a:xfrm>
            <a:off x="1705455" y="2515900"/>
            <a:ext cx="3997076" cy="3502515"/>
          </a:xfrm>
          <a:prstGeom prst="rect">
            <a:avLst/>
          </a:prstGeom>
        </p:spPr>
      </p:pic>
      <p:pic>
        <p:nvPicPr>
          <p:cNvPr id="5" name="Picture 4"/>
          <p:cNvPicPr>
            <a:picLocks noChangeAspect="1"/>
          </p:cNvPicPr>
          <p:nvPr/>
        </p:nvPicPr>
        <p:blipFill>
          <a:blip r:embed="rId3"/>
          <a:stretch>
            <a:fillRect/>
          </a:stretch>
        </p:blipFill>
        <p:spPr>
          <a:xfrm>
            <a:off x="6768204" y="2515900"/>
            <a:ext cx="3880399" cy="3436013"/>
          </a:xfrm>
          <a:prstGeom prst="rect">
            <a:avLst/>
          </a:prstGeom>
        </p:spPr>
      </p:pic>
    </p:spTree>
    <p:extLst>
      <p:ext uri="{BB962C8B-B14F-4D97-AF65-F5344CB8AC3E}">
        <p14:creationId xmlns:p14="http://schemas.microsoft.com/office/powerpoint/2010/main" val="1119996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Nested Exception</a:t>
            </a:r>
            <a:endParaRPr lang="en-US" dirty="0"/>
          </a:p>
        </p:txBody>
      </p:sp>
      <p:pic>
        <p:nvPicPr>
          <p:cNvPr id="4" name="Content Placeholder 3"/>
          <p:cNvPicPr>
            <a:picLocks noGrp="1" noChangeAspect="1"/>
          </p:cNvPicPr>
          <p:nvPr>
            <p:ph idx="1"/>
          </p:nvPr>
        </p:nvPicPr>
        <p:blipFill>
          <a:blip r:embed="rId2"/>
          <a:stretch>
            <a:fillRect/>
          </a:stretch>
        </p:blipFill>
        <p:spPr>
          <a:xfrm>
            <a:off x="1767926" y="2647633"/>
            <a:ext cx="3834852" cy="3271029"/>
          </a:xfrm>
          <a:prstGeom prst="rect">
            <a:avLst/>
          </a:prstGeom>
        </p:spPr>
      </p:pic>
      <p:pic>
        <p:nvPicPr>
          <p:cNvPr id="5" name="Picture 4"/>
          <p:cNvPicPr>
            <a:picLocks noChangeAspect="1"/>
          </p:cNvPicPr>
          <p:nvPr/>
        </p:nvPicPr>
        <p:blipFill>
          <a:blip r:embed="rId3"/>
          <a:stretch>
            <a:fillRect/>
          </a:stretch>
        </p:blipFill>
        <p:spPr>
          <a:xfrm>
            <a:off x="6708371" y="2647633"/>
            <a:ext cx="4039985" cy="3171276"/>
          </a:xfrm>
          <a:prstGeom prst="rect">
            <a:avLst/>
          </a:prstGeom>
        </p:spPr>
      </p:pic>
    </p:spTree>
    <p:extLst>
      <p:ext uri="{BB962C8B-B14F-4D97-AF65-F5344CB8AC3E}">
        <p14:creationId xmlns:p14="http://schemas.microsoft.com/office/powerpoint/2010/main" val="7131627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 dirty="0"/>
              <a:t>Exception not caught anywhere</a:t>
            </a:r>
            <a:endParaRPr lang="en-US" dirty="0"/>
          </a:p>
        </p:txBody>
      </p:sp>
      <p:pic>
        <p:nvPicPr>
          <p:cNvPr id="4" name="Content Placeholder 3"/>
          <p:cNvPicPr>
            <a:picLocks noGrp="1" noChangeAspect="1"/>
          </p:cNvPicPr>
          <p:nvPr>
            <p:ph idx="1"/>
          </p:nvPr>
        </p:nvPicPr>
        <p:blipFill>
          <a:blip r:embed="rId2"/>
          <a:stretch>
            <a:fillRect/>
          </a:stretch>
        </p:blipFill>
        <p:spPr>
          <a:xfrm>
            <a:off x="1812175" y="2618509"/>
            <a:ext cx="8146472" cy="3416531"/>
          </a:xfrm>
          <a:prstGeom prst="rect">
            <a:avLst/>
          </a:prstGeom>
        </p:spPr>
      </p:pic>
    </p:spTree>
    <p:extLst>
      <p:ext uri="{BB962C8B-B14F-4D97-AF65-F5344CB8AC3E}">
        <p14:creationId xmlns:p14="http://schemas.microsoft.com/office/powerpoint/2010/main" val="5478977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a:t>
            </a:r>
            <a:endParaRPr lang="en-US" dirty="0"/>
          </a:p>
        </p:txBody>
      </p:sp>
      <p:sp>
        <p:nvSpPr>
          <p:cNvPr id="3" name="Content Placeholder 2"/>
          <p:cNvSpPr>
            <a:spLocks noGrp="1"/>
          </p:cNvSpPr>
          <p:nvPr>
            <p:ph idx="1"/>
          </p:nvPr>
        </p:nvSpPr>
        <p:spPr/>
        <p:txBody>
          <a:bodyPr>
            <a:normAutofit/>
          </a:bodyPr>
          <a:lstStyle/>
          <a:p>
            <a:endParaRPr lang="en-US" sz="3600" dirty="0" smtClean="0"/>
          </a:p>
          <a:p>
            <a:r>
              <a:rPr lang="en-US" sz="3600" dirty="0" smtClean="0"/>
              <a:t>When </a:t>
            </a:r>
            <a:r>
              <a:rPr lang="en-US" sz="3600" dirty="0"/>
              <a:t>an exception is thrown, all objects created inside the enclosing try block are destructed before the control is transferred to catch block.</a:t>
            </a:r>
          </a:p>
          <a:p>
            <a:endParaRPr lang="en-US" sz="2800" dirty="0"/>
          </a:p>
        </p:txBody>
      </p:sp>
    </p:spTree>
    <p:extLst>
      <p:ext uri="{BB962C8B-B14F-4D97-AF65-F5344CB8AC3E}">
        <p14:creationId xmlns:p14="http://schemas.microsoft.com/office/powerpoint/2010/main" val="42111584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4" name="Content Placeholder 3"/>
          <p:cNvPicPr>
            <a:picLocks noGrp="1" noChangeAspect="1"/>
          </p:cNvPicPr>
          <p:nvPr>
            <p:ph idx="1"/>
          </p:nvPr>
        </p:nvPicPr>
        <p:blipFill>
          <a:blip r:embed="rId2"/>
          <a:stretch>
            <a:fillRect/>
          </a:stretch>
        </p:blipFill>
        <p:spPr>
          <a:xfrm>
            <a:off x="1595352" y="2930785"/>
            <a:ext cx="3581400" cy="2371725"/>
          </a:xfrm>
          <a:prstGeom prst="rect">
            <a:avLst/>
          </a:prstGeom>
        </p:spPr>
      </p:pic>
      <p:pic>
        <p:nvPicPr>
          <p:cNvPr id="5" name="Picture 4"/>
          <p:cNvPicPr>
            <a:picLocks noChangeAspect="1"/>
          </p:cNvPicPr>
          <p:nvPr/>
        </p:nvPicPr>
        <p:blipFill>
          <a:blip r:embed="rId3"/>
          <a:stretch>
            <a:fillRect/>
          </a:stretch>
        </p:blipFill>
        <p:spPr>
          <a:xfrm>
            <a:off x="5486398" y="2600584"/>
            <a:ext cx="5410200" cy="3286125"/>
          </a:xfrm>
          <a:prstGeom prst="rect">
            <a:avLst/>
          </a:prstGeom>
        </p:spPr>
      </p:pic>
    </p:spTree>
    <p:extLst>
      <p:ext uri="{BB962C8B-B14F-4D97-AF65-F5344CB8AC3E}">
        <p14:creationId xmlns:p14="http://schemas.microsoft.com/office/powerpoint/2010/main" val="3296002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Iostream</a:t>
            </a:r>
            <a:r>
              <a:rPr lang="en-US" dirty="0"/>
              <a:t> Library Header Files</a:t>
            </a:r>
          </a:p>
        </p:txBody>
      </p:sp>
      <p:sp>
        <p:nvSpPr>
          <p:cNvPr id="3" name="Content Placeholder 2"/>
          <p:cNvSpPr>
            <a:spLocks noGrp="1"/>
          </p:cNvSpPr>
          <p:nvPr>
            <p:ph idx="1"/>
          </p:nvPr>
        </p:nvSpPr>
        <p:spPr>
          <a:xfrm>
            <a:off x="1295401" y="2556932"/>
            <a:ext cx="9601196" cy="3585076"/>
          </a:xfrm>
        </p:spPr>
        <p:txBody>
          <a:bodyPr>
            <a:normAutofit fontScale="92500" lnSpcReduction="10000"/>
          </a:bodyPr>
          <a:lstStyle/>
          <a:p>
            <a:pPr marL="0" indent="0">
              <a:buNone/>
            </a:pPr>
            <a:r>
              <a:rPr lang="en-US" altLang="en-US" sz="3600" b="1" dirty="0" err="1">
                <a:latin typeface="Courier New" panose="02070309020205020404" pitchFamily="49" charset="0"/>
              </a:rPr>
              <a:t>iostream</a:t>
            </a:r>
            <a:r>
              <a:rPr lang="en-US" altLang="en-US" sz="3600" b="1" dirty="0">
                <a:latin typeface="Courier New" panose="02070309020205020404" pitchFamily="49" charset="0"/>
              </a:rPr>
              <a:t> </a:t>
            </a:r>
            <a:r>
              <a:rPr lang="en-US" altLang="en-US" sz="3600" dirty="0" smtClean="0"/>
              <a:t>library</a:t>
            </a:r>
          </a:p>
          <a:p>
            <a:endParaRPr lang="en-US" altLang="en-US" sz="3600" dirty="0"/>
          </a:p>
          <a:p>
            <a:pPr lvl="1"/>
            <a:r>
              <a:rPr lang="en-US" altLang="en-US" sz="3200" b="1" dirty="0">
                <a:latin typeface="Courier New" panose="02070309020205020404" pitchFamily="49" charset="0"/>
              </a:rPr>
              <a:t>&lt;</a:t>
            </a:r>
            <a:r>
              <a:rPr lang="en-US" altLang="en-US" sz="3200" b="1" dirty="0" err="1">
                <a:latin typeface="Courier New" panose="02070309020205020404" pitchFamily="49" charset="0"/>
              </a:rPr>
              <a:t>iostream.h</a:t>
            </a:r>
            <a:r>
              <a:rPr lang="en-US" altLang="en-US" sz="3200" b="1" dirty="0">
                <a:latin typeface="Courier New" panose="02070309020205020404" pitchFamily="49" charset="0"/>
              </a:rPr>
              <a:t>&gt;: </a:t>
            </a:r>
            <a:r>
              <a:rPr lang="en-US" altLang="en-US" sz="3200" dirty="0"/>
              <a:t>Contains</a:t>
            </a:r>
            <a:r>
              <a:rPr lang="en-US" altLang="en-US" sz="3200" dirty="0">
                <a:latin typeface="Courier New" panose="02070309020205020404" pitchFamily="49" charset="0"/>
              </a:rPr>
              <a:t> </a:t>
            </a:r>
            <a:r>
              <a:rPr lang="en-US" altLang="en-US" sz="3200" b="1" dirty="0" err="1" smtClean="0">
                <a:latin typeface="Courier New" panose="02070309020205020404" pitchFamily="49" charset="0"/>
              </a:rPr>
              <a:t>cin</a:t>
            </a:r>
            <a:r>
              <a:rPr lang="en-US" altLang="en-US" sz="3200" b="1" dirty="0">
                <a:latin typeface="Courier New" panose="02070309020205020404" pitchFamily="49" charset="0"/>
              </a:rPr>
              <a:t> </a:t>
            </a:r>
            <a:r>
              <a:rPr lang="en-US" altLang="en-US" sz="3200" b="1" dirty="0" smtClean="0">
                <a:latin typeface="Courier New" panose="02070309020205020404" pitchFamily="49" charset="0"/>
              </a:rPr>
              <a:t>&amp; </a:t>
            </a:r>
            <a:r>
              <a:rPr lang="en-US" altLang="en-US" sz="3200" b="1" dirty="0" err="1" smtClean="0">
                <a:latin typeface="Courier New" panose="02070309020205020404" pitchFamily="49" charset="0"/>
              </a:rPr>
              <a:t>cout</a:t>
            </a:r>
            <a:r>
              <a:rPr lang="en-US" altLang="en-US" sz="3200" b="1" dirty="0" smtClean="0">
                <a:latin typeface="Courier New" panose="02070309020205020404" pitchFamily="49" charset="0"/>
              </a:rPr>
              <a:t> </a:t>
            </a:r>
            <a:r>
              <a:rPr lang="en-US" altLang="en-US" sz="3200" dirty="0" smtClean="0"/>
              <a:t>objects</a:t>
            </a:r>
            <a:endParaRPr lang="en-US" altLang="en-US" sz="3200" dirty="0">
              <a:latin typeface="Courier New" panose="02070309020205020404" pitchFamily="49" charset="0"/>
            </a:endParaRPr>
          </a:p>
          <a:p>
            <a:pPr lvl="1"/>
            <a:endParaRPr lang="en-US" altLang="en-US" sz="3200" b="1" dirty="0" smtClean="0">
              <a:latin typeface="Courier New" panose="02070309020205020404" pitchFamily="49" charset="0"/>
            </a:endParaRPr>
          </a:p>
          <a:p>
            <a:pPr lvl="1"/>
            <a:r>
              <a:rPr lang="en-US" altLang="en-US" sz="3200" b="1" dirty="0" smtClean="0">
                <a:latin typeface="Courier New" panose="02070309020205020404" pitchFamily="49" charset="0"/>
              </a:rPr>
              <a:t>&lt;</a:t>
            </a:r>
            <a:r>
              <a:rPr lang="en-US" altLang="en-US" sz="3200" b="1" dirty="0" err="1">
                <a:latin typeface="Courier New" panose="02070309020205020404" pitchFamily="49" charset="0"/>
              </a:rPr>
              <a:t>fstream.h</a:t>
            </a:r>
            <a:r>
              <a:rPr lang="en-US" altLang="en-US" sz="3200" b="1" dirty="0">
                <a:latin typeface="Courier New" panose="02070309020205020404" pitchFamily="49" charset="0"/>
              </a:rPr>
              <a:t>&gt;:</a:t>
            </a:r>
            <a:r>
              <a:rPr lang="en-US" altLang="en-US" sz="3200" b="1" i="1" dirty="0"/>
              <a:t> </a:t>
            </a:r>
            <a:r>
              <a:rPr lang="en-US" altLang="en-US" sz="3200" dirty="0"/>
              <a:t>Contains information important to user-controlled file processing operations</a:t>
            </a:r>
          </a:p>
          <a:p>
            <a:endParaRPr lang="en-US" dirty="0"/>
          </a:p>
        </p:txBody>
      </p:sp>
    </p:spTree>
    <p:extLst>
      <p:ext uri="{BB962C8B-B14F-4D97-AF65-F5344CB8AC3E}">
        <p14:creationId xmlns:p14="http://schemas.microsoft.com/office/powerpoint/2010/main" val="30943299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file (</a:t>
            </a:r>
            <a:r>
              <a:rPr lang="en-US" dirty="0" err="1"/>
              <a:t>fstream</a:t>
            </a:r>
            <a:r>
              <a:rPr lang="en-US" dirty="0" smtClean="0"/>
              <a:t>)</a:t>
            </a:r>
            <a:endParaRPr lang="en-US" dirty="0"/>
          </a:p>
        </p:txBody>
      </p:sp>
      <p:sp>
        <p:nvSpPr>
          <p:cNvPr id="3" name="Content Placeholder 2"/>
          <p:cNvSpPr>
            <a:spLocks noGrp="1"/>
          </p:cNvSpPr>
          <p:nvPr>
            <p:ph idx="1"/>
          </p:nvPr>
        </p:nvSpPr>
        <p:spPr/>
        <p:txBody>
          <a:bodyPr>
            <a:noAutofit/>
          </a:bodyPr>
          <a:lstStyle/>
          <a:p>
            <a:pPr algn="just"/>
            <a:r>
              <a:rPr lang="en-US" sz="3200" b="1" dirty="0" err="1" smtClean="0"/>
              <a:t>ifstream</a:t>
            </a:r>
            <a:r>
              <a:rPr lang="en-US" sz="3200" b="1" dirty="0" smtClean="0"/>
              <a:t> </a:t>
            </a:r>
            <a:r>
              <a:rPr lang="en-US" sz="3200" dirty="0"/>
              <a:t>- defines new input stream (normally associated with a file).</a:t>
            </a:r>
          </a:p>
          <a:p>
            <a:pPr marL="0" indent="0" algn="just">
              <a:buNone/>
            </a:pPr>
            <a:endParaRPr lang="en-US" sz="3200" dirty="0"/>
          </a:p>
          <a:p>
            <a:pPr algn="just"/>
            <a:r>
              <a:rPr lang="en-US" sz="3200" b="1" dirty="0" err="1" smtClean="0"/>
              <a:t>ofstream</a:t>
            </a:r>
            <a:r>
              <a:rPr lang="en-US" sz="3200" dirty="0" smtClean="0"/>
              <a:t> </a:t>
            </a:r>
            <a:r>
              <a:rPr lang="en-US" sz="3200" dirty="0"/>
              <a:t>- defines new output stream (normally associated with a file).</a:t>
            </a:r>
          </a:p>
          <a:p>
            <a:endParaRPr lang="en-US" sz="3000" dirty="0"/>
          </a:p>
        </p:txBody>
      </p:sp>
    </p:spTree>
    <p:extLst>
      <p:ext uri="{BB962C8B-B14F-4D97-AF65-F5344CB8AC3E}">
        <p14:creationId xmlns:p14="http://schemas.microsoft.com/office/powerpoint/2010/main" val="24164677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File I/O Steps</a:t>
            </a:r>
          </a:p>
        </p:txBody>
      </p:sp>
      <p:sp>
        <p:nvSpPr>
          <p:cNvPr id="3" name="Content Placeholder 2"/>
          <p:cNvSpPr>
            <a:spLocks noGrp="1"/>
          </p:cNvSpPr>
          <p:nvPr>
            <p:ph idx="1"/>
          </p:nvPr>
        </p:nvSpPr>
        <p:spPr>
          <a:xfrm>
            <a:off x="1295401" y="2510287"/>
            <a:ext cx="9601196" cy="3988836"/>
          </a:xfrm>
        </p:spPr>
        <p:txBody>
          <a:bodyPr>
            <a:normAutofit fontScale="70000" lnSpcReduction="20000"/>
          </a:bodyPr>
          <a:lstStyle/>
          <a:p>
            <a:pPr marL="914400" indent="-914400">
              <a:buFont typeface="+mj-lt"/>
              <a:buAutoNum type="arabicPeriod"/>
            </a:pPr>
            <a:r>
              <a:rPr lang="en-GB" sz="4900" dirty="0"/>
              <a:t>Include the header file </a:t>
            </a:r>
            <a:r>
              <a:rPr lang="en-GB" sz="4900" dirty="0" err="1">
                <a:solidFill>
                  <a:srgbClr val="FF0000"/>
                </a:solidFill>
              </a:rPr>
              <a:t>fstream</a:t>
            </a:r>
            <a:r>
              <a:rPr lang="en-GB" sz="4900" dirty="0"/>
              <a:t> in the program</a:t>
            </a:r>
            <a:r>
              <a:rPr lang="en-GB" sz="4900" dirty="0" smtClean="0"/>
              <a:t>.</a:t>
            </a:r>
            <a:endParaRPr lang="en-GB" sz="4900" dirty="0"/>
          </a:p>
          <a:p>
            <a:pPr marL="914400" indent="-914400">
              <a:buFont typeface="+mj-lt"/>
              <a:buAutoNum type="arabicPeriod"/>
            </a:pPr>
            <a:r>
              <a:rPr lang="en-GB" sz="4900" dirty="0"/>
              <a:t>Declare file stream variables</a:t>
            </a:r>
            <a:r>
              <a:rPr lang="en-GB" sz="4900" dirty="0" smtClean="0"/>
              <a:t>.</a:t>
            </a:r>
            <a:endParaRPr lang="en-GB" sz="4900" dirty="0"/>
          </a:p>
          <a:p>
            <a:pPr marL="914400" indent="-914400">
              <a:buFont typeface="+mj-lt"/>
              <a:buAutoNum type="arabicPeriod"/>
            </a:pPr>
            <a:r>
              <a:rPr lang="en-GB" sz="4900" dirty="0" smtClean="0"/>
              <a:t>Open </a:t>
            </a:r>
            <a:r>
              <a:rPr lang="en-GB" sz="4900" dirty="0"/>
              <a:t>the </a:t>
            </a:r>
            <a:r>
              <a:rPr lang="en-GB" sz="4900" dirty="0" smtClean="0"/>
              <a:t>file</a:t>
            </a:r>
            <a:endParaRPr lang="en-GB" sz="4900" dirty="0"/>
          </a:p>
          <a:p>
            <a:pPr marL="914400" indent="-914400">
              <a:buFont typeface="+mj-lt"/>
              <a:buAutoNum type="arabicPeriod"/>
            </a:pPr>
            <a:r>
              <a:rPr lang="en-GB" sz="4900" dirty="0"/>
              <a:t>Use the file stream variables with &gt;&gt;, &lt;&lt;, or other input/output functions</a:t>
            </a:r>
            <a:r>
              <a:rPr lang="en-GB" sz="4900" dirty="0" smtClean="0"/>
              <a:t>.</a:t>
            </a:r>
            <a:endParaRPr lang="en-GB" sz="4900" dirty="0"/>
          </a:p>
          <a:p>
            <a:pPr marL="914400" indent="-914400">
              <a:buFont typeface="+mj-lt"/>
              <a:buAutoNum type="arabicPeriod"/>
            </a:pPr>
            <a:r>
              <a:rPr lang="en-GB" sz="4900" dirty="0"/>
              <a:t>Close the file.</a:t>
            </a:r>
            <a:endParaRPr lang="en-US" altLang="zh-CN" sz="4900" dirty="0">
              <a:latin typeface="Arial" pitchFamily="34" charset="0"/>
            </a:endParaRPr>
          </a:p>
          <a:p>
            <a:endParaRPr lang="en-US" dirty="0"/>
          </a:p>
        </p:txBody>
      </p:sp>
    </p:spTree>
    <p:extLst>
      <p:ext uri="{BB962C8B-B14F-4D97-AF65-F5344CB8AC3E}">
        <p14:creationId xmlns:p14="http://schemas.microsoft.com/office/powerpoint/2010/main" val="41743964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06912" y="873282"/>
            <a:ext cx="5364391" cy="5163723"/>
          </a:xfrm>
          <a:prstGeom prst="rect">
            <a:avLst/>
          </a:prstGeom>
        </p:spPr>
      </p:pic>
      <p:pic>
        <p:nvPicPr>
          <p:cNvPr id="5" name="Picture 3"/>
          <p:cNvPicPr>
            <a:picLocks noChangeAspect="1" noChangeArrowheads="1"/>
          </p:cNvPicPr>
          <p:nvPr/>
        </p:nvPicPr>
        <p:blipFill>
          <a:blip r:embed="rId3" cstate="print">
            <a:extLst>
              <a:ext uri="{28A0092B-C50C-407E-A947-70E740481C1C}">
                <a14:useLocalDpi xmlns:a14="http://schemas.microsoft.com/office/drawing/2010/main" val="0"/>
              </a:ext>
            </a:extLst>
          </a:blip>
          <a:stretch>
            <a:fillRect/>
          </a:stretch>
        </p:blipFill>
        <p:spPr>
          <a:xfrm>
            <a:off x="6764594" y="1514168"/>
            <a:ext cx="4581391" cy="3991897"/>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2001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 and Member Functions </a:t>
            </a:r>
          </a:p>
        </p:txBody>
      </p:sp>
      <p:pic>
        <p:nvPicPr>
          <p:cNvPr id="6" name="Picture 5"/>
          <p:cNvPicPr>
            <a:picLocks noChangeAspect="1"/>
          </p:cNvPicPr>
          <p:nvPr/>
        </p:nvPicPr>
        <p:blipFill>
          <a:blip r:embed="rId2"/>
          <a:stretch>
            <a:fillRect/>
          </a:stretch>
        </p:blipFill>
        <p:spPr>
          <a:xfrm>
            <a:off x="1463473" y="2618509"/>
            <a:ext cx="9265054" cy="3158922"/>
          </a:xfrm>
          <a:prstGeom prst="rect">
            <a:avLst/>
          </a:prstGeom>
        </p:spPr>
      </p:pic>
    </p:spTree>
    <p:extLst>
      <p:ext uri="{BB962C8B-B14F-4D97-AF65-F5344CB8AC3E}">
        <p14:creationId xmlns:p14="http://schemas.microsoft.com/office/powerpoint/2010/main" val="41797829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a:t>
            </a:r>
          </a:p>
        </p:txBody>
      </p:sp>
      <p:sp>
        <p:nvSpPr>
          <p:cNvPr id="3" name="Content Placeholder 2"/>
          <p:cNvSpPr>
            <a:spLocks noGrp="1"/>
          </p:cNvSpPr>
          <p:nvPr>
            <p:ph idx="1"/>
          </p:nvPr>
        </p:nvSpPr>
        <p:spPr/>
        <p:txBody>
          <a:bodyPr>
            <a:normAutofit fontScale="92500"/>
          </a:bodyPr>
          <a:lstStyle/>
          <a:p>
            <a:pPr marL="320040" indent="-320040" fontAlgn="auto">
              <a:spcAft>
                <a:spcPts val="0"/>
              </a:spcAft>
              <a:buFont typeface="Wingdings"/>
              <a:buChar char=""/>
              <a:defRPr/>
            </a:pPr>
            <a:r>
              <a:rPr lang="en-GB" dirty="0"/>
              <a:t>Opening a file associates a file stream variable declared in the program with a physical file at the source, such as a disk. </a:t>
            </a:r>
          </a:p>
          <a:p>
            <a:pPr marL="320040" indent="-320040" fontAlgn="auto">
              <a:spcAft>
                <a:spcPts val="0"/>
              </a:spcAft>
              <a:buFont typeface="Wingdings"/>
              <a:buChar char=""/>
              <a:defRPr/>
            </a:pPr>
            <a:r>
              <a:rPr lang="en-GB" dirty="0"/>
              <a:t>In the case of an input file:</a:t>
            </a:r>
          </a:p>
          <a:p>
            <a:pPr marL="640080" lvl="1" indent="-274320" fontAlgn="auto">
              <a:spcAft>
                <a:spcPts val="0"/>
              </a:spcAft>
              <a:buFont typeface="Wingdings 2"/>
              <a:buChar char=""/>
              <a:defRPr/>
            </a:pPr>
            <a:r>
              <a:rPr lang="en-GB" dirty="0"/>
              <a:t> the file must exist before the open statement executes.</a:t>
            </a:r>
          </a:p>
          <a:p>
            <a:pPr marL="640080" lvl="1" indent="-274320" fontAlgn="auto">
              <a:spcAft>
                <a:spcPts val="0"/>
              </a:spcAft>
              <a:buFont typeface="Wingdings 2"/>
              <a:buChar char=""/>
              <a:defRPr/>
            </a:pPr>
            <a:r>
              <a:rPr lang="en-GB" dirty="0"/>
              <a:t>If the file does not exist, the open statement fails and the input stream enters the fail state</a:t>
            </a:r>
          </a:p>
          <a:p>
            <a:pPr marL="320040" indent="-320040" fontAlgn="auto">
              <a:spcAft>
                <a:spcPts val="0"/>
              </a:spcAft>
              <a:buFont typeface="Wingdings"/>
              <a:buChar char=""/>
              <a:defRPr/>
            </a:pPr>
            <a:r>
              <a:rPr lang="en-GB" dirty="0"/>
              <a:t>An output file does not have to exist before it is opened; </a:t>
            </a:r>
          </a:p>
          <a:p>
            <a:pPr marL="640080" lvl="1" indent="-274320" fontAlgn="auto">
              <a:spcAft>
                <a:spcPts val="0"/>
              </a:spcAft>
              <a:buFont typeface="Wingdings 2"/>
              <a:buChar char=""/>
              <a:defRPr/>
            </a:pPr>
            <a:r>
              <a:rPr lang="en-GB" dirty="0"/>
              <a:t>if the output file does not exist, the computer prepares an empty file for output. </a:t>
            </a:r>
          </a:p>
          <a:p>
            <a:pPr marL="640080" lvl="1" indent="-274320" fontAlgn="auto">
              <a:spcAft>
                <a:spcPts val="0"/>
              </a:spcAft>
              <a:buFont typeface="Wingdings 2"/>
              <a:buChar char=""/>
              <a:defRPr/>
            </a:pPr>
            <a:r>
              <a:rPr lang="en-GB" dirty="0"/>
              <a:t>If the designated output file already exists, by default, the old contents are erased when the file is opened.</a:t>
            </a:r>
          </a:p>
          <a:p>
            <a:endParaRPr lang="en-US" dirty="0"/>
          </a:p>
        </p:txBody>
      </p:sp>
    </p:spTree>
    <p:extLst>
      <p:ext uri="{BB962C8B-B14F-4D97-AF65-F5344CB8AC3E}">
        <p14:creationId xmlns:p14="http://schemas.microsoft.com/office/powerpoint/2010/main" val="38283951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3102</TotalTime>
  <Words>1136</Words>
  <Application>Microsoft Office PowerPoint</Application>
  <PresentationFormat>Widescreen</PresentationFormat>
  <Paragraphs>191</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Consolas</vt:lpstr>
      <vt:lpstr>Courier New</vt:lpstr>
      <vt:lpstr>方正舒体</vt:lpstr>
      <vt:lpstr>Garamond</vt:lpstr>
      <vt:lpstr>华文仿宋</vt:lpstr>
      <vt:lpstr>Wingdings</vt:lpstr>
      <vt:lpstr>Wingdings 2</vt:lpstr>
      <vt:lpstr>Organic</vt:lpstr>
      <vt:lpstr>CS217 – Object Oriented Programming (OOP)</vt:lpstr>
      <vt:lpstr>Streams</vt:lpstr>
      <vt:lpstr>PowerPoint Presentation</vt:lpstr>
      <vt:lpstr>Iostream Library Header Files</vt:lpstr>
      <vt:lpstr>file (fstream)</vt:lpstr>
      <vt:lpstr>General File I/O Steps</vt:lpstr>
      <vt:lpstr>PowerPoint Presentation</vt:lpstr>
      <vt:lpstr>Object and Member Functions </vt:lpstr>
      <vt:lpstr>Open()</vt:lpstr>
      <vt:lpstr>Validate the file before trying to access</vt:lpstr>
      <vt:lpstr>Input File-Related Functions </vt:lpstr>
      <vt:lpstr>File I/O Example: Reading</vt:lpstr>
      <vt:lpstr>Output File-Related Functions </vt:lpstr>
      <vt:lpstr>File I/O Example: Writing</vt:lpstr>
      <vt:lpstr>File Open Mode</vt:lpstr>
      <vt:lpstr>File Open Mode</vt:lpstr>
      <vt:lpstr>File format</vt:lpstr>
      <vt:lpstr>Example writing to file </vt:lpstr>
      <vt:lpstr>Example Reading from  file </vt:lpstr>
      <vt:lpstr>Writing OBJECTS to file</vt:lpstr>
      <vt:lpstr>Errors!</vt:lpstr>
      <vt:lpstr>Exception!</vt:lpstr>
      <vt:lpstr>Exceptions!</vt:lpstr>
      <vt:lpstr>Exceptions!</vt:lpstr>
      <vt:lpstr>try {} block</vt:lpstr>
      <vt:lpstr>catch {} block</vt:lpstr>
      <vt:lpstr>throw function</vt:lpstr>
      <vt:lpstr>Exception Flow!</vt:lpstr>
      <vt:lpstr>try-blocks and if-else</vt:lpstr>
      <vt:lpstr>Example of simple try-throw-catch</vt:lpstr>
      <vt:lpstr>Multiple Catches</vt:lpstr>
      <vt:lpstr>Catch all exceptions / Default Catch</vt:lpstr>
      <vt:lpstr>Nested Exception</vt:lpstr>
      <vt:lpstr>Exception not caught anywhere</vt:lpstr>
      <vt:lpstr>Concept!</vt:lpstr>
      <vt:lpstr>Example!</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Object-Oriented Programming (OOP)</dc:title>
  <dc:creator>basit jasani</dc:creator>
  <cp:lastModifiedBy>Basit Ali</cp:lastModifiedBy>
  <cp:revision>344</cp:revision>
  <dcterms:created xsi:type="dcterms:W3CDTF">2019-01-21T07:30:30Z</dcterms:created>
  <dcterms:modified xsi:type="dcterms:W3CDTF">2021-05-24T03:48:05Z</dcterms:modified>
</cp:coreProperties>
</file>