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5" r:id="rId2"/>
    <p:sldId id="288" r:id="rId3"/>
    <p:sldId id="289" r:id="rId4"/>
    <p:sldId id="290" r:id="rId5"/>
    <p:sldId id="291" r:id="rId6"/>
    <p:sldId id="292" r:id="rId7"/>
    <p:sldId id="293" r:id="rId8"/>
    <p:sldId id="29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6/5/2021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beginnersbook.com/2017/08/cpp-point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05</a:t>
            </a:r>
          </a:p>
          <a:p>
            <a:r>
              <a:rPr lang="en-US" dirty="0" smtClean="0"/>
              <a:t>Mar 8-12, 2021</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10185913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this</a:t>
            </a:r>
            <a:r>
              <a:rPr lang="en-US" dirty="0" smtClean="0"/>
              <a:t> Pointer</a:t>
            </a:r>
            <a:endParaRPr lang="en-US" dirty="0"/>
          </a:p>
        </p:txBody>
      </p:sp>
      <p:sp>
        <p:nvSpPr>
          <p:cNvPr id="3" name="Content Placeholder 2"/>
          <p:cNvSpPr>
            <a:spLocks noGrp="1"/>
          </p:cNvSpPr>
          <p:nvPr>
            <p:ph idx="1"/>
          </p:nvPr>
        </p:nvSpPr>
        <p:spPr/>
        <p:txBody>
          <a:bodyPr>
            <a:normAutofit fontScale="85000" lnSpcReduction="20000"/>
          </a:bodyPr>
          <a:lstStyle/>
          <a:p>
            <a:r>
              <a:rPr lang="en-US" sz="3200" dirty="0" smtClean="0"/>
              <a:t>The</a:t>
            </a:r>
            <a:r>
              <a:rPr lang="en-US" sz="3200" dirty="0"/>
              <a:t> </a:t>
            </a:r>
            <a:r>
              <a:rPr lang="en-US" sz="3200" b="1" dirty="0"/>
              <a:t>this</a:t>
            </a:r>
            <a:r>
              <a:rPr lang="en-US" sz="3200" dirty="0"/>
              <a:t> pointer holds the address of current object, in simple words you can say that this </a:t>
            </a:r>
            <a:r>
              <a:rPr lang="en-US" sz="3200" b="1" dirty="0">
                <a:hlinkClick r:id="rId2"/>
              </a:rPr>
              <a:t>pointer</a:t>
            </a:r>
            <a:r>
              <a:rPr lang="en-US" sz="3200" dirty="0"/>
              <a:t> points to the current object of the class</a:t>
            </a:r>
            <a:r>
              <a:rPr lang="en-US" sz="3200" dirty="0" smtClean="0"/>
              <a:t>.</a:t>
            </a:r>
            <a:endParaRPr lang="en-US" sz="3200" dirty="0"/>
          </a:p>
          <a:p>
            <a:pPr marL="0" indent="0">
              <a:buNone/>
            </a:pPr>
            <a:r>
              <a:rPr lang="en-US" sz="3200" dirty="0" smtClean="0"/>
              <a:t>									</a:t>
            </a:r>
            <a:r>
              <a:rPr lang="en-US" sz="3200" dirty="0" smtClean="0"/>
              <a:t>Us?</a:t>
            </a:r>
          </a:p>
          <a:p>
            <a:pPr marL="0" indent="0" algn="ctr">
              <a:buNone/>
            </a:pPr>
            <a:r>
              <a:rPr lang="en-US" sz="3200" dirty="0" smtClean="0"/>
              <a:t>HUM</a:t>
            </a:r>
            <a:r>
              <a:rPr lang="en-US" sz="3200" dirty="0" smtClean="0"/>
              <a:t> </a:t>
            </a:r>
            <a:endParaRPr lang="en-US" sz="3200" dirty="0" smtClean="0"/>
          </a:p>
          <a:p>
            <a:pPr marL="514350" indent="-514350">
              <a:buFont typeface="+mj-lt"/>
              <a:buAutoNum type="arabicPeriod"/>
            </a:pPr>
            <a:r>
              <a:rPr lang="en-US" sz="3200" dirty="0" smtClean="0"/>
              <a:t>When </a:t>
            </a:r>
            <a:r>
              <a:rPr lang="en-US" sz="3200" dirty="0"/>
              <a:t>local variable’s name is same as member’s </a:t>
            </a:r>
            <a:r>
              <a:rPr lang="en-US" sz="3200" dirty="0" smtClean="0"/>
              <a:t>name</a:t>
            </a:r>
          </a:p>
          <a:p>
            <a:pPr marL="514350" indent="-514350">
              <a:buFont typeface="+mj-lt"/>
              <a:buAutoNum type="arabicPeriod"/>
            </a:pPr>
            <a:r>
              <a:rPr lang="en-US" sz="3200" dirty="0"/>
              <a:t>To return reference to the calling object</a:t>
            </a:r>
            <a:endParaRPr lang="en-US" sz="3200" dirty="0" smtClean="0"/>
          </a:p>
          <a:p>
            <a:endParaRPr lang="en-US" sz="3200" dirty="0"/>
          </a:p>
        </p:txBody>
      </p:sp>
    </p:spTree>
    <p:extLst>
      <p:ext uri="{BB962C8B-B14F-4D97-AF65-F5344CB8AC3E}">
        <p14:creationId xmlns:p14="http://schemas.microsoft.com/office/powerpoint/2010/main" val="33936968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When local variable’s name is same as member’s name</a:t>
            </a:r>
            <a:endParaRPr lang="en-US" dirty="0"/>
          </a:p>
        </p:txBody>
      </p:sp>
      <p:pic>
        <p:nvPicPr>
          <p:cNvPr id="4" name="Content Placeholder 3"/>
          <p:cNvPicPr>
            <a:picLocks noGrp="1" noChangeAspect="1"/>
          </p:cNvPicPr>
          <p:nvPr>
            <p:ph idx="1"/>
          </p:nvPr>
        </p:nvPicPr>
        <p:blipFill>
          <a:blip r:embed="rId2"/>
          <a:stretch>
            <a:fillRect/>
          </a:stretch>
        </p:blipFill>
        <p:spPr>
          <a:xfrm>
            <a:off x="4431957" y="2718486"/>
            <a:ext cx="3295135" cy="3196282"/>
          </a:xfrm>
          <a:prstGeom prst="rect">
            <a:avLst/>
          </a:prstGeom>
        </p:spPr>
      </p:pic>
    </p:spTree>
    <p:extLst>
      <p:ext uri="{BB962C8B-B14F-4D97-AF65-F5344CB8AC3E}">
        <p14:creationId xmlns:p14="http://schemas.microsoft.com/office/powerpoint/2010/main" val="3643474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2) To return reference to the calling object</a:t>
            </a:r>
            <a:endParaRPr lang="en-US" dirty="0"/>
          </a:p>
        </p:txBody>
      </p:sp>
      <p:pic>
        <p:nvPicPr>
          <p:cNvPr id="4" name="Content Placeholder 3"/>
          <p:cNvPicPr>
            <a:picLocks noGrp="1" noChangeAspect="1"/>
          </p:cNvPicPr>
          <p:nvPr>
            <p:ph idx="1"/>
          </p:nvPr>
        </p:nvPicPr>
        <p:blipFill>
          <a:blip r:embed="rId2"/>
          <a:stretch>
            <a:fillRect/>
          </a:stretch>
        </p:blipFill>
        <p:spPr>
          <a:xfrm>
            <a:off x="2253721" y="2529016"/>
            <a:ext cx="2960830" cy="3624649"/>
          </a:xfrm>
          <a:prstGeom prst="rect">
            <a:avLst/>
          </a:prstGeom>
        </p:spPr>
      </p:pic>
      <p:pic>
        <p:nvPicPr>
          <p:cNvPr id="5" name="Picture 4"/>
          <p:cNvPicPr>
            <a:picLocks noChangeAspect="1"/>
          </p:cNvPicPr>
          <p:nvPr/>
        </p:nvPicPr>
        <p:blipFill>
          <a:blip r:embed="rId3"/>
          <a:stretch>
            <a:fillRect/>
          </a:stretch>
        </p:blipFill>
        <p:spPr>
          <a:xfrm>
            <a:off x="7306962" y="3519744"/>
            <a:ext cx="3072713" cy="755694"/>
          </a:xfrm>
          <a:prstGeom prst="rect">
            <a:avLst/>
          </a:prstGeom>
        </p:spPr>
      </p:pic>
    </p:spTree>
    <p:extLst>
      <p:ext uri="{BB962C8B-B14F-4D97-AF65-F5344CB8AC3E}">
        <p14:creationId xmlns:p14="http://schemas.microsoft.com/office/powerpoint/2010/main" val="9763056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Inline Function</a:t>
            </a:r>
            <a:endParaRPr lang="en-US" dirty="0"/>
          </a:p>
        </p:txBody>
      </p:sp>
      <p:sp>
        <p:nvSpPr>
          <p:cNvPr id="3" name="Content Placeholder 2"/>
          <p:cNvSpPr>
            <a:spLocks noGrp="1"/>
          </p:cNvSpPr>
          <p:nvPr>
            <p:ph idx="1"/>
          </p:nvPr>
        </p:nvSpPr>
        <p:spPr/>
        <p:txBody>
          <a:bodyPr>
            <a:normAutofit fontScale="70000" lnSpcReduction="20000"/>
          </a:bodyPr>
          <a:lstStyle/>
          <a:p>
            <a:pPr marL="457200" lvl="1" indent="0">
              <a:buNone/>
            </a:pPr>
            <a:r>
              <a:rPr lang="en-US" b="1" dirty="0"/>
              <a:t>#include &lt;</a:t>
            </a:r>
            <a:r>
              <a:rPr lang="en-US" b="1" dirty="0" err="1"/>
              <a:t>iostream</a:t>
            </a:r>
            <a:r>
              <a:rPr lang="en-US" b="1" dirty="0"/>
              <a:t>&gt; </a:t>
            </a:r>
          </a:p>
          <a:p>
            <a:pPr marL="457200" lvl="1" indent="0">
              <a:buNone/>
            </a:pPr>
            <a:r>
              <a:rPr lang="en-US" b="1" dirty="0"/>
              <a:t>using namespace </a:t>
            </a:r>
            <a:r>
              <a:rPr lang="en-US" b="1" dirty="0" err="1"/>
              <a:t>std</a:t>
            </a:r>
            <a:r>
              <a:rPr lang="en-US" b="1" dirty="0"/>
              <a:t>; </a:t>
            </a:r>
          </a:p>
          <a:p>
            <a:pPr marL="457200" lvl="1" indent="0">
              <a:buNone/>
            </a:pPr>
            <a:r>
              <a:rPr lang="en-US" b="1" dirty="0"/>
              <a:t>inline </a:t>
            </a:r>
            <a:r>
              <a:rPr lang="en-US" b="1" dirty="0" err="1"/>
              <a:t>int</a:t>
            </a:r>
            <a:r>
              <a:rPr lang="en-US" b="1" dirty="0"/>
              <a:t> cube(</a:t>
            </a:r>
            <a:r>
              <a:rPr lang="en-US" b="1" dirty="0" err="1"/>
              <a:t>int</a:t>
            </a:r>
            <a:r>
              <a:rPr lang="en-US" b="1" dirty="0"/>
              <a:t> s) </a:t>
            </a:r>
          </a:p>
          <a:p>
            <a:pPr marL="457200" lvl="1" indent="0">
              <a:buNone/>
            </a:pPr>
            <a:r>
              <a:rPr lang="en-US" b="1" dirty="0"/>
              <a:t>{ </a:t>
            </a:r>
          </a:p>
          <a:p>
            <a:pPr marL="457200" lvl="1" indent="0">
              <a:buNone/>
            </a:pPr>
            <a:r>
              <a:rPr lang="en-US" b="1" dirty="0"/>
              <a:t>    return s*s*s; </a:t>
            </a:r>
          </a:p>
          <a:p>
            <a:pPr marL="457200" lvl="1" indent="0">
              <a:buNone/>
            </a:pPr>
            <a:r>
              <a:rPr lang="en-US" b="1" dirty="0"/>
              <a:t>} </a:t>
            </a:r>
          </a:p>
          <a:p>
            <a:pPr marL="457200" lvl="1" indent="0">
              <a:buNone/>
            </a:pPr>
            <a:r>
              <a:rPr lang="en-US" b="1" dirty="0" err="1"/>
              <a:t>int</a:t>
            </a:r>
            <a:r>
              <a:rPr lang="en-US" b="1" dirty="0"/>
              <a:t> main() </a:t>
            </a:r>
          </a:p>
          <a:p>
            <a:pPr marL="457200" lvl="1" indent="0">
              <a:buNone/>
            </a:pPr>
            <a:r>
              <a:rPr lang="en-US" b="1" dirty="0"/>
              <a:t>{ </a:t>
            </a:r>
          </a:p>
          <a:p>
            <a:pPr marL="457200" lvl="1" indent="0">
              <a:buNone/>
            </a:pPr>
            <a:r>
              <a:rPr lang="en-US" b="1" dirty="0"/>
              <a:t>    </a:t>
            </a:r>
            <a:r>
              <a:rPr lang="en-US" b="1" dirty="0" err="1"/>
              <a:t>cout</a:t>
            </a:r>
            <a:r>
              <a:rPr lang="en-US" b="1" dirty="0"/>
              <a:t> &lt;&lt; "The cube of 3 is: " &lt;&lt; cube(3) &lt;&lt; "\n"; </a:t>
            </a:r>
          </a:p>
          <a:p>
            <a:pPr marL="457200" lvl="1" indent="0">
              <a:buNone/>
            </a:pPr>
            <a:r>
              <a:rPr lang="en-US" b="1" dirty="0"/>
              <a:t>    return 0; </a:t>
            </a:r>
          </a:p>
          <a:p>
            <a:pPr marL="457200" lvl="1" indent="0">
              <a:buNone/>
            </a:pPr>
            <a:r>
              <a:rPr lang="en-US" b="1" dirty="0"/>
              <a:t>} //Output: The cube of 3 is: 27 </a:t>
            </a:r>
          </a:p>
        </p:txBody>
      </p:sp>
    </p:spTree>
    <p:extLst>
      <p:ext uri="{BB962C8B-B14F-4D97-AF65-F5344CB8AC3E}">
        <p14:creationId xmlns:p14="http://schemas.microsoft.com/office/powerpoint/2010/main" val="30867615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Function</a:t>
            </a:r>
          </a:p>
        </p:txBody>
      </p:sp>
      <p:sp>
        <p:nvSpPr>
          <p:cNvPr id="3" name="Content Placeholder 2"/>
          <p:cNvSpPr>
            <a:spLocks noGrp="1"/>
          </p:cNvSpPr>
          <p:nvPr>
            <p:ph idx="1"/>
          </p:nvPr>
        </p:nvSpPr>
        <p:spPr/>
        <p:txBody>
          <a:bodyPr>
            <a:normAutofit fontScale="92500" lnSpcReduction="20000"/>
          </a:bodyPr>
          <a:lstStyle/>
          <a:p>
            <a:r>
              <a:rPr lang="en-US" dirty="0"/>
              <a:t>Remember, </a:t>
            </a:r>
            <a:r>
              <a:rPr lang="en-US" dirty="0" err="1"/>
              <a:t>inlining</a:t>
            </a:r>
            <a:r>
              <a:rPr lang="en-US" dirty="0"/>
              <a:t> is only a request to the compiler, not a command. Compiler can ignore the request for </a:t>
            </a:r>
            <a:r>
              <a:rPr lang="en-US" dirty="0" err="1"/>
              <a:t>inlining</a:t>
            </a:r>
            <a:r>
              <a:rPr lang="en-US" dirty="0"/>
              <a:t>. Compiler may not perform </a:t>
            </a:r>
            <a:r>
              <a:rPr lang="en-US" dirty="0" err="1"/>
              <a:t>inlining</a:t>
            </a:r>
            <a:r>
              <a:rPr lang="en-US" dirty="0"/>
              <a:t> in such circumstances like:</a:t>
            </a:r>
          </a:p>
          <a:p>
            <a:pPr marL="0" indent="0">
              <a:buNone/>
            </a:pPr>
            <a:r>
              <a:rPr lang="en-US" dirty="0" smtClean="0"/>
              <a:t>	1</a:t>
            </a:r>
            <a:r>
              <a:rPr lang="en-US" dirty="0"/>
              <a:t>) If a function contains a loop. (for, while, do-while)</a:t>
            </a:r>
          </a:p>
          <a:p>
            <a:pPr marL="0" indent="0">
              <a:buNone/>
            </a:pPr>
            <a:r>
              <a:rPr lang="en-US" dirty="0" smtClean="0"/>
              <a:t>	2</a:t>
            </a:r>
            <a:r>
              <a:rPr lang="en-US" dirty="0"/>
              <a:t>) If a function contains static variables.</a:t>
            </a:r>
          </a:p>
          <a:p>
            <a:pPr marL="0" indent="0">
              <a:buNone/>
            </a:pPr>
            <a:r>
              <a:rPr lang="en-US" dirty="0" smtClean="0"/>
              <a:t>	3</a:t>
            </a:r>
            <a:r>
              <a:rPr lang="en-US" dirty="0"/>
              <a:t>) If a function is recursive.</a:t>
            </a:r>
          </a:p>
          <a:p>
            <a:pPr marL="0" indent="0">
              <a:buNone/>
            </a:pPr>
            <a:r>
              <a:rPr lang="en-US" dirty="0" smtClean="0"/>
              <a:t>	4</a:t>
            </a:r>
            <a:r>
              <a:rPr lang="en-US" dirty="0"/>
              <a:t>) If a function return type is other than void, and the return statement doesn’t </a:t>
            </a:r>
            <a:r>
              <a:rPr lang="en-US" dirty="0" smtClean="0"/>
              <a:t>	exist </a:t>
            </a:r>
            <a:r>
              <a:rPr lang="en-US" dirty="0"/>
              <a:t>in function body.</a:t>
            </a:r>
          </a:p>
          <a:p>
            <a:pPr marL="0" indent="0">
              <a:buNone/>
            </a:pPr>
            <a:r>
              <a:rPr lang="en-US" dirty="0" smtClean="0"/>
              <a:t>	5</a:t>
            </a:r>
            <a:r>
              <a:rPr lang="en-US" dirty="0"/>
              <a:t>) If a function contains switch or </a:t>
            </a:r>
            <a:r>
              <a:rPr lang="en-US" dirty="0" err="1"/>
              <a:t>goto</a:t>
            </a:r>
            <a:r>
              <a:rPr lang="en-US" dirty="0"/>
              <a:t> statement.</a:t>
            </a:r>
          </a:p>
        </p:txBody>
      </p:sp>
    </p:spTree>
    <p:extLst>
      <p:ext uri="{BB962C8B-B14F-4D97-AF65-F5344CB8AC3E}">
        <p14:creationId xmlns:p14="http://schemas.microsoft.com/office/powerpoint/2010/main" val="15041570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Inline functions provide following </a:t>
            </a:r>
            <a:r>
              <a:rPr lang="en-US" dirty="0" smtClean="0"/>
              <a:t>advantages</a:t>
            </a:r>
            <a:endParaRPr lang="en-US" dirty="0"/>
          </a:p>
        </p:txBody>
      </p:sp>
      <p:sp>
        <p:nvSpPr>
          <p:cNvPr id="3" name="Content Placeholder 2"/>
          <p:cNvSpPr>
            <a:spLocks noGrp="1"/>
          </p:cNvSpPr>
          <p:nvPr>
            <p:ph idx="1"/>
          </p:nvPr>
        </p:nvSpPr>
        <p:spPr>
          <a:xfrm>
            <a:off x="1295401" y="2556932"/>
            <a:ext cx="9601196" cy="3514354"/>
          </a:xfrm>
        </p:spPr>
        <p:txBody>
          <a:bodyPr>
            <a:normAutofit fontScale="92500" lnSpcReduction="20000"/>
          </a:bodyPr>
          <a:lstStyle/>
          <a:p>
            <a:pPr marL="457200" indent="-457200">
              <a:buFont typeface="+mj-lt"/>
              <a:buAutoNum type="arabicPeriod"/>
            </a:pPr>
            <a:r>
              <a:rPr lang="en-US" dirty="0" smtClean="0"/>
              <a:t>Function </a:t>
            </a:r>
            <a:r>
              <a:rPr lang="en-US" dirty="0"/>
              <a:t>call overhead doesn’t occur</a:t>
            </a:r>
            <a:r>
              <a:rPr lang="en-US" dirty="0" smtClean="0"/>
              <a:t>.</a:t>
            </a:r>
          </a:p>
          <a:p>
            <a:pPr marL="457200" indent="-457200">
              <a:buFont typeface="+mj-lt"/>
              <a:buAutoNum type="arabicPeriod"/>
            </a:pPr>
            <a:r>
              <a:rPr lang="en-US" dirty="0" smtClean="0"/>
              <a:t>It </a:t>
            </a:r>
            <a:r>
              <a:rPr lang="en-US" dirty="0"/>
              <a:t>also saves the overhead of push/pop variables on the stack when function is called</a:t>
            </a:r>
            <a:r>
              <a:rPr lang="en-US" dirty="0" smtClean="0"/>
              <a:t>.</a:t>
            </a:r>
          </a:p>
          <a:p>
            <a:pPr marL="457200" indent="-457200">
              <a:buFont typeface="+mj-lt"/>
              <a:buAutoNum type="arabicPeriod"/>
            </a:pPr>
            <a:r>
              <a:rPr lang="en-US" dirty="0" smtClean="0"/>
              <a:t>It </a:t>
            </a:r>
            <a:r>
              <a:rPr lang="en-US" dirty="0"/>
              <a:t>also saves overhead of a return call from a function</a:t>
            </a:r>
            <a:r>
              <a:rPr lang="en-US" dirty="0" smtClean="0"/>
              <a:t>.</a:t>
            </a:r>
          </a:p>
          <a:p>
            <a:pPr marL="457200" indent="-457200">
              <a:buFont typeface="+mj-lt"/>
              <a:buAutoNum type="arabicPeriod"/>
            </a:pPr>
            <a:r>
              <a:rPr lang="en-US" dirty="0" smtClean="0"/>
              <a:t>When </a:t>
            </a:r>
            <a:r>
              <a:rPr lang="en-US" dirty="0"/>
              <a:t>you inline a function, you may enable compiler to perform context specific optimization on the body of function. Such optimizations are not possible for normal function calls. Other optimizations can be obtained by considering the flows of calling context and the called </a:t>
            </a:r>
            <a:r>
              <a:rPr lang="en-US" dirty="0" smtClean="0"/>
              <a:t>context.</a:t>
            </a:r>
          </a:p>
          <a:p>
            <a:pPr marL="457200" indent="-457200">
              <a:buFont typeface="+mj-lt"/>
              <a:buAutoNum type="arabicPeriod"/>
            </a:pPr>
            <a:r>
              <a:rPr lang="en-US" dirty="0" smtClean="0"/>
              <a:t>Inline </a:t>
            </a:r>
            <a:r>
              <a:rPr lang="en-US" dirty="0"/>
              <a:t>function may be useful (if it is small) for embedded systems because inline can yield less code than the function call preamble and return.</a:t>
            </a:r>
          </a:p>
        </p:txBody>
      </p:sp>
    </p:spTree>
    <p:extLst>
      <p:ext uri="{BB962C8B-B14F-4D97-AF65-F5344CB8AC3E}">
        <p14:creationId xmlns:p14="http://schemas.microsoft.com/office/powerpoint/2010/main" val="257277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 of objects</a:t>
            </a:r>
            <a:endParaRPr lang="en-US" dirty="0"/>
          </a:p>
        </p:txBody>
      </p:sp>
      <p:sp>
        <p:nvSpPr>
          <p:cNvPr id="3" name="Content Placeholder 2"/>
          <p:cNvSpPr>
            <a:spLocks noGrp="1"/>
          </p:cNvSpPr>
          <p:nvPr>
            <p:ph idx="1"/>
          </p:nvPr>
        </p:nvSpPr>
        <p:spPr>
          <a:xfrm>
            <a:off x="1295401" y="2556932"/>
            <a:ext cx="9601196" cy="3522592"/>
          </a:xfrm>
        </p:spPr>
        <p:txBody>
          <a:bodyPr>
            <a:normAutofit fontScale="40000" lnSpcReduction="20000"/>
          </a:bodyPr>
          <a:lstStyle/>
          <a:p>
            <a:pPr marL="0" indent="0">
              <a:buNone/>
            </a:pPr>
            <a:r>
              <a:rPr lang="en-US" sz="3800" dirty="0"/>
              <a:t>books book[size] </a:t>
            </a:r>
            <a:r>
              <a:rPr lang="en-US" sz="3800" i="1" dirty="0"/>
              <a:t>;</a:t>
            </a:r>
            <a:endParaRPr lang="en-US" sz="3800" dirty="0"/>
          </a:p>
          <a:p>
            <a:pPr marL="0" indent="0">
              <a:buNone/>
            </a:pPr>
            <a:r>
              <a:rPr lang="en-US" sz="3800" dirty="0"/>
              <a:t>for(</a:t>
            </a:r>
            <a:r>
              <a:rPr lang="en-US" sz="3800" dirty="0" err="1"/>
              <a:t>int</a:t>
            </a:r>
            <a:r>
              <a:rPr lang="en-US" sz="3800" dirty="0"/>
              <a:t> </a:t>
            </a:r>
            <a:r>
              <a:rPr lang="en-US" sz="3800" i="1" dirty="0" err="1" smtClean="0"/>
              <a:t>i</a:t>
            </a:r>
            <a:r>
              <a:rPr lang="en-US" sz="3800" i="1" dirty="0" smtClean="0"/>
              <a:t>=0; </a:t>
            </a:r>
            <a:r>
              <a:rPr lang="en-US" sz="3800" i="1" dirty="0" err="1" smtClean="0"/>
              <a:t>i</a:t>
            </a:r>
            <a:r>
              <a:rPr lang="en-US" sz="3800" i="1" dirty="0" smtClean="0"/>
              <a:t>&lt;size; </a:t>
            </a:r>
            <a:r>
              <a:rPr lang="en-US" sz="3800" i="1" dirty="0" err="1" smtClean="0"/>
              <a:t>i</a:t>
            </a:r>
            <a:r>
              <a:rPr lang="en-US" sz="3800" i="1" dirty="0"/>
              <a:t>++)</a:t>
            </a:r>
            <a:endParaRPr lang="en-US" sz="3800" dirty="0"/>
          </a:p>
          <a:p>
            <a:pPr marL="0" indent="0">
              <a:buNone/>
            </a:pPr>
            <a:r>
              <a:rPr lang="en-US" sz="3800" dirty="0"/>
              <a:t>{</a:t>
            </a:r>
          </a:p>
          <a:p>
            <a:pPr marL="0" indent="0">
              <a:buNone/>
            </a:pPr>
            <a:r>
              <a:rPr lang="en-US" sz="3800" dirty="0" err="1"/>
              <a:t>cout</a:t>
            </a:r>
            <a:r>
              <a:rPr lang="en-US" sz="3800" dirty="0"/>
              <a:t>&lt;&lt;"Enter details </a:t>
            </a:r>
            <a:r>
              <a:rPr lang="en-US" sz="3800" dirty="0" smtClean="0"/>
              <a:t>of </a:t>
            </a:r>
            <a:r>
              <a:rPr lang="en-US" sz="3800" dirty="0"/>
              <a:t>book </a:t>
            </a:r>
            <a:r>
              <a:rPr lang="en-US" sz="3800" i="1" dirty="0"/>
              <a:t>"&lt;&lt;(i+1)&lt;&lt;"\n";</a:t>
            </a:r>
            <a:endParaRPr lang="en-US" sz="3800" dirty="0"/>
          </a:p>
          <a:p>
            <a:pPr marL="0" indent="0">
              <a:buNone/>
            </a:pPr>
            <a:r>
              <a:rPr lang="en-US" sz="3800" dirty="0"/>
              <a:t>book[</a:t>
            </a:r>
            <a:r>
              <a:rPr lang="en-US" sz="3800" dirty="0" err="1"/>
              <a:t>i</a:t>
            </a:r>
            <a:r>
              <a:rPr lang="en-US" sz="3800" dirty="0"/>
              <a:t>].</a:t>
            </a:r>
            <a:r>
              <a:rPr lang="en-US" sz="3800" dirty="0" err="1"/>
              <a:t>getdata</a:t>
            </a:r>
            <a:r>
              <a:rPr lang="en-US" sz="3800" dirty="0"/>
              <a:t>();</a:t>
            </a:r>
          </a:p>
          <a:p>
            <a:pPr marL="0" indent="0">
              <a:buNone/>
            </a:pPr>
            <a:r>
              <a:rPr lang="en-US" sz="3800" dirty="0"/>
              <a:t>}</a:t>
            </a:r>
          </a:p>
          <a:p>
            <a:pPr marL="0" indent="0">
              <a:buNone/>
            </a:pPr>
            <a:endParaRPr lang="en-US" sz="3800" dirty="0" smtClean="0"/>
          </a:p>
          <a:p>
            <a:pPr marL="0" indent="0">
              <a:buNone/>
            </a:pPr>
            <a:r>
              <a:rPr lang="en-US" sz="3800" dirty="0" smtClean="0"/>
              <a:t>//</a:t>
            </a:r>
            <a:r>
              <a:rPr lang="en-US" sz="3800" dirty="0"/>
              <a:t>declaration array of objects </a:t>
            </a:r>
          </a:p>
          <a:p>
            <a:pPr marL="0" indent="0">
              <a:buNone/>
            </a:pPr>
            <a:r>
              <a:rPr lang="en-US" sz="3800" dirty="0" smtClean="0"/>
              <a:t>//</a:t>
            </a:r>
            <a:r>
              <a:rPr lang="en-US" sz="3800" dirty="0"/>
              <a:t>with parameterized constructor</a:t>
            </a:r>
          </a:p>
          <a:p>
            <a:r>
              <a:rPr lang="en-US" sz="3800" dirty="0"/>
              <a:t>	Number N[3]={Number(10),Number(20),Number(30</a:t>
            </a:r>
            <a:r>
              <a:rPr lang="en-US" sz="3800" dirty="0" smtClean="0"/>
              <a:t>)};</a:t>
            </a:r>
          </a:p>
          <a:p>
            <a:endParaRPr lang="en-US" dirty="0"/>
          </a:p>
          <a:p>
            <a:endParaRPr lang="en-US" dirty="0"/>
          </a:p>
        </p:txBody>
      </p:sp>
      <p:sp>
        <p:nvSpPr>
          <p:cNvPr id="5" name="Rectangle 2"/>
          <p:cNvSpPr>
            <a:spLocks noChangeArrowheads="1"/>
          </p:cNvSpPr>
          <p:nvPr/>
        </p:nvSpPr>
        <p:spPr bwMode="auto">
          <a:xfrm>
            <a:off x="7208108" y="3227181"/>
            <a:ext cx="3688489"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lumMod val="85000"/>
                  <a:lumOff val="15000"/>
                </a:schemeClr>
              </a:solidFill>
            </a:endParaRPr>
          </a:p>
          <a:p>
            <a:pPr marL="0" marR="0" lvl="0" indent="0" algn="l" defTabSz="914400" rtl="0" eaLnBrk="0" fontAlgn="base" latinLnBrk="0" hangingPunct="0">
              <a:lnSpc>
                <a:spcPct val="100000"/>
              </a:lnSpc>
              <a:spcBef>
                <a:spcPct val="0"/>
              </a:spcBef>
              <a:spcAft>
                <a:spcPct val="0"/>
              </a:spcAft>
              <a:buClrTx/>
              <a:buSzTx/>
              <a:tabLst/>
            </a:pPr>
            <a:r>
              <a:rPr lang="en-US" dirty="0">
                <a:solidFill>
                  <a:schemeClr val="tx1">
                    <a:lumMod val="85000"/>
                    <a:lumOff val="15000"/>
                  </a:schemeClr>
                </a:solidFill>
              </a:rPr>
              <a:t>Rectangle *</a:t>
            </a:r>
            <a:r>
              <a:rPr lang="en-US" dirty="0" err="1">
                <a:solidFill>
                  <a:schemeClr val="tx1">
                    <a:lumMod val="85000"/>
                    <a:lumOff val="15000"/>
                  </a:schemeClr>
                </a:solidFill>
              </a:rPr>
              <a:t>ptr_arr</a:t>
            </a:r>
            <a:r>
              <a:rPr lang="en-US" dirty="0">
                <a:solidFill>
                  <a:schemeClr val="tx1">
                    <a:lumMod val="85000"/>
                    <a:lumOff val="15000"/>
                  </a:schemeClr>
                </a:solidFill>
              </a:rPr>
              <a:t>[2];</a:t>
            </a:r>
          </a:p>
          <a:p>
            <a:pPr marL="0" marR="0" lvl="0" indent="0" algn="l" defTabSz="914400" rtl="0" eaLnBrk="0" fontAlgn="base" latinLnBrk="0" hangingPunct="0">
              <a:lnSpc>
                <a:spcPct val="100000"/>
              </a:lnSpc>
              <a:spcBef>
                <a:spcPct val="0"/>
              </a:spcBef>
              <a:spcAft>
                <a:spcPct val="0"/>
              </a:spcAft>
              <a:buClrTx/>
              <a:buSzTx/>
              <a:tabLst/>
            </a:pPr>
            <a:r>
              <a:rPr lang="en-US" dirty="0" err="1">
                <a:solidFill>
                  <a:schemeClr val="tx1">
                    <a:lumMod val="85000"/>
                    <a:lumOff val="15000"/>
                  </a:schemeClr>
                </a:solidFill>
              </a:rPr>
              <a:t>ptr_arr</a:t>
            </a:r>
            <a:r>
              <a:rPr lang="en-US" dirty="0">
                <a:solidFill>
                  <a:schemeClr val="tx1">
                    <a:lumMod val="85000"/>
                    <a:lumOff val="15000"/>
                  </a:schemeClr>
                </a:solidFill>
              </a:rPr>
              <a:t>[0] = new Rectangle(10,20);</a:t>
            </a:r>
          </a:p>
          <a:p>
            <a:pPr marL="0" marR="0" lvl="0" indent="0" algn="l" defTabSz="914400" rtl="0" eaLnBrk="0" fontAlgn="base" latinLnBrk="0" hangingPunct="0">
              <a:lnSpc>
                <a:spcPct val="100000"/>
              </a:lnSpc>
              <a:spcBef>
                <a:spcPct val="0"/>
              </a:spcBef>
              <a:spcAft>
                <a:spcPct val="0"/>
              </a:spcAft>
              <a:buClrTx/>
              <a:buSzTx/>
              <a:tabLst/>
            </a:pPr>
            <a:r>
              <a:rPr lang="en-US" dirty="0" err="1">
                <a:solidFill>
                  <a:schemeClr val="tx1">
                    <a:lumMod val="85000"/>
                    <a:lumOff val="15000"/>
                  </a:schemeClr>
                </a:solidFill>
              </a:rPr>
              <a:t>ptr_arr</a:t>
            </a:r>
            <a:r>
              <a:rPr lang="en-US" dirty="0">
                <a:solidFill>
                  <a:schemeClr val="tx1">
                    <a:lumMod val="85000"/>
                    <a:lumOff val="15000"/>
                  </a:schemeClr>
                </a:solidFill>
              </a:rPr>
              <a:t>[1] = new Rectangle(15,5);</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tx1">
                  <a:lumMod val="85000"/>
                  <a:lumOff val="15000"/>
                </a:schemeClr>
              </a:solidFill>
            </a:endParaRPr>
          </a:p>
        </p:txBody>
      </p:sp>
    </p:spTree>
    <p:extLst>
      <p:ext uri="{BB962C8B-B14F-4D97-AF65-F5344CB8AC3E}">
        <p14:creationId xmlns:p14="http://schemas.microsoft.com/office/powerpoint/2010/main" val="370757488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2049</TotalTime>
  <Words>273</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CS217 – Object Oriented Programming (OOP)</vt:lpstr>
      <vt:lpstr>this Pointer</vt:lpstr>
      <vt:lpstr>1) When local variable’s name is same as member’s name</vt:lpstr>
      <vt:lpstr>2) To return reference to the calling object</vt:lpstr>
      <vt:lpstr>Inline Function</vt:lpstr>
      <vt:lpstr>Inline Function</vt:lpstr>
      <vt:lpstr>Inline functions provide following advantages</vt:lpstr>
      <vt:lpstr>Array of objects</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wahaj javed</cp:lastModifiedBy>
  <cp:revision>203</cp:revision>
  <dcterms:created xsi:type="dcterms:W3CDTF">2019-01-21T07:30:30Z</dcterms:created>
  <dcterms:modified xsi:type="dcterms:W3CDTF">2021-06-05T17:18:13Z</dcterms:modified>
</cp:coreProperties>
</file>