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0" r:id="rId2"/>
    <p:sldId id="284" r:id="rId3"/>
    <p:sldId id="285" r:id="rId4"/>
    <p:sldId id="286" r:id="rId5"/>
    <p:sldId id="287" r:id="rId6"/>
    <p:sldId id="288" r:id="rId7"/>
    <p:sldId id="257" r:id="rId8"/>
    <p:sldId id="258" r:id="rId9"/>
    <p:sldId id="259" r:id="rId10"/>
    <p:sldId id="260" r:id="rId11"/>
    <p:sldId id="261" r:id="rId12"/>
    <p:sldId id="262" r:id="rId13"/>
    <p:sldId id="263" r:id="rId14"/>
    <p:sldId id="264" r:id="rId15"/>
    <p:sldId id="265" r:id="rId16"/>
    <p:sldId id="289" r:id="rId17"/>
    <p:sldId id="266" r:id="rId18"/>
    <p:sldId id="267" r:id="rId19"/>
    <p:sldId id="268" r:id="rId20"/>
    <p:sldId id="269" r:id="rId21"/>
    <p:sldId id="270" r:id="rId22"/>
    <p:sldId id="271" r:id="rId23"/>
    <p:sldId id="272" r:id="rId24"/>
    <p:sldId id="273" r:id="rId25"/>
    <p:sldId id="274" r:id="rId26"/>
    <p:sldId id="275" r:id="rId27"/>
    <p:sldId id="276" r:id="rId28"/>
    <p:sldId id="280" r:id="rId29"/>
    <p:sldId id="277" r:id="rId30"/>
    <p:sldId id="278" r:id="rId31"/>
    <p:sldId id="281"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CB7F27-5DF7-4045-99F5-64BE04AA9A2F}" type="datetimeFigureOut">
              <a:rPr lang="en-US" smtClean="0"/>
              <a:t>3/29/2021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FB8CE4-E7CB-4E29-ADE6-330147D9A29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98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15741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36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927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16554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787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411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027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06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406506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5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B7F27-5DF7-4045-99F5-64BE04AA9A2F}" type="datetimeFigureOut">
              <a:rPr lang="en-US" smtClean="0"/>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5391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B7F27-5DF7-4045-99F5-64BE04AA9A2F}" type="datetimeFigureOut">
              <a:rPr lang="en-US" smtClean="0"/>
              <a:t>3/29/2021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B8CE4-E7CB-4E29-ADE6-330147D9A29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B7F27-5DF7-4045-99F5-64BE04AA9A2F}" type="datetimeFigureOut">
              <a:rPr lang="en-US" smtClean="0"/>
              <a:t>3/29/2021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04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B7F27-5DF7-4045-99F5-64BE04AA9A2F}" type="datetimeFigureOut">
              <a:rPr lang="en-US" smtClean="0"/>
              <a:t>3/29/2021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43316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56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0050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CB7F27-5DF7-4045-99F5-64BE04AA9A2F}" type="datetimeFigureOut">
              <a:rPr lang="en-US" smtClean="0"/>
              <a:t>3/29/2021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FB8CE4-E7CB-4E29-ADE6-330147D9A29A}" type="slidenum">
              <a:rPr lang="en-US" smtClean="0"/>
              <a:t>‹#›</a:t>
            </a:fld>
            <a:endParaRPr lang="en-US"/>
          </a:p>
        </p:txBody>
      </p:sp>
    </p:spTree>
    <p:extLst>
      <p:ext uri="{BB962C8B-B14F-4D97-AF65-F5344CB8AC3E}">
        <p14:creationId xmlns:p14="http://schemas.microsoft.com/office/powerpoint/2010/main" val="1784125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CS217 – Object Oriented </a:t>
            </a:r>
            <a:r>
              <a:rPr lang="en-US" sz="4000" dirty="0"/>
              <a:t>Programming </a:t>
            </a:r>
            <a:r>
              <a:rPr lang="en-US" sz="4000" dirty="0" smtClean="0"/>
              <a:t>(</a:t>
            </a:r>
            <a:r>
              <a:rPr lang="en-US" sz="4000" dirty="0"/>
              <a:t>OOP</a:t>
            </a:r>
            <a:r>
              <a:rPr lang="en-US" sz="4000" dirty="0" smtClean="0"/>
              <a:t>)</a:t>
            </a:r>
            <a:endParaRPr lang="en-US" sz="4000" dirty="0"/>
          </a:p>
        </p:txBody>
      </p:sp>
      <p:sp>
        <p:nvSpPr>
          <p:cNvPr id="3" name="Subtitle 2"/>
          <p:cNvSpPr>
            <a:spLocks noGrp="1"/>
          </p:cNvSpPr>
          <p:nvPr>
            <p:ph type="subTitle" idx="1"/>
          </p:nvPr>
        </p:nvSpPr>
        <p:spPr>
          <a:xfrm>
            <a:off x="2692398" y="3715261"/>
            <a:ext cx="6815669" cy="1622857"/>
          </a:xfrm>
        </p:spPr>
        <p:txBody>
          <a:bodyPr>
            <a:normAutofit lnSpcReduction="10000"/>
          </a:bodyPr>
          <a:lstStyle/>
          <a:p>
            <a:r>
              <a:rPr lang="en-US" dirty="0" smtClean="0"/>
              <a:t>Week </a:t>
            </a:r>
            <a:r>
              <a:rPr lang="en-US" smtClean="0"/>
              <a:t>– </a:t>
            </a:r>
            <a:r>
              <a:rPr lang="en-US" smtClean="0"/>
              <a:t>08</a:t>
            </a:r>
            <a:endParaRPr lang="en-US" dirty="0" smtClean="0"/>
          </a:p>
          <a:p>
            <a:r>
              <a:rPr lang="en-US" dirty="0" smtClean="0"/>
              <a:t>Mar 29, 2021</a:t>
            </a:r>
          </a:p>
          <a:p>
            <a:r>
              <a:rPr lang="en-US" dirty="0" smtClean="0"/>
              <a:t>Instructor: </a:t>
            </a:r>
            <a:r>
              <a:rPr lang="en-US" b="1" dirty="0" smtClean="0"/>
              <a:t>Basit Ali </a:t>
            </a:r>
            <a:r>
              <a:rPr lang="en-US" sz="2400" dirty="0"/>
              <a:t/>
            </a:r>
            <a:br>
              <a:rPr lang="en-US" sz="2400" dirty="0"/>
            </a:br>
            <a:endParaRPr lang="en-US" dirty="0" smtClean="0"/>
          </a:p>
          <a:p>
            <a:endParaRPr lang="en-US" dirty="0"/>
          </a:p>
        </p:txBody>
      </p:sp>
    </p:spTree>
    <p:extLst>
      <p:ext uri="{BB962C8B-B14F-4D97-AF65-F5344CB8AC3E}">
        <p14:creationId xmlns:p14="http://schemas.microsoft.com/office/powerpoint/2010/main" val="36172667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sp>
        <p:nvSpPr>
          <p:cNvPr id="3" name="Content Placeholder 2"/>
          <p:cNvSpPr>
            <a:spLocks noGrp="1"/>
          </p:cNvSpPr>
          <p:nvPr>
            <p:ph idx="1"/>
          </p:nvPr>
        </p:nvSpPr>
        <p:spPr/>
        <p:txBody>
          <a:bodyPr>
            <a:normAutofit/>
          </a:bodyPr>
          <a:lstStyle/>
          <a:p>
            <a:r>
              <a:rPr lang="en-US" sz="3200" dirty="0"/>
              <a:t>You can clearly see that above process results in duplication of same code 3 times. This increases the chances of error and data redundancy. To avoid this type of situation, inheritance is used.</a:t>
            </a:r>
          </a:p>
        </p:txBody>
      </p:sp>
    </p:spTree>
    <p:extLst>
      <p:ext uri="{BB962C8B-B14F-4D97-AF65-F5344CB8AC3E}">
        <p14:creationId xmlns:p14="http://schemas.microsoft.com/office/powerpoint/2010/main" val="2259466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sp>
        <p:nvSpPr>
          <p:cNvPr id="3" name="Content Placeholder 2"/>
          <p:cNvSpPr>
            <a:spLocks noGrp="1"/>
          </p:cNvSpPr>
          <p:nvPr>
            <p:ph idx="1"/>
          </p:nvPr>
        </p:nvSpPr>
        <p:spPr/>
        <p:txBody>
          <a:bodyPr>
            <a:normAutofit/>
          </a:bodyPr>
          <a:lstStyle/>
          <a:p>
            <a:r>
              <a:rPr lang="en-US" sz="3200" dirty="0"/>
              <a:t>If we create a class Vehicle and write these three functions in it and inherit the rest of the classes from the vehicle class, then we can simply avoid the duplication of data and increase re-usability. </a:t>
            </a:r>
          </a:p>
        </p:txBody>
      </p:sp>
    </p:spTree>
    <p:extLst>
      <p:ext uri="{BB962C8B-B14F-4D97-AF65-F5344CB8AC3E}">
        <p14:creationId xmlns:p14="http://schemas.microsoft.com/office/powerpoint/2010/main" val="275646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5171" y="2884516"/>
            <a:ext cx="7641657" cy="2851266"/>
          </a:xfrm>
          <a:prstGeom prst="rect">
            <a:avLst/>
          </a:prstGeom>
        </p:spPr>
      </p:pic>
    </p:spTree>
    <p:extLst>
      <p:ext uri="{BB962C8B-B14F-4D97-AF65-F5344CB8AC3E}">
        <p14:creationId xmlns:p14="http://schemas.microsoft.com/office/powerpoint/2010/main" val="147531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inheritance in C++</a:t>
            </a:r>
          </a:p>
        </p:txBody>
      </p:sp>
      <p:sp>
        <p:nvSpPr>
          <p:cNvPr id="3" name="Content Placeholder 2"/>
          <p:cNvSpPr>
            <a:spLocks noGrp="1"/>
          </p:cNvSpPr>
          <p:nvPr>
            <p:ph idx="1"/>
          </p:nvPr>
        </p:nvSpPr>
        <p:spPr/>
        <p:txBody>
          <a:bodyPr>
            <a:noAutofit/>
          </a:bodyPr>
          <a:lstStyle/>
          <a:p>
            <a:r>
              <a:rPr lang="en-US" sz="2800" dirty="0"/>
              <a:t>Syntax:</a:t>
            </a:r>
          </a:p>
          <a:p>
            <a:endParaRPr lang="en-US" sz="2800" dirty="0"/>
          </a:p>
          <a:p>
            <a:pPr marL="0" indent="0">
              <a:buNone/>
            </a:pPr>
            <a:r>
              <a:rPr lang="en-US" sz="2800" dirty="0"/>
              <a:t>class </a:t>
            </a:r>
            <a:r>
              <a:rPr lang="en-US" sz="2800" dirty="0" err="1"/>
              <a:t>subclass_name</a:t>
            </a:r>
            <a:r>
              <a:rPr lang="en-US" sz="2800" dirty="0"/>
              <a:t> : </a:t>
            </a:r>
            <a:r>
              <a:rPr lang="en-US" sz="2800" dirty="0" err="1"/>
              <a:t>access_mode</a:t>
            </a:r>
            <a:r>
              <a:rPr lang="en-US" sz="2800" dirty="0"/>
              <a:t> </a:t>
            </a:r>
            <a:r>
              <a:rPr lang="en-US" sz="2800" dirty="0" err="1"/>
              <a:t>base_class_name</a:t>
            </a:r>
            <a:endParaRPr lang="en-US" sz="2800" dirty="0"/>
          </a:p>
          <a:p>
            <a:pPr marL="0" indent="0">
              <a:buNone/>
            </a:pPr>
            <a:r>
              <a:rPr lang="en-US" sz="2800" dirty="0" smtClean="0"/>
              <a:t>{</a:t>
            </a:r>
          </a:p>
          <a:p>
            <a:pPr marL="0" indent="0">
              <a:buNone/>
            </a:pPr>
            <a:r>
              <a:rPr lang="en-US" sz="2800" dirty="0" smtClean="0"/>
              <a:t>//</a:t>
            </a:r>
            <a:r>
              <a:rPr lang="en-US" sz="2800" dirty="0"/>
              <a:t>body of subclass</a:t>
            </a:r>
          </a:p>
          <a:p>
            <a:pPr marL="0" indent="0">
              <a:buNone/>
            </a:pPr>
            <a:r>
              <a:rPr lang="en-US" sz="2800" dirty="0"/>
              <a:t>};</a:t>
            </a:r>
          </a:p>
        </p:txBody>
      </p:sp>
    </p:spTree>
    <p:extLst>
      <p:ext uri="{BB962C8B-B14F-4D97-AF65-F5344CB8AC3E}">
        <p14:creationId xmlns:p14="http://schemas.microsoft.com/office/powerpoint/2010/main" val="4088899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Modes of Inheritance</a:t>
            </a:r>
          </a:p>
        </p:txBody>
      </p:sp>
      <p:sp>
        <p:nvSpPr>
          <p:cNvPr id="3" name="Content Placeholder 2"/>
          <p:cNvSpPr>
            <a:spLocks noGrp="1"/>
          </p:cNvSpPr>
          <p:nvPr>
            <p:ph idx="1"/>
          </p:nvPr>
        </p:nvSpPr>
        <p:spPr>
          <a:xfrm>
            <a:off x="1295400" y="2502131"/>
            <a:ext cx="9810403" cy="3749039"/>
          </a:xfrm>
        </p:spPr>
        <p:txBody>
          <a:bodyPr>
            <a:normAutofit fontScale="85000" lnSpcReduction="20000"/>
          </a:bodyPr>
          <a:lstStyle/>
          <a:p>
            <a:pPr fontAlgn="base"/>
            <a:r>
              <a:rPr lang="en-US" sz="3000" b="1" dirty="0"/>
              <a:t>Public mode</a:t>
            </a:r>
            <a:r>
              <a:rPr lang="en-US" sz="3000" dirty="0"/>
              <a:t>: If we derive a sub class from a public base class. Then the public member of the base class will become public in the derived class and protected members of the base class will become protected in derived class.</a:t>
            </a:r>
          </a:p>
          <a:p>
            <a:pPr fontAlgn="base"/>
            <a:r>
              <a:rPr lang="en-US" sz="3000" b="1" dirty="0"/>
              <a:t>Protected mode</a:t>
            </a:r>
            <a:r>
              <a:rPr lang="en-US" sz="3000" dirty="0"/>
              <a:t>: If we derive a sub class from a Protected base class. Then both public member and protected members of the base class will become protected in derived class.</a:t>
            </a:r>
          </a:p>
          <a:p>
            <a:pPr fontAlgn="base"/>
            <a:r>
              <a:rPr lang="en-US" sz="3000" b="1" dirty="0"/>
              <a:t>Private mode</a:t>
            </a:r>
            <a:r>
              <a:rPr lang="en-US" sz="3000" dirty="0"/>
              <a:t>: If we derive a sub class from a Private base class. Then both public member and protected members of the base class will become Private in derived class.</a:t>
            </a:r>
          </a:p>
          <a:p>
            <a:endParaRPr lang="en-US" dirty="0"/>
          </a:p>
        </p:txBody>
      </p:sp>
    </p:spTree>
    <p:extLst>
      <p:ext uri="{BB962C8B-B14F-4D97-AF65-F5344CB8AC3E}">
        <p14:creationId xmlns:p14="http://schemas.microsoft.com/office/powerpoint/2010/main" val="3968667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Modes of Inheritance</a:t>
            </a:r>
          </a:p>
        </p:txBody>
      </p:sp>
      <p:pic>
        <p:nvPicPr>
          <p:cNvPr id="4" name="Content Placeholder 3"/>
          <p:cNvPicPr>
            <a:picLocks noGrp="1" noChangeAspect="1"/>
          </p:cNvPicPr>
          <p:nvPr>
            <p:ph idx="1"/>
          </p:nvPr>
        </p:nvPicPr>
        <p:blipFill>
          <a:blip r:embed="rId2"/>
          <a:stretch>
            <a:fillRect/>
          </a:stretch>
        </p:blipFill>
        <p:spPr>
          <a:xfrm>
            <a:off x="1654233" y="2668385"/>
            <a:ext cx="8986058" cy="3291840"/>
          </a:xfrm>
          <a:prstGeom prst="rect">
            <a:avLst/>
          </a:prstGeom>
        </p:spPr>
      </p:pic>
    </p:spTree>
    <p:extLst>
      <p:ext uri="{BB962C8B-B14F-4D97-AF65-F5344CB8AC3E}">
        <p14:creationId xmlns:p14="http://schemas.microsoft.com/office/powerpoint/2010/main" val="3965565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00649" y="675502"/>
            <a:ext cx="7990702" cy="5502875"/>
          </a:xfrm>
          <a:prstGeom prst="rect">
            <a:avLst/>
          </a:prstGeom>
        </p:spPr>
      </p:pic>
    </p:spTree>
    <p:extLst>
      <p:ext uri="{BB962C8B-B14F-4D97-AF65-F5344CB8AC3E}">
        <p14:creationId xmlns:p14="http://schemas.microsoft.com/office/powerpoint/2010/main" val="1047891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Inheritance in C++</a:t>
            </a:r>
          </a:p>
        </p:txBody>
      </p:sp>
      <p:sp>
        <p:nvSpPr>
          <p:cNvPr id="3" name="Content Placeholder 2"/>
          <p:cNvSpPr>
            <a:spLocks noGrp="1"/>
          </p:cNvSpPr>
          <p:nvPr>
            <p:ph idx="1"/>
          </p:nvPr>
        </p:nvSpPr>
        <p:spPr/>
        <p:txBody>
          <a:bodyPr/>
          <a:lstStyle/>
          <a:p>
            <a:pPr marL="457200" indent="-457200">
              <a:buFont typeface="+mj-lt"/>
              <a:buAutoNum type="arabicPeriod"/>
            </a:pPr>
            <a:r>
              <a:rPr lang="en-US" sz="3200" dirty="0"/>
              <a:t>Single </a:t>
            </a:r>
            <a:r>
              <a:rPr lang="en-US" sz="3200" dirty="0" smtClean="0"/>
              <a:t>Inheritance</a:t>
            </a:r>
          </a:p>
          <a:p>
            <a:pPr marL="457200" indent="-457200">
              <a:buFont typeface="+mj-lt"/>
              <a:buAutoNum type="arabicPeriod"/>
            </a:pPr>
            <a:r>
              <a:rPr lang="en-US" sz="3200" dirty="0"/>
              <a:t>Multiple </a:t>
            </a:r>
            <a:r>
              <a:rPr lang="en-US" sz="3200" dirty="0" smtClean="0"/>
              <a:t>Inheritance</a:t>
            </a:r>
          </a:p>
          <a:p>
            <a:pPr marL="457200" indent="-457200">
              <a:buFont typeface="+mj-lt"/>
              <a:buAutoNum type="arabicPeriod"/>
            </a:pPr>
            <a:r>
              <a:rPr lang="en-US" sz="3200" dirty="0"/>
              <a:t>Multilevel </a:t>
            </a:r>
            <a:r>
              <a:rPr lang="en-US" sz="3200" dirty="0" smtClean="0"/>
              <a:t>Inheritance</a:t>
            </a:r>
          </a:p>
          <a:p>
            <a:pPr marL="457200" indent="-457200">
              <a:buFont typeface="+mj-lt"/>
              <a:buAutoNum type="arabicPeriod"/>
            </a:pPr>
            <a:r>
              <a:rPr lang="en-US" sz="3200" dirty="0"/>
              <a:t>Hierarchical </a:t>
            </a:r>
            <a:r>
              <a:rPr lang="en-US" sz="3200" dirty="0" smtClean="0"/>
              <a:t>Inheritance</a:t>
            </a:r>
          </a:p>
          <a:p>
            <a:pPr marL="457200" indent="-457200">
              <a:buFont typeface="+mj-lt"/>
              <a:buAutoNum type="arabicPeriod"/>
            </a:pPr>
            <a:r>
              <a:rPr lang="en-US" sz="3200" dirty="0"/>
              <a:t>Hybrid (Virtual) </a:t>
            </a:r>
            <a:r>
              <a:rPr lang="en-US" sz="3200" dirty="0" smtClean="0"/>
              <a:t>Inheritance</a:t>
            </a:r>
          </a:p>
          <a:p>
            <a:endParaRPr lang="en-US" dirty="0"/>
          </a:p>
        </p:txBody>
      </p:sp>
    </p:spTree>
    <p:extLst>
      <p:ext uri="{BB962C8B-B14F-4D97-AF65-F5344CB8AC3E}">
        <p14:creationId xmlns:p14="http://schemas.microsoft.com/office/powerpoint/2010/main" val="34733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Inheritance</a:t>
            </a:r>
            <a:endParaRPr lang="en-US" dirty="0"/>
          </a:p>
        </p:txBody>
      </p:sp>
      <p:sp>
        <p:nvSpPr>
          <p:cNvPr id="3" name="Content Placeholder 2"/>
          <p:cNvSpPr>
            <a:spLocks noGrp="1"/>
          </p:cNvSpPr>
          <p:nvPr>
            <p:ph idx="1"/>
          </p:nvPr>
        </p:nvSpPr>
        <p:spPr/>
        <p:txBody>
          <a:bodyPr>
            <a:normAutofit/>
          </a:bodyPr>
          <a:lstStyle/>
          <a:p>
            <a:r>
              <a:rPr lang="en-US" sz="3200" dirty="0"/>
              <a:t>In single inheritance, a class is allowed to inherit from only one class. i.e. one sub class is inherited by one base class only</a:t>
            </a:r>
            <a:r>
              <a:rPr lang="en-US" sz="3200" dirty="0" smtClean="0"/>
              <a:t>.</a:t>
            </a:r>
          </a:p>
          <a:p>
            <a:endParaRPr lang="en-US" sz="3200" dirty="0"/>
          </a:p>
        </p:txBody>
      </p:sp>
      <p:pic>
        <p:nvPicPr>
          <p:cNvPr id="4" name="Picture 3"/>
          <p:cNvPicPr>
            <a:picLocks noChangeAspect="1"/>
          </p:cNvPicPr>
          <p:nvPr/>
        </p:nvPicPr>
        <p:blipFill>
          <a:blip r:embed="rId2"/>
          <a:stretch>
            <a:fillRect/>
          </a:stretch>
        </p:blipFill>
        <p:spPr>
          <a:xfrm>
            <a:off x="6907877" y="3773978"/>
            <a:ext cx="3582785" cy="2258465"/>
          </a:xfrm>
          <a:prstGeom prst="rect">
            <a:avLst/>
          </a:prstGeom>
        </p:spPr>
      </p:pic>
    </p:spTree>
    <p:extLst>
      <p:ext uri="{BB962C8B-B14F-4D97-AF65-F5344CB8AC3E}">
        <p14:creationId xmlns:p14="http://schemas.microsoft.com/office/powerpoint/2010/main" val="4218949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Inheritance (Continue..)</a:t>
            </a:r>
            <a:endParaRPr lang="en-US" dirty="0"/>
          </a:p>
        </p:txBody>
      </p:sp>
      <p:sp>
        <p:nvSpPr>
          <p:cNvPr id="3" name="Content Placeholder 2"/>
          <p:cNvSpPr>
            <a:spLocks noGrp="1"/>
          </p:cNvSpPr>
          <p:nvPr>
            <p:ph idx="1"/>
          </p:nvPr>
        </p:nvSpPr>
        <p:spPr/>
        <p:txBody>
          <a:bodyPr/>
          <a:lstStyle/>
          <a:p>
            <a:r>
              <a:rPr lang="en-US" dirty="0"/>
              <a:t>Syntax:</a:t>
            </a:r>
          </a:p>
          <a:p>
            <a:pPr marL="0" indent="0">
              <a:buNone/>
            </a:pPr>
            <a:r>
              <a:rPr lang="en-US" dirty="0"/>
              <a:t>class </a:t>
            </a:r>
            <a:r>
              <a:rPr lang="en-US" dirty="0" err="1"/>
              <a:t>subclass_name</a:t>
            </a:r>
            <a:r>
              <a:rPr lang="en-US" dirty="0"/>
              <a:t> : </a:t>
            </a:r>
            <a:r>
              <a:rPr lang="en-US" dirty="0" err="1"/>
              <a:t>access_mode</a:t>
            </a:r>
            <a:r>
              <a:rPr lang="en-US" dirty="0"/>
              <a:t> </a:t>
            </a:r>
            <a:r>
              <a:rPr lang="en-US" dirty="0" err="1"/>
              <a:t>base_class</a:t>
            </a:r>
            <a:endParaRPr lang="en-US" dirty="0"/>
          </a:p>
          <a:p>
            <a:pPr marL="0" indent="0">
              <a:buNone/>
            </a:pPr>
            <a:r>
              <a:rPr lang="en-US" dirty="0" smtClean="0"/>
              <a:t>{</a:t>
            </a:r>
          </a:p>
          <a:p>
            <a:pPr marL="0" indent="0">
              <a:buNone/>
            </a:pPr>
            <a:r>
              <a:rPr lang="en-US" dirty="0" smtClean="0"/>
              <a:t>//</a:t>
            </a:r>
            <a:r>
              <a:rPr lang="en-US" dirty="0"/>
              <a:t>body of subclass</a:t>
            </a:r>
          </a:p>
          <a:p>
            <a:pPr marL="0" indent="0">
              <a:buNone/>
            </a:pPr>
            <a:r>
              <a:rPr lang="en-US" dirty="0"/>
              <a:t>};</a:t>
            </a:r>
          </a:p>
        </p:txBody>
      </p:sp>
      <p:pic>
        <p:nvPicPr>
          <p:cNvPr id="5" name="Picture 4"/>
          <p:cNvPicPr>
            <a:picLocks noChangeAspect="1"/>
          </p:cNvPicPr>
          <p:nvPr/>
        </p:nvPicPr>
        <p:blipFill>
          <a:blip r:embed="rId2"/>
          <a:stretch>
            <a:fillRect/>
          </a:stretch>
        </p:blipFill>
        <p:spPr>
          <a:xfrm>
            <a:off x="7155267" y="2556933"/>
            <a:ext cx="3667125" cy="3636050"/>
          </a:xfrm>
          <a:prstGeom prst="rect">
            <a:avLst/>
          </a:prstGeom>
        </p:spPr>
      </p:pic>
    </p:spTree>
    <p:extLst>
      <p:ext uri="{BB962C8B-B14F-4D97-AF65-F5344CB8AC3E}">
        <p14:creationId xmlns:p14="http://schemas.microsoft.com/office/powerpoint/2010/main" val="1640305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Object Relationship</a:t>
            </a:r>
          </a:p>
        </p:txBody>
      </p:sp>
      <p:sp>
        <p:nvSpPr>
          <p:cNvPr id="3" name="Content Placeholder 2"/>
          <p:cNvSpPr>
            <a:spLocks noGrp="1"/>
          </p:cNvSpPr>
          <p:nvPr>
            <p:ph idx="1"/>
          </p:nvPr>
        </p:nvSpPr>
        <p:spPr/>
        <p:txBody>
          <a:bodyPr>
            <a:normAutofit/>
          </a:bodyPr>
          <a:lstStyle/>
          <a:p>
            <a:r>
              <a:rPr lang="en-US" sz="3600" dirty="0" smtClean="0"/>
              <a:t>is-a relationship</a:t>
            </a:r>
          </a:p>
          <a:p>
            <a:endParaRPr lang="en-US" sz="3600" dirty="0" smtClean="0"/>
          </a:p>
          <a:p>
            <a:r>
              <a:rPr lang="en-US" sz="3600" dirty="0" smtClean="0"/>
              <a:t>has-a relationship</a:t>
            </a:r>
            <a:endParaRPr lang="en-US" sz="3600" dirty="0"/>
          </a:p>
        </p:txBody>
      </p:sp>
    </p:spTree>
    <p:extLst>
      <p:ext uri="{BB962C8B-B14F-4D97-AF65-F5344CB8AC3E}">
        <p14:creationId xmlns:p14="http://schemas.microsoft.com/office/powerpoint/2010/main" val="3112091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Inheritance</a:t>
            </a:r>
          </a:p>
        </p:txBody>
      </p:sp>
      <p:sp>
        <p:nvSpPr>
          <p:cNvPr id="3" name="Content Placeholder 2"/>
          <p:cNvSpPr>
            <a:spLocks noGrp="1"/>
          </p:cNvSpPr>
          <p:nvPr>
            <p:ph idx="1"/>
          </p:nvPr>
        </p:nvSpPr>
        <p:spPr/>
        <p:txBody>
          <a:bodyPr>
            <a:normAutofit/>
          </a:bodyPr>
          <a:lstStyle/>
          <a:p>
            <a:r>
              <a:rPr lang="en-US" sz="2800" dirty="0"/>
              <a:t>Multiple Inheritance is a feature of C++ where a class can inherit from more than one classes. </a:t>
            </a:r>
            <a:r>
              <a:rPr lang="en-US" sz="2800" dirty="0" err="1"/>
              <a:t>i.e</a:t>
            </a:r>
            <a:r>
              <a:rPr lang="en-US" sz="2800" dirty="0"/>
              <a:t> one </a:t>
            </a:r>
            <a:r>
              <a:rPr lang="en-US" sz="2800" b="1" dirty="0"/>
              <a:t>sub class</a:t>
            </a:r>
            <a:r>
              <a:rPr lang="en-US" sz="2800" dirty="0"/>
              <a:t> is inherited from more than one </a:t>
            </a:r>
            <a:r>
              <a:rPr lang="en-US" sz="2800" b="1" dirty="0"/>
              <a:t>base classes</a:t>
            </a:r>
            <a:r>
              <a:rPr lang="en-US" sz="2800" dirty="0"/>
              <a:t>.</a:t>
            </a:r>
          </a:p>
        </p:txBody>
      </p:sp>
      <p:pic>
        <p:nvPicPr>
          <p:cNvPr id="4" name="Picture 3"/>
          <p:cNvPicPr>
            <a:picLocks noChangeAspect="1"/>
          </p:cNvPicPr>
          <p:nvPr/>
        </p:nvPicPr>
        <p:blipFill>
          <a:blip r:embed="rId2"/>
          <a:stretch>
            <a:fillRect/>
          </a:stretch>
        </p:blipFill>
        <p:spPr>
          <a:xfrm>
            <a:off x="2779481" y="4003676"/>
            <a:ext cx="8029575" cy="2143125"/>
          </a:xfrm>
          <a:prstGeom prst="rect">
            <a:avLst/>
          </a:prstGeom>
        </p:spPr>
      </p:pic>
    </p:spTree>
    <p:extLst>
      <p:ext uri="{BB962C8B-B14F-4D97-AF65-F5344CB8AC3E}">
        <p14:creationId xmlns:p14="http://schemas.microsoft.com/office/powerpoint/2010/main" val="952467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 (Continue..)</a:t>
            </a:r>
            <a:endParaRPr lang="en-US" dirty="0"/>
          </a:p>
        </p:txBody>
      </p:sp>
      <p:sp>
        <p:nvSpPr>
          <p:cNvPr id="3" name="Content Placeholder 2"/>
          <p:cNvSpPr>
            <a:spLocks noGrp="1"/>
          </p:cNvSpPr>
          <p:nvPr>
            <p:ph idx="1"/>
          </p:nvPr>
        </p:nvSpPr>
        <p:spPr/>
        <p:txBody>
          <a:bodyPr>
            <a:normAutofit/>
          </a:bodyPr>
          <a:lstStyle/>
          <a:p>
            <a:r>
              <a:rPr lang="en-US" sz="2000" dirty="0"/>
              <a:t>Syntax:</a:t>
            </a:r>
          </a:p>
          <a:p>
            <a:pPr marL="0" indent="0">
              <a:buNone/>
            </a:pPr>
            <a:r>
              <a:rPr lang="en-US" sz="2000" dirty="0"/>
              <a:t>class </a:t>
            </a:r>
            <a:r>
              <a:rPr lang="en-US" sz="2000" dirty="0" err="1"/>
              <a:t>subclass_name</a:t>
            </a:r>
            <a:r>
              <a:rPr lang="en-US" sz="2000" dirty="0"/>
              <a:t> : </a:t>
            </a:r>
            <a:r>
              <a:rPr lang="en-US" sz="2000" dirty="0" err="1"/>
              <a:t>access_mode</a:t>
            </a:r>
            <a:r>
              <a:rPr lang="en-US" sz="2000" dirty="0"/>
              <a:t> base_class1, </a:t>
            </a:r>
            <a:endParaRPr lang="en-US" sz="2000" dirty="0" smtClean="0"/>
          </a:p>
          <a:p>
            <a:pPr marL="0" indent="0">
              <a:buNone/>
            </a:pPr>
            <a:r>
              <a:rPr lang="en-US" sz="2000" dirty="0" err="1" smtClean="0"/>
              <a:t>access_mode</a:t>
            </a:r>
            <a:r>
              <a:rPr lang="en-US" sz="2000" dirty="0" smtClean="0"/>
              <a:t> </a:t>
            </a:r>
            <a:r>
              <a:rPr lang="en-US" sz="2000" dirty="0"/>
              <a:t>base_class2, ....</a:t>
            </a:r>
          </a:p>
          <a:p>
            <a:pPr marL="0" indent="0">
              <a:buNone/>
            </a:pPr>
            <a:r>
              <a:rPr lang="en-US" sz="2000" dirty="0"/>
              <a:t>{</a:t>
            </a:r>
          </a:p>
          <a:p>
            <a:pPr marL="0" indent="0">
              <a:buNone/>
            </a:pPr>
            <a:r>
              <a:rPr lang="en-US" sz="2000" dirty="0" smtClean="0"/>
              <a:t> </a:t>
            </a:r>
            <a:r>
              <a:rPr lang="en-US" sz="2000" dirty="0"/>
              <a:t>//body of subclass</a:t>
            </a:r>
          </a:p>
          <a:p>
            <a:pPr marL="0" indent="0">
              <a:buNone/>
            </a:pPr>
            <a:r>
              <a:rPr lang="en-US" sz="2000" dirty="0"/>
              <a:t>};</a:t>
            </a:r>
          </a:p>
        </p:txBody>
      </p:sp>
      <p:pic>
        <p:nvPicPr>
          <p:cNvPr id="5" name="Picture 4"/>
          <p:cNvPicPr>
            <a:picLocks noChangeAspect="1"/>
          </p:cNvPicPr>
          <p:nvPr/>
        </p:nvPicPr>
        <p:blipFill>
          <a:blip r:embed="rId2"/>
          <a:stretch>
            <a:fillRect/>
          </a:stretch>
        </p:blipFill>
        <p:spPr>
          <a:xfrm>
            <a:off x="6393869" y="2477194"/>
            <a:ext cx="4404364" cy="3732414"/>
          </a:xfrm>
          <a:prstGeom prst="rect">
            <a:avLst/>
          </a:prstGeom>
        </p:spPr>
      </p:pic>
    </p:spTree>
    <p:extLst>
      <p:ext uri="{BB962C8B-B14F-4D97-AF65-F5344CB8AC3E}">
        <p14:creationId xmlns:p14="http://schemas.microsoft.com/office/powerpoint/2010/main" val="3548285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Inheritance</a:t>
            </a:r>
          </a:p>
        </p:txBody>
      </p:sp>
      <p:sp>
        <p:nvSpPr>
          <p:cNvPr id="3" name="Content Placeholder 2"/>
          <p:cNvSpPr>
            <a:spLocks noGrp="1"/>
          </p:cNvSpPr>
          <p:nvPr>
            <p:ph idx="1"/>
          </p:nvPr>
        </p:nvSpPr>
        <p:spPr/>
        <p:txBody>
          <a:bodyPr>
            <a:normAutofit/>
          </a:bodyPr>
          <a:lstStyle/>
          <a:p>
            <a:r>
              <a:rPr lang="en-US" sz="2800" dirty="0"/>
              <a:t>In this type of inheritance, a derived class is created from another derived class.</a:t>
            </a:r>
          </a:p>
        </p:txBody>
      </p:sp>
      <p:pic>
        <p:nvPicPr>
          <p:cNvPr id="4" name="Picture 3"/>
          <p:cNvPicPr>
            <a:picLocks noChangeAspect="1"/>
          </p:cNvPicPr>
          <p:nvPr/>
        </p:nvPicPr>
        <p:blipFill>
          <a:blip r:embed="rId2"/>
          <a:stretch>
            <a:fillRect/>
          </a:stretch>
        </p:blipFill>
        <p:spPr>
          <a:xfrm>
            <a:off x="5865235" y="3063240"/>
            <a:ext cx="4867275" cy="3021676"/>
          </a:xfrm>
          <a:prstGeom prst="rect">
            <a:avLst/>
          </a:prstGeom>
        </p:spPr>
      </p:pic>
    </p:spTree>
    <p:extLst>
      <p:ext uri="{BB962C8B-B14F-4D97-AF65-F5344CB8AC3E}">
        <p14:creationId xmlns:p14="http://schemas.microsoft.com/office/powerpoint/2010/main" val="2695503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a:t>
            </a:r>
            <a:r>
              <a:rPr lang="en-US" dirty="0" smtClean="0"/>
              <a:t>Inheritance (Continue..)</a:t>
            </a:r>
            <a:endParaRPr lang="en-US" dirty="0"/>
          </a:p>
        </p:txBody>
      </p:sp>
      <p:pic>
        <p:nvPicPr>
          <p:cNvPr id="4" name="Content Placeholder 3"/>
          <p:cNvPicPr>
            <a:picLocks noGrp="1" noChangeAspect="1"/>
          </p:cNvPicPr>
          <p:nvPr>
            <p:ph idx="1"/>
          </p:nvPr>
        </p:nvPicPr>
        <p:blipFill>
          <a:blip r:embed="rId2"/>
          <a:stretch>
            <a:fillRect/>
          </a:stretch>
        </p:blipFill>
        <p:spPr>
          <a:xfrm>
            <a:off x="3682538" y="2565776"/>
            <a:ext cx="4982006" cy="3602268"/>
          </a:xfrm>
          <a:prstGeom prst="rect">
            <a:avLst/>
          </a:prstGeom>
        </p:spPr>
      </p:pic>
    </p:spTree>
    <p:extLst>
      <p:ext uri="{BB962C8B-B14F-4D97-AF65-F5344CB8AC3E}">
        <p14:creationId xmlns:p14="http://schemas.microsoft.com/office/powerpoint/2010/main" val="2340766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Inheritance</a:t>
            </a:r>
          </a:p>
        </p:txBody>
      </p:sp>
      <p:pic>
        <p:nvPicPr>
          <p:cNvPr id="4" name="Content Placeholder 3"/>
          <p:cNvPicPr>
            <a:picLocks noGrp="1" noChangeAspect="1"/>
          </p:cNvPicPr>
          <p:nvPr>
            <p:ph idx="1"/>
          </p:nvPr>
        </p:nvPicPr>
        <p:blipFill>
          <a:blip r:embed="rId2"/>
          <a:stretch>
            <a:fillRect/>
          </a:stretch>
        </p:blipFill>
        <p:spPr>
          <a:xfrm>
            <a:off x="5852160" y="3474720"/>
            <a:ext cx="5044438" cy="2468880"/>
          </a:xfrm>
          <a:prstGeom prst="rect">
            <a:avLst/>
          </a:prstGeom>
        </p:spPr>
      </p:pic>
      <p:sp>
        <p:nvSpPr>
          <p:cNvPr id="5" name="Rectangle 4"/>
          <p:cNvSpPr/>
          <p:nvPr/>
        </p:nvSpPr>
        <p:spPr>
          <a:xfrm>
            <a:off x="1320336" y="2557194"/>
            <a:ext cx="9576262" cy="646331"/>
          </a:xfrm>
          <a:prstGeom prst="rect">
            <a:avLst/>
          </a:prstGeom>
        </p:spPr>
        <p:txBody>
          <a:bodyPr wrap="square">
            <a:spAutoFit/>
          </a:bodyPr>
          <a:lstStyle/>
          <a:p>
            <a:r>
              <a:rPr lang="en-US" dirty="0">
                <a:latin typeface="Roboto"/>
              </a:rPr>
              <a:t>In this type of inheritance, more than one sub class is inherited from a single base class. i.e. more than one derived class is created from a single base class.</a:t>
            </a:r>
            <a:endParaRPr lang="en-US" dirty="0"/>
          </a:p>
        </p:txBody>
      </p:sp>
    </p:spTree>
    <p:extLst>
      <p:ext uri="{BB962C8B-B14F-4D97-AF65-F5344CB8AC3E}">
        <p14:creationId xmlns:p14="http://schemas.microsoft.com/office/powerpoint/2010/main" val="3825764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a:t>
            </a:r>
            <a:r>
              <a:rPr lang="en-US" dirty="0"/>
              <a:t>Inheritance (Continue..)</a:t>
            </a:r>
          </a:p>
        </p:txBody>
      </p:sp>
      <p:pic>
        <p:nvPicPr>
          <p:cNvPr id="4" name="Content Placeholder 3"/>
          <p:cNvPicPr>
            <a:picLocks noGrp="1" noChangeAspect="1"/>
          </p:cNvPicPr>
          <p:nvPr>
            <p:ph idx="1"/>
          </p:nvPr>
        </p:nvPicPr>
        <p:blipFill>
          <a:blip r:embed="rId2"/>
          <a:stretch>
            <a:fillRect/>
          </a:stretch>
        </p:blipFill>
        <p:spPr>
          <a:xfrm>
            <a:off x="3325091" y="2518757"/>
            <a:ext cx="5403272" cy="3632661"/>
          </a:xfrm>
          <a:prstGeom prst="rect">
            <a:avLst/>
          </a:prstGeom>
        </p:spPr>
      </p:pic>
    </p:spTree>
    <p:extLst>
      <p:ext uri="{BB962C8B-B14F-4D97-AF65-F5344CB8AC3E}">
        <p14:creationId xmlns:p14="http://schemas.microsoft.com/office/powerpoint/2010/main" val="357773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(Virtual) Inheritance</a:t>
            </a:r>
          </a:p>
        </p:txBody>
      </p:sp>
      <p:sp>
        <p:nvSpPr>
          <p:cNvPr id="3" name="Content Placeholder 2"/>
          <p:cNvSpPr>
            <a:spLocks noGrp="1"/>
          </p:cNvSpPr>
          <p:nvPr>
            <p:ph idx="1"/>
          </p:nvPr>
        </p:nvSpPr>
        <p:spPr/>
        <p:txBody>
          <a:bodyPr>
            <a:normAutofit/>
          </a:bodyPr>
          <a:lstStyle/>
          <a:p>
            <a:r>
              <a:rPr lang="en-US" sz="2800" dirty="0"/>
              <a:t>Hybrid Inheritance is implemented by combining more than one type of inheritance. For example: Combining Hierarchical inheritance and Multiple Inheritance.</a:t>
            </a:r>
            <a:br>
              <a:rPr lang="en-US" sz="2800" dirty="0"/>
            </a:br>
            <a:endParaRPr lang="en-US" sz="2800" dirty="0"/>
          </a:p>
        </p:txBody>
      </p:sp>
      <p:pic>
        <p:nvPicPr>
          <p:cNvPr id="4" name="Picture 3"/>
          <p:cNvPicPr>
            <a:picLocks noChangeAspect="1"/>
          </p:cNvPicPr>
          <p:nvPr/>
        </p:nvPicPr>
        <p:blipFill>
          <a:blip r:embed="rId2"/>
          <a:stretch>
            <a:fillRect/>
          </a:stretch>
        </p:blipFill>
        <p:spPr>
          <a:xfrm>
            <a:off x="5157008" y="3865419"/>
            <a:ext cx="5607974" cy="2281382"/>
          </a:xfrm>
          <a:prstGeom prst="rect">
            <a:avLst/>
          </a:prstGeom>
        </p:spPr>
      </p:pic>
    </p:spTree>
    <p:extLst>
      <p:ext uri="{BB962C8B-B14F-4D97-AF65-F5344CB8AC3E}">
        <p14:creationId xmlns:p14="http://schemas.microsoft.com/office/powerpoint/2010/main" val="4000982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a:t>
            </a:r>
            <a:r>
              <a:rPr lang="en-US" dirty="0"/>
              <a:t>Inheritance (Continue..)</a:t>
            </a:r>
          </a:p>
        </p:txBody>
      </p:sp>
      <p:pic>
        <p:nvPicPr>
          <p:cNvPr id="4" name="Content Placeholder 3"/>
          <p:cNvPicPr>
            <a:picLocks noGrp="1" noChangeAspect="1"/>
          </p:cNvPicPr>
          <p:nvPr>
            <p:ph idx="1"/>
          </p:nvPr>
        </p:nvPicPr>
        <p:blipFill>
          <a:blip r:embed="rId2"/>
          <a:stretch>
            <a:fillRect/>
          </a:stretch>
        </p:blipFill>
        <p:spPr>
          <a:xfrm>
            <a:off x="3491345" y="2557463"/>
            <a:ext cx="4971011" cy="3660457"/>
          </a:xfrm>
          <a:prstGeom prst="rect">
            <a:avLst/>
          </a:prstGeom>
        </p:spPr>
      </p:pic>
    </p:spTree>
    <p:extLst>
      <p:ext uri="{BB962C8B-B14F-4D97-AF65-F5344CB8AC3E}">
        <p14:creationId xmlns:p14="http://schemas.microsoft.com/office/powerpoint/2010/main" val="190658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constructor and Destructor call </a:t>
            </a:r>
          </a:p>
        </p:txBody>
      </p:sp>
      <p:sp>
        <p:nvSpPr>
          <p:cNvPr id="3" name="Content Placeholder 2"/>
          <p:cNvSpPr>
            <a:spLocks noGrp="1"/>
          </p:cNvSpPr>
          <p:nvPr>
            <p:ph idx="1"/>
          </p:nvPr>
        </p:nvSpPr>
        <p:spPr/>
        <p:txBody>
          <a:bodyPr/>
          <a:lstStyle/>
          <a:p>
            <a:r>
              <a:rPr lang="en-US" dirty="0"/>
              <a:t>Whenever we create an object of a class, the default constructor of that class is invoked automatically to initialize the members of the class.</a:t>
            </a:r>
            <a:br>
              <a:rPr lang="en-US" dirty="0"/>
            </a:br>
            <a:r>
              <a:rPr lang="en-US" dirty="0"/>
              <a:t>If we inherit a class from another class and create an object of the derived class, it is clear that the default constructor of the derived class will be invoked but before that the default constructor of all of the base classes will be invoke, </a:t>
            </a:r>
            <a:r>
              <a:rPr lang="en-US" dirty="0" err="1"/>
              <a:t>i.e</a:t>
            </a:r>
            <a:r>
              <a:rPr lang="en-US" dirty="0"/>
              <a:t> the order of </a:t>
            </a:r>
            <a:r>
              <a:rPr lang="en-US" dirty="0" err="1"/>
              <a:t>invokation</a:t>
            </a:r>
            <a:r>
              <a:rPr lang="en-US" dirty="0"/>
              <a:t> is that the base class’s default constructor will be invoked first and then the derived class’s default constructor will be invoked.</a:t>
            </a:r>
          </a:p>
          <a:p>
            <a:endParaRPr lang="en-US" dirty="0"/>
          </a:p>
        </p:txBody>
      </p:sp>
    </p:spTree>
    <p:extLst>
      <p:ext uri="{BB962C8B-B14F-4D97-AF65-F5344CB8AC3E}">
        <p14:creationId xmlns:p14="http://schemas.microsoft.com/office/powerpoint/2010/main" val="1334942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constructor and Destructor call </a:t>
            </a:r>
          </a:p>
        </p:txBody>
      </p:sp>
      <p:pic>
        <p:nvPicPr>
          <p:cNvPr id="4" name="Content Placeholder 3"/>
          <p:cNvPicPr>
            <a:picLocks noGrp="1" noChangeAspect="1"/>
          </p:cNvPicPr>
          <p:nvPr>
            <p:ph idx="1"/>
          </p:nvPr>
        </p:nvPicPr>
        <p:blipFill>
          <a:blip r:embed="rId2"/>
          <a:stretch>
            <a:fillRect/>
          </a:stretch>
        </p:blipFill>
        <p:spPr>
          <a:xfrm>
            <a:off x="3133898" y="2502131"/>
            <a:ext cx="5710844" cy="3599411"/>
          </a:xfrm>
          <a:prstGeom prst="rect">
            <a:avLst/>
          </a:prstGeom>
        </p:spPr>
      </p:pic>
    </p:spTree>
    <p:extLst>
      <p:ext uri="{BB962C8B-B14F-4D97-AF65-F5344CB8AC3E}">
        <p14:creationId xmlns:p14="http://schemas.microsoft.com/office/powerpoint/2010/main" val="865546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i="1" dirty="0"/>
              <a:t>has-a</a:t>
            </a:r>
            <a:r>
              <a:rPr lang="en-US" sz="5400" b="1" dirty="0"/>
              <a:t> Relationship</a:t>
            </a:r>
          </a:p>
        </p:txBody>
      </p:sp>
      <p:sp>
        <p:nvSpPr>
          <p:cNvPr id="3" name="Content Placeholder 2"/>
          <p:cNvSpPr>
            <a:spLocks noGrp="1"/>
          </p:cNvSpPr>
          <p:nvPr>
            <p:ph idx="1"/>
          </p:nvPr>
        </p:nvSpPr>
        <p:spPr/>
        <p:txBody>
          <a:bodyPr>
            <a:normAutofit/>
          </a:bodyPr>
          <a:lstStyle/>
          <a:p>
            <a:r>
              <a:rPr lang="en-US" sz="3200" dirty="0" smtClean="0"/>
              <a:t>In a </a:t>
            </a:r>
            <a:r>
              <a:rPr lang="en-US" sz="3200" i="1" dirty="0" smtClean="0"/>
              <a:t>has-a </a:t>
            </a:r>
            <a:r>
              <a:rPr lang="en-US" sz="3200" dirty="0" smtClean="0"/>
              <a:t>relationship, an object contains one or more objects of other classes as members</a:t>
            </a:r>
          </a:p>
          <a:p>
            <a:pPr>
              <a:buNone/>
            </a:pPr>
            <a:endParaRPr lang="en-US" sz="3200" dirty="0" smtClean="0"/>
          </a:p>
          <a:p>
            <a:pPr>
              <a:buNone/>
            </a:pPr>
            <a:r>
              <a:rPr lang="en-US" sz="3200" dirty="0" smtClean="0"/>
              <a:t>A car </a:t>
            </a:r>
            <a:r>
              <a:rPr lang="en-US" sz="3200" b="1" i="1" dirty="0" smtClean="0">
                <a:solidFill>
                  <a:srgbClr val="0070C0"/>
                </a:solidFill>
              </a:rPr>
              <a:t>has a</a:t>
            </a:r>
            <a:r>
              <a:rPr lang="en-US" sz="3200" dirty="0" smtClean="0">
                <a:solidFill>
                  <a:srgbClr val="0070C0"/>
                </a:solidFill>
              </a:rPr>
              <a:t> </a:t>
            </a:r>
            <a:r>
              <a:rPr lang="en-US" sz="3200" dirty="0" smtClean="0"/>
              <a:t>steering</a:t>
            </a:r>
          </a:p>
          <a:p>
            <a:pPr>
              <a:buNone/>
            </a:pPr>
            <a:r>
              <a:rPr lang="en-US" sz="3200" dirty="0" smtClean="0"/>
              <a:t>An office </a:t>
            </a:r>
            <a:r>
              <a:rPr lang="en-US" sz="3200" b="1" i="1" dirty="0" smtClean="0">
                <a:solidFill>
                  <a:srgbClr val="0070C0"/>
                </a:solidFill>
              </a:rPr>
              <a:t>has a</a:t>
            </a:r>
            <a:r>
              <a:rPr lang="en-US" sz="3200" dirty="0" smtClean="0"/>
              <a:t> department</a:t>
            </a:r>
          </a:p>
        </p:txBody>
      </p:sp>
    </p:spTree>
    <p:extLst>
      <p:ext uri="{BB962C8B-B14F-4D97-AF65-F5344CB8AC3E}">
        <p14:creationId xmlns:p14="http://schemas.microsoft.com/office/powerpoint/2010/main" val="3388657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10068096" cy="1574800"/>
          </a:xfrm>
        </p:spPr>
        <p:txBody>
          <a:bodyPr>
            <a:normAutofit/>
          </a:bodyPr>
          <a:lstStyle/>
          <a:p>
            <a:pPr algn="l"/>
            <a:r>
              <a:rPr lang="en-US" b="1" dirty="0"/>
              <a:t>Concept: </a:t>
            </a:r>
            <a:r>
              <a:rPr lang="en-US" dirty="0" smtClean="0"/>
              <a:t>Calling parameterized </a:t>
            </a:r>
            <a:r>
              <a:rPr lang="en-US" dirty="0"/>
              <a:t>constructor of base class in derived class </a:t>
            </a:r>
            <a:r>
              <a:rPr lang="en-US" dirty="0" smtClean="0"/>
              <a:t>constructor!</a:t>
            </a:r>
            <a:endParaRPr lang="en-US" dirty="0"/>
          </a:p>
        </p:txBody>
      </p:sp>
      <p:sp>
        <p:nvSpPr>
          <p:cNvPr id="3" name="Content Placeholder 2"/>
          <p:cNvSpPr>
            <a:spLocks noGrp="1"/>
          </p:cNvSpPr>
          <p:nvPr>
            <p:ph idx="1"/>
          </p:nvPr>
        </p:nvSpPr>
        <p:spPr/>
        <p:txBody>
          <a:bodyPr>
            <a:normAutofit/>
          </a:bodyPr>
          <a:lstStyle/>
          <a:p>
            <a:endParaRPr lang="en-US" sz="2800" dirty="0" smtClean="0"/>
          </a:p>
          <a:p>
            <a:r>
              <a:rPr lang="en-US" sz="2800" dirty="0" smtClean="0"/>
              <a:t>To </a:t>
            </a:r>
            <a:r>
              <a:rPr lang="en-US" sz="2800" dirty="0"/>
              <a:t>call the </a:t>
            </a:r>
            <a:r>
              <a:rPr lang="en-US" sz="2800" dirty="0" smtClean="0"/>
              <a:t>parameterized </a:t>
            </a:r>
            <a:r>
              <a:rPr lang="en-US" sz="2800" dirty="0"/>
              <a:t>constructor of base class when derived class’s </a:t>
            </a:r>
            <a:r>
              <a:rPr lang="en-US" sz="2800" dirty="0" smtClean="0"/>
              <a:t>parameterized </a:t>
            </a:r>
            <a:r>
              <a:rPr lang="en-US" sz="2800" dirty="0"/>
              <a:t>constructor is called, you have to explicitly specify the base class’s </a:t>
            </a:r>
            <a:r>
              <a:rPr lang="en-US" sz="2800" dirty="0" smtClean="0"/>
              <a:t>parameterized </a:t>
            </a:r>
            <a:r>
              <a:rPr lang="en-US" sz="2800" dirty="0"/>
              <a:t>constructor in derived class</a:t>
            </a:r>
          </a:p>
        </p:txBody>
      </p:sp>
    </p:spTree>
    <p:extLst>
      <p:ext uri="{BB962C8B-B14F-4D97-AF65-F5344CB8AC3E}">
        <p14:creationId xmlns:p14="http://schemas.microsoft.com/office/powerpoint/2010/main" val="1096742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Concept: </a:t>
            </a:r>
            <a:r>
              <a:rPr lang="en-US" dirty="0"/>
              <a:t>Calling parameterized constructor of base class in derived class constructor!</a:t>
            </a:r>
          </a:p>
        </p:txBody>
      </p:sp>
      <p:pic>
        <p:nvPicPr>
          <p:cNvPr id="4" name="Content Placeholder 3"/>
          <p:cNvPicPr>
            <a:picLocks noGrp="1" noChangeAspect="1"/>
          </p:cNvPicPr>
          <p:nvPr>
            <p:ph idx="1"/>
          </p:nvPr>
        </p:nvPicPr>
        <p:blipFill>
          <a:blip r:embed="rId2"/>
          <a:stretch>
            <a:fillRect/>
          </a:stretch>
        </p:blipFill>
        <p:spPr>
          <a:xfrm>
            <a:off x="2770909" y="2549150"/>
            <a:ext cx="6650182" cy="3560704"/>
          </a:xfrm>
          <a:prstGeom prst="rect">
            <a:avLst/>
          </a:prstGeom>
        </p:spPr>
      </p:pic>
    </p:spTree>
    <p:extLst>
      <p:ext uri="{BB962C8B-B14F-4D97-AF65-F5344CB8AC3E}">
        <p14:creationId xmlns:p14="http://schemas.microsoft.com/office/powerpoint/2010/main" val="2335732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Important Points</a:t>
            </a:r>
            <a:endParaRPr lang="en-US" dirty="0"/>
          </a:p>
        </p:txBody>
      </p:sp>
      <p:sp>
        <p:nvSpPr>
          <p:cNvPr id="3" name="Content Placeholder 2"/>
          <p:cNvSpPr>
            <a:spLocks noGrp="1"/>
          </p:cNvSpPr>
          <p:nvPr>
            <p:ph idx="1"/>
          </p:nvPr>
        </p:nvSpPr>
        <p:spPr/>
        <p:txBody>
          <a:bodyPr>
            <a:normAutofit lnSpcReduction="10000"/>
          </a:bodyPr>
          <a:lstStyle/>
          <a:p>
            <a:pPr marL="0" indent="0" fontAlgn="base">
              <a:buNone/>
            </a:pPr>
            <a:endParaRPr lang="en-US" dirty="0"/>
          </a:p>
          <a:p>
            <a:pPr fontAlgn="base"/>
            <a:r>
              <a:rPr lang="en-US" dirty="0"/>
              <a:t>Whenever the derived class’s default constructor is called, the base class’s default constructor is called automatically.</a:t>
            </a:r>
          </a:p>
          <a:p>
            <a:pPr fontAlgn="base"/>
            <a:r>
              <a:rPr lang="en-US" dirty="0"/>
              <a:t>To call the </a:t>
            </a:r>
            <a:r>
              <a:rPr lang="en-US" dirty="0" smtClean="0"/>
              <a:t>parameterized </a:t>
            </a:r>
            <a:r>
              <a:rPr lang="en-US" dirty="0"/>
              <a:t>constructor of base class inside the </a:t>
            </a:r>
            <a:r>
              <a:rPr lang="en-US" dirty="0" smtClean="0"/>
              <a:t>parameterized constructor </a:t>
            </a:r>
            <a:r>
              <a:rPr lang="en-US" dirty="0"/>
              <a:t>of sub class, we have to mention it explicitly.</a:t>
            </a:r>
          </a:p>
          <a:p>
            <a:pPr fontAlgn="base"/>
            <a:r>
              <a:rPr lang="en-US" dirty="0"/>
              <a:t>The </a:t>
            </a:r>
            <a:r>
              <a:rPr lang="en-US" dirty="0" smtClean="0"/>
              <a:t>parameterized </a:t>
            </a:r>
            <a:r>
              <a:rPr lang="en-US" dirty="0"/>
              <a:t>constructor of base class cannot be called in default constructor of sub class, it should be called in the </a:t>
            </a:r>
            <a:r>
              <a:rPr lang="en-US" dirty="0" smtClean="0"/>
              <a:t>parameterized </a:t>
            </a:r>
            <a:r>
              <a:rPr lang="en-US" dirty="0"/>
              <a:t>constructor of sub class.</a:t>
            </a:r>
          </a:p>
          <a:p>
            <a:endParaRPr lang="en-US" dirty="0"/>
          </a:p>
        </p:txBody>
      </p:sp>
    </p:spTree>
    <p:extLst>
      <p:ext uri="{BB962C8B-B14F-4D97-AF65-F5344CB8AC3E}">
        <p14:creationId xmlns:p14="http://schemas.microsoft.com/office/powerpoint/2010/main" val="286347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i="1" dirty="0"/>
              <a:t>has-a</a:t>
            </a:r>
            <a:r>
              <a:rPr lang="en-US" sz="5400" b="1" dirty="0"/>
              <a:t> Relationship</a:t>
            </a:r>
          </a:p>
        </p:txBody>
      </p:sp>
      <p:sp>
        <p:nvSpPr>
          <p:cNvPr id="3" name="Content Placeholder 2"/>
          <p:cNvSpPr>
            <a:spLocks noGrp="1"/>
          </p:cNvSpPr>
          <p:nvPr>
            <p:ph idx="1"/>
          </p:nvPr>
        </p:nvSpPr>
        <p:spPr/>
        <p:txBody>
          <a:bodyPr>
            <a:normAutofit/>
          </a:bodyPr>
          <a:lstStyle/>
          <a:p>
            <a:pPr>
              <a:buNone/>
            </a:pPr>
            <a:r>
              <a:rPr lang="en-US" sz="3200" dirty="0" smtClean="0"/>
              <a:t>class Office</a:t>
            </a:r>
          </a:p>
          <a:p>
            <a:pPr>
              <a:buNone/>
            </a:pPr>
            <a:r>
              <a:rPr lang="en-US" sz="3200" dirty="0" smtClean="0"/>
              <a:t>{</a:t>
            </a:r>
          </a:p>
          <a:p>
            <a:pPr>
              <a:buNone/>
            </a:pPr>
            <a:r>
              <a:rPr lang="en-US" sz="3200" dirty="0" smtClean="0"/>
              <a:t>	Department d;</a:t>
            </a:r>
          </a:p>
          <a:p>
            <a:pPr>
              <a:buNone/>
            </a:pPr>
            <a:r>
              <a:rPr lang="en-US" sz="3200" i="1" dirty="0" smtClean="0">
                <a:solidFill>
                  <a:schemeClr val="bg1">
                    <a:lumMod val="75000"/>
                  </a:schemeClr>
                </a:solidFill>
              </a:rPr>
              <a:t>	// any other  members</a:t>
            </a:r>
          </a:p>
          <a:p>
            <a:pPr>
              <a:buNone/>
            </a:pPr>
            <a:r>
              <a:rPr lang="en-US" sz="3200" dirty="0" smtClean="0"/>
              <a:t>};</a:t>
            </a:r>
          </a:p>
        </p:txBody>
      </p:sp>
    </p:spTree>
    <p:extLst>
      <p:ext uri="{BB962C8B-B14F-4D97-AF65-F5344CB8AC3E}">
        <p14:creationId xmlns:p14="http://schemas.microsoft.com/office/powerpoint/2010/main" val="3870960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is-a Relationship</a:t>
            </a:r>
          </a:p>
        </p:txBody>
      </p:sp>
      <p:sp>
        <p:nvSpPr>
          <p:cNvPr id="3" name="Content Placeholder 2"/>
          <p:cNvSpPr>
            <a:spLocks noGrp="1"/>
          </p:cNvSpPr>
          <p:nvPr>
            <p:ph idx="1"/>
          </p:nvPr>
        </p:nvSpPr>
        <p:spPr/>
        <p:txBody>
          <a:bodyPr>
            <a:normAutofit/>
          </a:bodyPr>
          <a:lstStyle/>
          <a:p>
            <a:r>
              <a:rPr lang="en-US" sz="3200" dirty="0" smtClean="0"/>
              <a:t>Sometimes, one class </a:t>
            </a:r>
            <a:r>
              <a:rPr lang="en-US" sz="3200" b="1" i="1" dirty="0" smtClean="0">
                <a:solidFill>
                  <a:srgbClr val="0070C0"/>
                </a:solidFill>
              </a:rPr>
              <a:t>is </a:t>
            </a:r>
            <a:r>
              <a:rPr lang="en-US" sz="3200" dirty="0" smtClean="0"/>
              <a:t>an extension of another class</a:t>
            </a:r>
          </a:p>
          <a:p>
            <a:endParaRPr lang="en-US" sz="3200" b="1" dirty="0" smtClean="0"/>
          </a:p>
          <a:p>
            <a:pPr>
              <a:buNone/>
            </a:pPr>
            <a:r>
              <a:rPr lang="en-US" sz="3200" b="1" dirty="0" smtClean="0"/>
              <a:t>	</a:t>
            </a:r>
            <a:r>
              <a:rPr lang="en-US" sz="3200" dirty="0" smtClean="0"/>
              <a:t>A car </a:t>
            </a:r>
            <a:r>
              <a:rPr lang="en-US" sz="3200" b="1" i="1" dirty="0" smtClean="0">
                <a:solidFill>
                  <a:srgbClr val="0070C0"/>
                </a:solidFill>
              </a:rPr>
              <a:t>is a</a:t>
            </a:r>
            <a:r>
              <a:rPr lang="en-US" sz="3200" dirty="0" smtClean="0"/>
              <a:t> vehicle</a:t>
            </a:r>
            <a:br>
              <a:rPr lang="en-US" sz="3200" dirty="0" smtClean="0"/>
            </a:br>
            <a:r>
              <a:rPr lang="en-US" sz="3200" dirty="0" smtClean="0"/>
              <a:t>Cricket </a:t>
            </a:r>
            <a:r>
              <a:rPr lang="en-US" sz="3200" b="1" i="1" dirty="0" smtClean="0">
                <a:solidFill>
                  <a:srgbClr val="0070C0"/>
                </a:solidFill>
              </a:rPr>
              <a:t>is a</a:t>
            </a:r>
            <a:r>
              <a:rPr lang="en-US" sz="3200" dirty="0" smtClean="0"/>
              <a:t> sport</a:t>
            </a:r>
            <a:endParaRPr lang="en-US" sz="3200" b="1" dirty="0"/>
          </a:p>
        </p:txBody>
      </p:sp>
    </p:spTree>
    <p:extLst>
      <p:ext uri="{BB962C8B-B14F-4D97-AF65-F5344CB8AC3E}">
        <p14:creationId xmlns:p14="http://schemas.microsoft.com/office/powerpoint/2010/main" val="3513670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is-a Relationship</a:t>
            </a:r>
          </a:p>
        </p:txBody>
      </p:sp>
      <p:sp>
        <p:nvSpPr>
          <p:cNvPr id="3" name="Content Placeholder 2"/>
          <p:cNvSpPr>
            <a:spLocks noGrp="1"/>
          </p:cNvSpPr>
          <p:nvPr>
            <p:ph idx="1"/>
          </p:nvPr>
        </p:nvSpPr>
        <p:spPr/>
        <p:txBody>
          <a:bodyPr>
            <a:normAutofit/>
          </a:bodyPr>
          <a:lstStyle/>
          <a:p>
            <a:r>
              <a:rPr lang="en-US" sz="3200" dirty="0" smtClean="0"/>
              <a:t>The extended (or child) class contains all the features of its base (or parent) class, and may additionally have some unique features of its own</a:t>
            </a:r>
            <a:endParaRPr lang="en-US" sz="3200" b="1" dirty="0" smtClean="0"/>
          </a:p>
          <a:p>
            <a:endParaRPr lang="en-US" sz="3200" b="1" dirty="0" smtClean="0"/>
          </a:p>
          <a:p>
            <a:r>
              <a:rPr lang="en-US" sz="3200" dirty="0" smtClean="0"/>
              <a:t>The key idea behind inheritance</a:t>
            </a:r>
          </a:p>
        </p:txBody>
      </p:sp>
    </p:spTree>
    <p:extLst>
      <p:ext uri="{BB962C8B-B14F-4D97-AF65-F5344CB8AC3E}">
        <p14:creationId xmlns:p14="http://schemas.microsoft.com/office/powerpoint/2010/main" val="976101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Inheritance</a:t>
            </a:r>
            <a:endParaRPr lang="en-US" sz="5400" dirty="0"/>
          </a:p>
        </p:txBody>
      </p:sp>
      <p:sp>
        <p:nvSpPr>
          <p:cNvPr id="3" name="Content Placeholder 2"/>
          <p:cNvSpPr>
            <a:spLocks noGrp="1"/>
          </p:cNvSpPr>
          <p:nvPr>
            <p:ph idx="1"/>
          </p:nvPr>
        </p:nvSpPr>
        <p:spPr/>
        <p:txBody>
          <a:bodyPr>
            <a:noAutofit/>
          </a:bodyPr>
          <a:lstStyle/>
          <a:p>
            <a:r>
              <a:rPr lang="en-US" sz="3600" dirty="0" smtClean="0"/>
              <a:t>Capability </a:t>
            </a:r>
            <a:r>
              <a:rPr lang="en-US" sz="3600" dirty="0"/>
              <a:t>of a class to derive properties and characteristics from another </a:t>
            </a:r>
            <a:r>
              <a:rPr lang="en-US" sz="3600" dirty="0" smtClean="0"/>
              <a:t>class.</a:t>
            </a:r>
          </a:p>
          <a:p>
            <a:pPr marL="0" indent="0">
              <a:buNone/>
            </a:pPr>
            <a:endParaRPr lang="en-US" sz="3600" dirty="0"/>
          </a:p>
          <a:p>
            <a:r>
              <a:rPr lang="en-US" sz="3600" dirty="0"/>
              <a:t>O</a:t>
            </a:r>
            <a:r>
              <a:rPr lang="en-US" sz="3600" dirty="0" smtClean="0"/>
              <a:t>ne </a:t>
            </a:r>
            <a:r>
              <a:rPr lang="en-US" sz="3600" dirty="0"/>
              <a:t>of the most important feature of Object Oriented Programming</a:t>
            </a:r>
          </a:p>
        </p:txBody>
      </p:sp>
    </p:spTree>
    <p:extLst>
      <p:ext uri="{BB962C8B-B14F-4D97-AF65-F5344CB8AC3E}">
        <p14:creationId xmlns:p14="http://schemas.microsoft.com/office/powerpoint/2010/main" val="3133946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idx="1"/>
          </p:nvPr>
        </p:nvSpPr>
        <p:spPr>
          <a:xfrm>
            <a:off x="1295401" y="2556932"/>
            <a:ext cx="9601196" cy="3440214"/>
          </a:xfrm>
        </p:spPr>
        <p:txBody>
          <a:bodyPr>
            <a:noAutofit/>
          </a:bodyPr>
          <a:lstStyle/>
          <a:p>
            <a:r>
              <a:rPr lang="en-US" sz="3200" b="1" dirty="0"/>
              <a:t>Sub Class:</a:t>
            </a:r>
            <a:r>
              <a:rPr lang="en-US" sz="3200" dirty="0"/>
              <a:t> The class that inherits properties from another class is called Sub class or Derived </a:t>
            </a:r>
            <a:r>
              <a:rPr lang="en-US" sz="3200" dirty="0" smtClean="0"/>
              <a:t>Class or Child Class.</a:t>
            </a:r>
          </a:p>
          <a:p>
            <a:r>
              <a:rPr lang="en-US" sz="3200" b="1" dirty="0" smtClean="0"/>
              <a:t>Super Class: </a:t>
            </a:r>
            <a:r>
              <a:rPr lang="en-US" sz="3200" dirty="0" smtClean="0"/>
              <a:t>The </a:t>
            </a:r>
            <a:r>
              <a:rPr lang="en-US" sz="3200" dirty="0"/>
              <a:t>class whose properties are inherited by sub class is called Base Class or Super </a:t>
            </a:r>
            <a:r>
              <a:rPr lang="en-US" sz="3200" dirty="0" smtClean="0"/>
              <a:t>class or Parent Class.</a:t>
            </a:r>
            <a:endParaRPr lang="en-US" sz="3200" dirty="0"/>
          </a:p>
        </p:txBody>
      </p:sp>
    </p:spTree>
    <p:extLst>
      <p:ext uri="{BB962C8B-B14F-4D97-AF65-F5344CB8AC3E}">
        <p14:creationId xmlns:p14="http://schemas.microsoft.com/office/powerpoint/2010/main" val="3175092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sp>
        <p:nvSpPr>
          <p:cNvPr id="3" name="Content Placeholder 2"/>
          <p:cNvSpPr>
            <a:spLocks noGrp="1"/>
          </p:cNvSpPr>
          <p:nvPr>
            <p:ph idx="1"/>
          </p:nvPr>
        </p:nvSpPr>
        <p:spPr/>
        <p:txBody>
          <a:bodyPr/>
          <a:lstStyle/>
          <a:p>
            <a:r>
              <a:rPr lang="en-US" dirty="0"/>
              <a:t>Consider a group of vehicles. You need to create classes for Bus, Car and Truck. The methods </a:t>
            </a:r>
            <a:r>
              <a:rPr lang="en-US" dirty="0" err="1"/>
              <a:t>fuelAmount</a:t>
            </a:r>
            <a:r>
              <a:rPr lang="en-US" dirty="0"/>
              <a:t>(), capacity(), </a:t>
            </a:r>
            <a:r>
              <a:rPr lang="en-US" dirty="0" err="1"/>
              <a:t>applyBrakes</a:t>
            </a:r>
            <a:r>
              <a:rPr lang="en-US" dirty="0"/>
              <a:t>() will be same for all of the three </a:t>
            </a:r>
            <a:r>
              <a:rPr lang="en-US" dirty="0" smtClean="0"/>
              <a:t>classes.</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177" y="3857104"/>
            <a:ext cx="8373644" cy="2289697"/>
          </a:xfrm>
          <a:prstGeom prst="rect">
            <a:avLst/>
          </a:prstGeom>
        </p:spPr>
      </p:pic>
    </p:spTree>
    <p:extLst>
      <p:ext uri="{BB962C8B-B14F-4D97-AF65-F5344CB8AC3E}">
        <p14:creationId xmlns:p14="http://schemas.microsoft.com/office/powerpoint/2010/main" val="24073863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2067</TotalTime>
  <Words>784</Words>
  <Application>Microsoft Office PowerPoint</Application>
  <PresentationFormat>Widescreen</PresentationFormat>
  <Paragraphs>97</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Garamond</vt:lpstr>
      <vt:lpstr>Roboto</vt:lpstr>
      <vt:lpstr>Organic</vt:lpstr>
      <vt:lpstr>CS217 – Object Oriented Programming (OOP)</vt:lpstr>
      <vt:lpstr>Object Relationship</vt:lpstr>
      <vt:lpstr>has-a Relationship</vt:lpstr>
      <vt:lpstr>has-a Relationship</vt:lpstr>
      <vt:lpstr>is-a Relationship</vt:lpstr>
      <vt:lpstr>is-a Relationship</vt:lpstr>
      <vt:lpstr>Inheritance</vt:lpstr>
      <vt:lpstr>Concepts</vt:lpstr>
      <vt:lpstr>Why and when to use inheritance?</vt:lpstr>
      <vt:lpstr>Why and when to use inheritance?</vt:lpstr>
      <vt:lpstr>Why and when to use inheritance?</vt:lpstr>
      <vt:lpstr>Why and when to use inheritance?</vt:lpstr>
      <vt:lpstr>Implementing inheritance in C++</vt:lpstr>
      <vt:lpstr>Modes of Inheritance</vt:lpstr>
      <vt:lpstr>Modes of Inheritance</vt:lpstr>
      <vt:lpstr>PowerPoint Presentation</vt:lpstr>
      <vt:lpstr>Types of Inheritance in C++</vt:lpstr>
      <vt:lpstr>Single Inheritance</vt:lpstr>
      <vt:lpstr>Single Inheritance (Continue..)</vt:lpstr>
      <vt:lpstr>Multiple Inheritance</vt:lpstr>
      <vt:lpstr>Multiple Inheritance (Continue..)</vt:lpstr>
      <vt:lpstr>Multilevel Inheritance</vt:lpstr>
      <vt:lpstr>Multilevel Inheritance (Continue..)</vt:lpstr>
      <vt:lpstr>Hierarchical Inheritance</vt:lpstr>
      <vt:lpstr>Hierarchical Inheritance (Continue..)</vt:lpstr>
      <vt:lpstr>Hybrid (Virtual) Inheritance</vt:lpstr>
      <vt:lpstr>Hybrid Inheritance (Continue..)</vt:lpstr>
      <vt:lpstr>Order of constructor and Destructor call </vt:lpstr>
      <vt:lpstr>Order of constructor and Destructor call </vt:lpstr>
      <vt:lpstr>Concept: Calling parameterized constructor of base class in derived class constructor!</vt:lpstr>
      <vt:lpstr>Concept: Calling parameterized constructor of base class in derived class constructor!</vt:lpstr>
      <vt:lpstr>Important Points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basit jasani</dc:creator>
  <cp:lastModifiedBy>Fast</cp:lastModifiedBy>
  <cp:revision>217</cp:revision>
  <dcterms:created xsi:type="dcterms:W3CDTF">2019-01-21T07:30:30Z</dcterms:created>
  <dcterms:modified xsi:type="dcterms:W3CDTF">2021-03-29T05:22:30Z</dcterms:modified>
</cp:coreProperties>
</file>