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2" r:id="rId2"/>
    <p:sldId id="283" r:id="rId3"/>
    <p:sldId id="285" r:id="rId4"/>
    <p:sldId id="286" r:id="rId5"/>
    <p:sldId id="287" r:id="rId6"/>
    <p:sldId id="298" r:id="rId7"/>
    <p:sldId id="299" r:id="rId8"/>
    <p:sldId id="300" r:id="rId9"/>
    <p:sldId id="301" r:id="rId10"/>
    <p:sldId id="305" r:id="rId11"/>
    <p:sldId id="302" r:id="rId12"/>
    <p:sldId id="303" r:id="rId13"/>
    <p:sldId id="304" r:id="rId14"/>
    <p:sldId id="293" r:id="rId15"/>
    <p:sldId id="307" r:id="rId16"/>
    <p:sldId id="294" r:id="rId17"/>
    <p:sldId id="297" r:id="rId18"/>
    <p:sldId id="306" r:id="rId19"/>
    <p:sldId id="308" r:id="rId20"/>
    <p:sldId id="313" r:id="rId21"/>
    <p:sldId id="314" r:id="rId22"/>
    <p:sldId id="315" r:id="rId23"/>
    <p:sldId id="316" r:id="rId24"/>
    <p:sldId id="317" r:id="rId25"/>
    <p:sldId id="318" r:id="rId26"/>
    <p:sldId id="319" r:id="rId27"/>
    <p:sldId id="320" r:id="rId28"/>
    <p:sldId id="321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4/5/2021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CS217 – Object Oriented </a:t>
            </a:r>
            <a:r>
              <a:rPr lang="en-US" sz="4000" dirty="0"/>
              <a:t>Programming </a:t>
            </a:r>
            <a:r>
              <a:rPr lang="en-US" sz="4000" dirty="0" smtClean="0"/>
              <a:t>(</a:t>
            </a:r>
            <a:r>
              <a:rPr lang="en-US" sz="4000" dirty="0"/>
              <a:t>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Week – </a:t>
            </a:r>
            <a:r>
              <a:rPr lang="en-US" dirty="0" smtClean="0"/>
              <a:t>09</a:t>
            </a:r>
            <a:endParaRPr lang="en-US" dirty="0" smtClean="0"/>
          </a:p>
          <a:p>
            <a:r>
              <a:rPr lang="en-US" dirty="0" smtClean="0"/>
              <a:t>April 05-09, </a:t>
            </a:r>
            <a:r>
              <a:rPr lang="en-US" dirty="0" smtClean="0"/>
              <a:t>2021</a:t>
            </a:r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53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Whenever </a:t>
            </a:r>
            <a:r>
              <a:rPr lang="en-US" sz="3000" dirty="0"/>
              <a:t>same method name is exiting multiple times in the same class with different number of parameter or different order of parameters or different types of parameters is known as </a:t>
            </a:r>
            <a:r>
              <a:rPr lang="en-US" sz="3000" b="1" dirty="0"/>
              <a:t>method overloading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6941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/ Compile 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b="1" dirty="0"/>
              <a:t>Overloading</a:t>
            </a:r>
          </a:p>
          <a:p>
            <a:pPr lvl="1" algn="just"/>
            <a:r>
              <a:rPr lang="en-US" sz="3000" dirty="0"/>
              <a:t>Function Overloading (</a:t>
            </a:r>
            <a:r>
              <a:rPr lang="en-US" sz="3000" u="sng" dirty="0"/>
              <a:t>ALREADY DISCUSSED</a:t>
            </a:r>
            <a:r>
              <a:rPr lang="en-US" sz="3000" dirty="0"/>
              <a:t>)</a:t>
            </a:r>
          </a:p>
          <a:p>
            <a:pPr lvl="1" algn="just"/>
            <a:r>
              <a:rPr lang="en-US" sz="3000" dirty="0"/>
              <a:t>Constructor Overloading (</a:t>
            </a:r>
            <a:r>
              <a:rPr lang="en-US" sz="3000" u="sng" dirty="0"/>
              <a:t>ALREADY DISCUSSED</a:t>
            </a:r>
            <a:r>
              <a:rPr lang="en-US" sz="3000" dirty="0"/>
              <a:t>)</a:t>
            </a:r>
          </a:p>
          <a:p>
            <a:pPr lvl="1" algn="just"/>
            <a:r>
              <a:rPr lang="en-US" sz="3000" dirty="0"/>
              <a:t>Operator Overloading (</a:t>
            </a:r>
            <a:r>
              <a:rPr lang="en-US" sz="3000" u="sng" dirty="0"/>
              <a:t>TO BE DISCUSSED</a:t>
            </a:r>
            <a:r>
              <a:rPr lang="en-US" sz="3000" dirty="0"/>
              <a:t>)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56127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Dynamic / Run time </a:t>
            </a: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This refers to the entity which changes its form depending on circumstances at runtime. This concept can be adopted as analogous to a chameleon changing its color at the sight of an approaching object</a:t>
            </a:r>
            <a:r>
              <a:rPr lang="en-US" sz="3000" dirty="0" smtClean="0"/>
              <a:t>.</a:t>
            </a:r>
            <a:endParaRPr lang="en-US" sz="3000" dirty="0"/>
          </a:p>
          <a:p>
            <a:pPr algn="just"/>
            <a:r>
              <a:rPr lang="en-US" sz="3000" dirty="0"/>
              <a:t>Method Overriding uses runtime Polymorphism.</a:t>
            </a:r>
          </a:p>
          <a:p>
            <a:pPr algn="just"/>
            <a:r>
              <a:rPr lang="en-US" sz="3000" dirty="0"/>
              <a:t>It is also called Late Binding.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72076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/ Run time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/>
              <a:t>Runtime Polymorphism is done using virtual and inheritance.</a:t>
            </a:r>
          </a:p>
          <a:p>
            <a:pPr algn="just"/>
            <a:r>
              <a:rPr lang="en-US" sz="3000" dirty="0"/>
              <a:t>When overriding a method, the behavior of the method is changed for the derived class.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29693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Overriding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3000" dirty="0" smtClean="0"/>
              <a:t>A </a:t>
            </a:r>
            <a:r>
              <a:rPr lang="en-US" altLang="en-US" sz="3000" dirty="0"/>
              <a:t>class may need to override the default </a:t>
            </a:r>
            <a:r>
              <a:rPr lang="en-US" altLang="en-US" sz="3000" dirty="0" smtClean="0"/>
              <a:t>behavior </a:t>
            </a:r>
            <a:r>
              <a:rPr lang="en-US" altLang="en-US" sz="3000" dirty="0"/>
              <a:t>provided by its base </a:t>
            </a:r>
            <a:r>
              <a:rPr lang="en-US" altLang="en-US" sz="3000" dirty="0" smtClean="0"/>
              <a:t>class</a:t>
            </a:r>
            <a:endParaRPr lang="en-US" altLang="en-US" sz="3000" dirty="0"/>
          </a:p>
          <a:p>
            <a:pPr>
              <a:lnSpc>
                <a:spcPct val="90000"/>
              </a:lnSpc>
            </a:pPr>
            <a:r>
              <a:rPr lang="en-US" altLang="en-US" sz="3000" dirty="0"/>
              <a:t>Reasons for overriding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Provide </a:t>
            </a:r>
            <a:r>
              <a:rPr lang="en-US" altLang="en-US" sz="3000" dirty="0" smtClean="0"/>
              <a:t>behavior </a:t>
            </a:r>
            <a:r>
              <a:rPr lang="en-US" altLang="en-US" sz="3000" dirty="0"/>
              <a:t>specific to a derived class</a:t>
            </a:r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Extend the default </a:t>
            </a:r>
            <a:r>
              <a:rPr lang="en-US" altLang="en-US" sz="3000" dirty="0" smtClean="0"/>
              <a:t>behavior</a:t>
            </a:r>
            <a:endParaRPr lang="en-US" altLang="en-US" sz="3000" dirty="0"/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Restrict the default </a:t>
            </a:r>
            <a:r>
              <a:rPr lang="en-US" altLang="en-US" sz="3000" dirty="0" smtClean="0"/>
              <a:t>behavior</a:t>
            </a:r>
            <a:endParaRPr lang="en-US" altLang="en-US" sz="3000" dirty="0"/>
          </a:p>
          <a:p>
            <a:pPr lvl="1">
              <a:lnSpc>
                <a:spcPct val="90000"/>
              </a:lnSpc>
            </a:pPr>
            <a:r>
              <a:rPr lang="en-US" altLang="en-US" sz="3000" dirty="0"/>
              <a:t>Improve performance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925732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Function/Method </a:t>
            </a:r>
            <a:r>
              <a:rPr lang="en-US" dirty="0"/>
              <a:t>Overriding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3000" dirty="0" smtClean="0"/>
          </a:p>
          <a:p>
            <a:r>
              <a:rPr lang="en-US" sz="3000" dirty="0" smtClean="0"/>
              <a:t>Define </a:t>
            </a:r>
            <a:r>
              <a:rPr lang="en-US" sz="3000" dirty="0"/>
              <a:t>any method in both base class and derived class with same name, same parameters or signature, this concept is known as </a:t>
            </a:r>
            <a:r>
              <a:rPr lang="en-US" sz="3000" b="1" dirty="0"/>
              <a:t>method overriding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373523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Specific </a:t>
            </a:r>
            <a:r>
              <a:rPr lang="en-US" altLang="en-US" dirty="0" smtClean="0"/>
              <a:t>Behavior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92040" y="1985357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 dirty="0"/>
              <a:t>color</a:t>
            </a:r>
          </a:p>
          <a:p>
            <a:r>
              <a:rPr lang="en-US" altLang="en-US" sz="2400" b="1" dirty="0"/>
              <a:t>vertices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892040" y="2747357"/>
            <a:ext cx="1524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move</a:t>
            </a:r>
          </a:p>
          <a:p>
            <a:r>
              <a:rPr lang="en-US" altLang="en-US" sz="2400" b="1"/>
              <a:t>setColor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615440" y="5261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Circle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615440" y="5642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radius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615440" y="6023957"/>
            <a:ext cx="2286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computeArea</a:t>
            </a: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 flipV="1">
            <a:off x="5654040" y="3890357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587240" y="5642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Line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587240" y="6023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length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587240" y="64049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7482840" y="5109557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 dirty="0"/>
              <a:t>Triangle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482840" y="5566757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angle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482840" y="6023957"/>
            <a:ext cx="2286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computeArea</a:t>
            </a: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V="1">
            <a:off x="3901440" y="3890357"/>
            <a:ext cx="9906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 flipV="1">
            <a:off x="6416040" y="3890357"/>
            <a:ext cx="10668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74272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Improve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6553197" cy="1025853"/>
          </a:xfrm>
        </p:spPr>
        <p:txBody>
          <a:bodyPr/>
          <a:lstStyle/>
          <a:p>
            <a:r>
              <a:rPr lang="en-US" altLang="en-US" dirty="0"/>
              <a:t>Class Circle overrides </a:t>
            </a:r>
            <a:r>
              <a:rPr lang="en-US" altLang="en-US" i="1" dirty="0"/>
              <a:t>rotate</a:t>
            </a:r>
            <a:r>
              <a:rPr lang="en-US" altLang="en-US" dirty="0"/>
              <a:t> operation of class Shape </a:t>
            </a:r>
            <a:r>
              <a:rPr lang="en-US" altLang="en-US" dirty="0" smtClean="0"/>
              <a:t>with </a:t>
            </a:r>
            <a:r>
              <a:rPr lang="en-US" altLang="en-US" dirty="0"/>
              <a:t>a Null operation.</a:t>
            </a:r>
          </a:p>
          <a:p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8915397" y="1904999"/>
            <a:ext cx="1524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 i="1"/>
              <a:t>Shape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8915397" y="2285999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color</a:t>
            </a:r>
          </a:p>
          <a:p>
            <a:r>
              <a:rPr lang="en-US" altLang="en-US" sz="2400" b="1"/>
              <a:t>coord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8915397" y="3047999"/>
            <a:ext cx="1524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rotate</a:t>
            </a:r>
          </a:p>
          <a:p>
            <a:r>
              <a:rPr lang="en-US" altLang="en-US" sz="2400" b="1"/>
              <a:t>setColor</a:t>
            </a:r>
          </a:p>
        </p:txBody>
      </p:sp>
      <p:sp>
        <p:nvSpPr>
          <p:cNvPr id="11" name="Rectangle 7"/>
          <p:cNvSpPr>
            <a:spLocks noChangeArrowheads="1"/>
          </p:cNvSpPr>
          <p:nvPr/>
        </p:nvSpPr>
        <p:spPr bwMode="auto">
          <a:xfrm>
            <a:off x="8610597" y="5257799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Circle</a:t>
            </a:r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8610597" y="5638799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radius</a:t>
            </a:r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8610597" y="6019799"/>
            <a:ext cx="2286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draw</a:t>
            </a:r>
          </a:p>
          <a:p>
            <a:r>
              <a:rPr lang="en-US" altLang="en-US" sz="2400" b="1"/>
              <a:t>rotate</a:t>
            </a:r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 flipH="1" flipV="1">
            <a:off x="9677397" y="4190999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802799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387" y="2678113"/>
            <a:ext cx="3236682" cy="26170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960" y="2952433"/>
            <a:ext cx="2959331" cy="16112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94123" y="4305993"/>
            <a:ext cx="13692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Output:</a:t>
            </a:r>
          </a:p>
          <a:p>
            <a:r>
              <a:rPr lang="en-US" sz="3000" dirty="0" smtClean="0"/>
              <a:t>30</a:t>
            </a:r>
          </a:p>
          <a:p>
            <a:r>
              <a:rPr lang="en-US" sz="3000" dirty="0" smtClean="0"/>
              <a:t>60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18228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74" y="2680680"/>
            <a:ext cx="3121082" cy="31216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819" y="3041331"/>
            <a:ext cx="3455930" cy="151404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733377" y="4680065"/>
            <a:ext cx="21632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 smtClean="0"/>
              <a:t>Output:</a:t>
            </a:r>
          </a:p>
          <a:p>
            <a:r>
              <a:rPr lang="en-US" sz="3000" dirty="0" smtClean="0"/>
              <a:t>Base class</a:t>
            </a:r>
          </a:p>
          <a:p>
            <a:r>
              <a:rPr lang="en-US" sz="3000" dirty="0" smtClean="0"/>
              <a:t>Derived class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1117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Recap – 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000" dirty="0"/>
              <a:t>Derived class inherits all the characteristics of the base class</a:t>
            </a:r>
          </a:p>
          <a:p>
            <a:endParaRPr lang="en-US" altLang="en-US" sz="3000" dirty="0"/>
          </a:p>
          <a:p>
            <a:r>
              <a:rPr lang="en-US" altLang="en-US" sz="3000" dirty="0"/>
              <a:t>Besides inherited characteristics, derived class may have its own unique characteristics</a:t>
            </a:r>
          </a:p>
          <a:p>
            <a:endParaRPr lang="en-US" altLang="en-US" sz="3000" dirty="0"/>
          </a:p>
          <a:p>
            <a:r>
              <a:rPr lang="en-US" altLang="en-US" sz="3000" dirty="0"/>
              <a:t>Major benefit of inheritance is reuse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436524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5000" dirty="0" smtClean="0"/>
              <a:t>Hybrid Inheritance: Potential problem</a:t>
            </a:r>
            <a:endParaRPr lang="en-US" sz="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>
                <a:solidFill>
                  <a:srgbClr val="262626"/>
                </a:solidFill>
              </a:rPr>
              <a:t>common dangerous pattern: "The Diamond"</a:t>
            </a:r>
          </a:p>
          <a:p>
            <a:pPr lvl="1"/>
            <a:r>
              <a:rPr lang="en-US" altLang="en-US" sz="3200" dirty="0">
                <a:solidFill>
                  <a:srgbClr val="404040"/>
                </a:solidFill>
              </a:rPr>
              <a:t>C</a:t>
            </a:r>
            <a:r>
              <a:rPr lang="en-US" altLang="en-US" sz="3200" dirty="0" smtClean="0">
                <a:solidFill>
                  <a:srgbClr val="404040"/>
                </a:solidFill>
              </a:rPr>
              <a:t>lasses </a:t>
            </a:r>
            <a:r>
              <a:rPr lang="en-US" altLang="en-US" sz="3200" dirty="0">
                <a:solidFill>
                  <a:srgbClr val="404040"/>
                </a:solidFill>
              </a:rPr>
              <a:t>B and C extend A</a:t>
            </a:r>
          </a:p>
          <a:p>
            <a:pPr lvl="1"/>
            <a:r>
              <a:rPr lang="en-US" altLang="en-US" sz="3200" dirty="0">
                <a:solidFill>
                  <a:srgbClr val="404040"/>
                </a:solidFill>
              </a:rPr>
              <a:t>C</a:t>
            </a:r>
            <a:r>
              <a:rPr lang="en-US" altLang="en-US" sz="3200" dirty="0" smtClean="0">
                <a:solidFill>
                  <a:srgbClr val="404040"/>
                </a:solidFill>
              </a:rPr>
              <a:t>lass </a:t>
            </a:r>
            <a:r>
              <a:rPr lang="en-US" altLang="en-US" sz="3200" dirty="0">
                <a:solidFill>
                  <a:srgbClr val="404040"/>
                </a:solidFill>
              </a:rPr>
              <a:t>D extends A and </a:t>
            </a:r>
            <a:r>
              <a:rPr lang="en-US" altLang="en-US" sz="3200" dirty="0" smtClean="0">
                <a:solidFill>
                  <a:srgbClr val="404040"/>
                </a:solidFill>
              </a:rPr>
              <a:t>B</a:t>
            </a:r>
          </a:p>
          <a:p>
            <a:pPr lvl="1"/>
            <a:r>
              <a:rPr lang="en-US" altLang="en-US" sz="3200" dirty="0" smtClean="0">
                <a:solidFill>
                  <a:srgbClr val="404040"/>
                </a:solidFill>
              </a:rPr>
              <a:t>Class D extends A and C</a:t>
            </a:r>
            <a:endParaRPr lang="en-US" altLang="en-US" sz="3200" dirty="0">
              <a:solidFill>
                <a:srgbClr val="404040"/>
              </a:solidFill>
            </a:endParaRP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pPr lvl="1"/>
            <a:endParaRPr lang="en-US" altLang="en-US" dirty="0">
              <a:solidFill>
                <a:srgbClr val="404040"/>
              </a:solidFill>
            </a:endParaRPr>
          </a:p>
          <a:p>
            <a:endParaRPr lang="en-US" dirty="0"/>
          </a:p>
        </p:txBody>
      </p: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7305502" y="3372370"/>
            <a:ext cx="3429000" cy="2371725"/>
            <a:chOff x="3456" y="816"/>
            <a:chExt cx="2160" cy="1494"/>
          </a:xfrm>
        </p:grpSpPr>
        <p:sp>
          <p:nvSpPr>
            <p:cNvPr id="5" name="Oval 4"/>
            <p:cNvSpPr>
              <a:spLocks noChangeArrowheads="1"/>
            </p:cNvSpPr>
            <p:nvPr/>
          </p:nvSpPr>
          <p:spPr bwMode="auto">
            <a:xfrm>
              <a:off x="4349" y="1998"/>
              <a:ext cx="372" cy="3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i="0">
                  <a:latin typeface="Tahoma" panose="020B0604030504040204" pitchFamily="34" charset="0"/>
                </a:rPr>
                <a:t>D</a:t>
              </a:r>
              <a:endParaRPr lang="en-US" altLang="en-US" sz="2400" i="0">
                <a:latin typeface="Tahoma" panose="020B0604030504040204" pitchFamily="34" charset="0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/>
          </p:nvSpPr>
          <p:spPr bwMode="auto">
            <a:xfrm flipH="1">
              <a:off x="4673" y="1678"/>
              <a:ext cx="615" cy="3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3760" y="1687"/>
              <a:ext cx="615" cy="39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3456" y="1443"/>
              <a:ext cx="372" cy="3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i="0">
                  <a:latin typeface="Tahoma" panose="020B0604030504040204" pitchFamily="34" charset="0"/>
                </a:rPr>
                <a:t>B</a:t>
              </a:r>
              <a:endParaRPr lang="en-US" altLang="en-US" sz="2400" i="0">
                <a:latin typeface="Tahoma" panose="020B0604030504040204" pitchFamily="34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244" y="1443"/>
              <a:ext cx="372" cy="31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i="0">
                  <a:latin typeface="Tahoma" panose="020B0604030504040204" pitchFamily="34" charset="0"/>
                </a:rPr>
                <a:t>C</a:t>
              </a:r>
              <a:endParaRPr lang="en-US" altLang="en-US" sz="2400" i="0">
                <a:latin typeface="Tahoma" panose="020B0604030504040204" pitchFamily="34" charset="0"/>
              </a:endParaRP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 flipV="1">
              <a:off x="4673" y="1069"/>
              <a:ext cx="607" cy="4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V="1">
              <a:off x="3760" y="1056"/>
              <a:ext cx="656" cy="41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4369" y="816"/>
              <a:ext cx="371" cy="3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2000" i="0" dirty="0">
                  <a:latin typeface="Tahoma" panose="020B0604030504040204" pitchFamily="34" charset="0"/>
                </a:rPr>
                <a:t>A</a:t>
              </a:r>
              <a:endParaRPr lang="en-US" altLang="en-US" sz="2400" i="0" dirty="0">
                <a:latin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9293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Problems </a:t>
            </a:r>
            <a:r>
              <a:rPr lang="en-US" altLang="en-US" dirty="0"/>
              <a:t>with </a:t>
            </a:r>
            <a:r>
              <a:rPr lang="en-US" altLang="en-US" dirty="0" smtClean="0"/>
              <a:t>Hybrid </a:t>
            </a:r>
            <a:r>
              <a:rPr lang="en-US" altLang="en-US" dirty="0"/>
              <a:t>Inheritance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200" dirty="0"/>
              <a:t>Increased complexity</a:t>
            </a:r>
          </a:p>
          <a:p>
            <a:endParaRPr lang="en-US" altLang="en-US" sz="3200" dirty="0"/>
          </a:p>
          <a:p>
            <a:r>
              <a:rPr lang="en-US" altLang="en-US" sz="3200" dirty="0"/>
              <a:t>Reduced understanding</a:t>
            </a:r>
          </a:p>
          <a:p>
            <a:endParaRPr lang="en-US" altLang="en-US" sz="3200" dirty="0"/>
          </a:p>
          <a:p>
            <a:r>
              <a:rPr lang="en-US" altLang="en-US" sz="3200" dirty="0"/>
              <a:t>Duplicate features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70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Problem – Duplicate Features</a:t>
            </a:r>
            <a:endParaRPr lang="en-US" dirty="0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392" y="2556932"/>
            <a:ext cx="7529213" cy="3066554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1429993" y="5602031"/>
            <a:ext cx="61743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dirty="0"/>
              <a:t>Which </a:t>
            </a:r>
            <a:r>
              <a:rPr lang="en-US" altLang="en-US" sz="3200" i="1" dirty="0"/>
              <a:t>eat</a:t>
            </a:r>
            <a:r>
              <a:rPr lang="en-US" altLang="en-US" sz="3200" dirty="0"/>
              <a:t> operation </a:t>
            </a:r>
            <a:r>
              <a:rPr lang="en-US" altLang="en-US" sz="3200" i="1" dirty="0"/>
              <a:t>Mermaid</a:t>
            </a:r>
            <a:r>
              <a:rPr lang="en-US" altLang="en-US" sz="3200" dirty="0"/>
              <a:t> inherits?</a:t>
            </a:r>
            <a:endParaRPr lang="en-US" alt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47639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 – Override the Common Feature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2859" y="2557463"/>
            <a:ext cx="666628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319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Problem – Duplicate Features (Diamond Problem)</a:t>
            </a:r>
            <a:endParaRPr lang="en-US" dirty="0"/>
          </a:p>
        </p:txBody>
      </p:sp>
      <p:pic>
        <p:nvPicPr>
          <p:cNvPr id="23" name="Content Placeholder 2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721" y="2499274"/>
            <a:ext cx="6322558" cy="331787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295402" y="5817149"/>
            <a:ext cx="7027758" cy="42800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Which </a:t>
            </a:r>
            <a:r>
              <a:rPr lang="en-US" altLang="en-US" sz="2400" i="1" dirty="0" err="1"/>
              <a:t>changeGear</a:t>
            </a:r>
            <a:r>
              <a:rPr lang="en-US" altLang="en-US" sz="2400" dirty="0"/>
              <a:t> operation Amphibious Vehicle inherits?</a:t>
            </a:r>
          </a:p>
        </p:txBody>
      </p:sp>
    </p:spTree>
    <p:extLst>
      <p:ext uri="{BB962C8B-B14F-4D97-AF65-F5344CB8AC3E}">
        <p14:creationId xmlns:p14="http://schemas.microsoft.com/office/powerpoint/2010/main" val="2139880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Solution to Diamond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en-US" sz="3000" dirty="0"/>
          </a:p>
          <a:p>
            <a:r>
              <a:rPr lang="en-US" altLang="en-US" sz="3000" dirty="0"/>
              <a:t>Some languages disallow diamond hierarchy</a:t>
            </a:r>
          </a:p>
          <a:p>
            <a:endParaRPr lang="en-US" altLang="en-US" sz="3000" dirty="0"/>
          </a:p>
          <a:p>
            <a:r>
              <a:rPr lang="en-US" altLang="en-US" sz="3000" dirty="0"/>
              <a:t>Others provide mechanism to ignore characteristics from one side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271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Solution to Diamond </a:t>
            </a:r>
            <a:r>
              <a:rPr lang="en-US" altLang="en-US" dirty="0" smtClean="0"/>
              <a:t>Problem </a:t>
            </a:r>
            <a:br>
              <a:rPr lang="en-US" altLang="en-US" dirty="0" smtClean="0"/>
            </a:br>
            <a:r>
              <a:rPr lang="en-US" altLang="en-US" dirty="0" smtClean="0"/>
              <a:t>(Virtual Inheritance)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without virtual </a:t>
            </a:r>
            <a:r>
              <a:rPr lang="en-US" dirty="0" smtClean="0"/>
              <a:t>inheritance: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You want: (Achievable with virtual inheritance)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997" y="2673840"/>
            <a:ext cx="1155469" cy="13245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998" y="4573521"/>
            <a:ext cx="1155468" cy="1302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882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Solution..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889" y="2607887"/>
            <a:ext cx="4209704" cy="1681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95" y="2725968"/>
            <a:ext cx="4695303" cy="32758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990" y="4611255"/>
            <a:ext cx="3516284" cy="139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0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Diamond Problem Solution (With constructor)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809" y="2610831"/>
            <a:ext cx="2821566" cy="14457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031" y="2652076"/>
            <a:ext cx="4995949" cy="280906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7315" y="4381442"/>
            <a:ext cx="2087361" cy="12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366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Generalization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3000" dirty="0"/>
              <a:t>In OO models, some classes may have common </a:t>
            </a:r>
            <a:r>
              <a:rPr lang="en-US" altLang="en-US" sz="3000" dirty="0" smtClean="0"/>
              <a:t>characteristics</a:t>
            </a:r>
            <a:endParaRPr lang="en-US" altLang="en-US" sz="3000" dirty="0"/>
          </a:p>
          <a:p>
            <a:r>
              <a:rPr lang="en-US" altLang="en-US" sz="3000" dirty="0"/>
              <a:t>We extract these features into a new class and inherit original classes from this new </a:t>
            </a:r>
            <a:r>
              <a:rPr lang="en-US" altLang="en-US" sz="3000" dirty="0" smtClean="0"/>
              <a:t>class</a:t>
            </a:r>
            <a:endParaRPr lang="en-US" altLang="en-US" sz="3000" dirty="0"/>
          </a:p>
          <a:p>
            <a:r>
              <a:rPr lang="en-US" altLang="en-US" sz="3000" dirty="0"/>
              <a:t>This concept is known as Generalization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577521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– Generalization</a:t>
            </a:r>
            <a:endParaRPr lang="en-US" dirty="0"/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4953000" y="2607192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 dirty="0"/>
              <a:t>Circle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953000" y="3052232"/>
            <a:ext cx="2286000" cy="1066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color</a:t>
            </a:r>
          </a:p>
          <a:p>
            <a:r>
              <a:rPr lang="en-US" altLang="en-US" sz="2400" b="1"/>
              <a:t>vertices</a:t>
            </a:r>
          </a:p>
          <a:p>
            <a:r>
              <a:rPr lang="en-US" altLang="en-US" sz="2400" b="1"/>
              <a:t>radius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4953000" y="4250183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 dirty="0"/>
              <a:t>move</a:t>
            </a:r>
          </a:p>
          <a:p>
            <a:r>
              <a:rPr lang="en-US" altLang="en-US" sz="2400" b="1" dirty="0" err="1"/>
              <a:t>setColor</a:t>
            </a:r>
            <a:endParaRPr lang="en-US" altLang="en-US" sz="2400" b="1" dirty="0"/>
          </a:p>
          <a:p>
            <a:r>
              <a:rPr lang="en-US" altLang="en-US" sz="2400" b="1" dirty="0" err="1"/>
              <a:t>computeArea</a:t>
            </a:r>
            <a:endParaRPr lang="en-US" altLang="en-US" sz="2400" b="1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1670858" y="2561857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Line</a:t>
            </a: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670858" y="3014132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 dirty="0"/>
              <a:t>color</a:t>
            </a:r>
          </a:p>
          <a:p>
            <a:r>
              <a:rPr lang="en-US" altLang="en-US" sz="2400" b="1" dirty="0"/>
              <a:t>vertices</a:t>
            </a:r>
          </a:p>
          <a:p>
            <a:r>
              <a:rPr lang="en-US" altLang="en-US" sz="2400" b="1" dirty="0"/>
              <a:t>length</a:t>
            </a: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670858" y="4254189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 dirty="0"/>
              <a:t>move</a:t>
            </a:r>
          </a:p>
          <a:p>
            <a:r>
              <a:rPr lang="en-US" altLang="en-US" sz="2400" b="1" dirty="0" err="1"/>
              <a:t>setColor</a:t>
            </a:r>
            <a:endParaRPr lang="en-US" altLang="en-US" sz="2400" b="1" dirty="0"/>
          </a:p>
          <a:p>
            <a:r>
              <a:rPr lang="en-US" altLang="en-US" sz="2400" b="1" dirty="0" err="1"/>
              <a:t>getLength</a:t>
            </a:r>
            <a:endParaRPr lang="en-US" altLang="en-US" sz="2400" b="1" dirty="0"/>
          </a:p>
        </p:txBody>
      </p:sp>
      <p:sp>
        <p:nvSpPr>
          <p:cNvPr id="10" name="Rectangle 15"/>
          <p:cNvSpPr>
            <a:spLocks noChangeArrowheads="1"/>
          </p:cNvSpPr>
          <p:nvPr/>
        </p:nvSpPr>
        <p:spPr bwMode="auto">
          <a:xfrm>
            <a:off x="8171411" y="2607192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 dirty="0"/>
              <a:t>Triangle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8171411" y="3167918"/>
            <a:ext cx="2286000" cy="1219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color</a:t>
            </a:r>
          </a:p>
          <a:p>
            <a:r>
              <a:rPr lang="en-US" altLang="en-US" sz="2400" b="1"/>
              <a:t>vertices</a:t>
            </a:r>
          </a:p>
          <a:p>
            <a:r>
              <a:rPr lang="en-US" altLang="en-US" sz="2400" b="1"/>
              <a:t>angle</a:t>
            </a: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8171411" y="4410054"/>
            <a:ext cx="2286000" cy="1143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move</a:t>
            </a:r>
          </a:p>
          <a:p>
            <a:r>
              <a:rPr lang="en-US" altLang="en-US" sz="2400" b="1"/>
              <a:t>setColor</a:t>
            </a:r>
          </a:p>
          <a:p>
            <a:r>
              <a:rPr lang="en-US" altLang="en-US" sz="2400" b="1"/>
              <a:t>computeArea</a:t>
            </a:r>
          </a:p>
        </p:txBody>
      </p:sp>
    </p:spTree>
    <p:extLst>
      <p:ext uri="{BB962C8B-B14F-4D97-AF65-F5344CB8AC3E}">
        <p14:creationId xmlns:p14="http://schemas.microsoft.com/office/powerpoint/2010/main" val="44026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214851" y="865753"/>
            <a:ext cx="1524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 i="1"/>
              <a:t>Shape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214851" y="1246753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color</a:t>
            </a:r>
          </a:p>
          <a:p>
            <a:r>
              <a:rPr lang="en-US" altLang="en-US" sz="2400" b="1"/>
              <a:t>vertices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214851" y="2008753"/>
            <a:ext cx="152400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move</a:t>
            </a:r>
          </a:p>
          <a:p>
            <a:r>
              <a:rPr lang="en-US" altLang="en-US" sz="2400" b="1"/>
              <a:t>setColor</a:t>
            </a: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938251" y="4142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Circle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938251" y="4523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radius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1938251" y="49043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computeArea</a:t>
            </a: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 flipH="1" flipV="1">
            <a:off x="5976851" y="2770753"/>
            <a:ext cx="0" cy="1752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833851" y="4523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Line</a:t>
            </a:r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4833851" y="4904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length</a:t>
            </a: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4833851" y="5285353"/>
            <a:ext cx="22860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getLength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7805651" y="39899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r>
              <a:rPr lang="en-US" altLang="en-US" sz="2800" b="1"/>
              <a:t>Triangle</a:t>
            </a: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805651" y="44471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angle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805651" y="4904353"/>
            <a:ext cx="2286000" cy="457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r>
              <a:rPr lang="en-US" altLang="en-US" sz="2400" b="1"/>
              <a:t>computeArea</a:t>
            </a: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V="1">
            <a:off x="4224251" y="2770753"/>
            <a:ext cx="990600" cy="1371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 flipV="1">
            <a:off x="6738851" y="2770753"/>
            <a:ext cx="1066800" cy="1219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5669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dirty="0"/>
              <a:t>The process of representing one Form in multiple forms is known as </a:t>
            </a:r>
            <a:r>
              <a:rPr lang="en-US" sz="3200" b="1" dirty="0" smtClean="0"/>
              <a:t>Polymorphism</a:t>
            </a:r>
          </a:p>
          <a:p>
            <a:endParaRPr lang="en-US" sz="3200" b="1" dirty="0"/>
          </a:p>
          <a:p>
            <a:r>
              <a:rPr lang="en-US" sz="3200" dirty="0"/>
              <a:t>Polymorphism is derived from 2 </a:t>
            </a:r>
            <a:r>
              <a:rPr lang="en-US" sz="3200" dirty="0" smtClean="0"/>
              <a:t>Greek </a:t>
            </a:r>
            <a:r>
              <a:rPr lang="en-US" sz="3200" dirty="0"/>
              <a:t>words: </a:t>
            </a:r>
            <a:r>
              <a:rPr lang="en-US" sz="3200" b="1" dirty="0"/>
              <a:t>poly</a:t>
            </a:r>
            <a:r>
              <a:rPr lang="en-US" sz="3200" dirty="0"/>
              <a:t> and morphs. The word "poly" means many and </a:t>
            </a:r>
            <a:r>
              <a:rPr lang="en-US" sz="3200" b="1" dirty="0"/>
              <a:t>morphs</a:t>
            </a:r>
            <a:r>
              <a:rPr lang="en-US" sz="3200" dirty="0"/>
              <a:t> means forms. So polymorphism means many forms.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81807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 of Polymorphism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8550" y="3557847"/>
            <a:ext cx="4914900" cy="25373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88225" y="2499143"/>
            <a:ext cx="960951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Suppose if you are in class room that time you behave like a student, when you are in market at that time you behave like a customer, when you at your home at that time you behave like a son or daughter, Here one person have different-different behaviors.</a:t>
            </a:r>
          </a:p>
        </p:txBody>
      </p:sp>
    </p:spTree>
    <p:extLst>
      <p:ext uri="{BB962C8B-B14F-4D97-AF65-F5344CB8AC3E}">
        <p14:creationId xmlns:p14="http://schemas.microsoft.com/office/powerpoint/2010/main" val="41074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 of </a:t>
            </a:r>
            <a:r>
              <a:rPr lang="en-US" dirty="0" smtClean="0"/>
              <a:t>Polymorphism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Static / Compile </a:t>
            </a:r>
            <a:r>
              <a:rPr lang="en-US" sz="3000" dirty="0"/>
              <a:t>time polymorphism</a:t>
            </a:r>
          </a:p>
          <a:p>
            <a:endParaRPr lang="en-US" sz="3000" dirty="0" smtClean="0"/>
          </a:p>
          <a:p>
            <a:endParaRPr lang="en-US" sz="3000" dirty="0"/>
          </a:p>
          <a:p>
            <a:r>
              <a:rPr lang="en-US" sz="3000" dirty="0" smtClean="0"/>
              <a:t>Dynamic / Run </a:t>
            </a:r>
            <a:r>
              <a:rPr lang="en-US" sz="3000" dirty="0"/>
              <a:t>time polymorphism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14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/ Compile time </a:t>
            </a:r>
            <a:r>
              <a:rPr lang="en-US" dirty="0" smtClean="0"/>
              <a:t>polymorphism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000" dirty="0"/>
              <a:t>It is also called Early Binding</a:t>
            </a:r>
          </a:p>
          <a:p>
            <a:pPr algn="just"/>
            <a:r>
              <a:rPr lang="en-US" sz="3000" dirty="0"/>
              <a:t>It happens where more than one methods share the same name with different parameters or signature and different return type.</a:t>
            </a:r>
          </a:p>
          <a:p>
            <a:pPr algn="just"/>
            <a:r>
              <a:rPr lang="en-US" sz="3000" dirty="0"/>
              <a:t>It is </a:t>
            </a:r>
            <a:r>
              <a:rPr lang="en-US" sz="3000" b="1" dirty="0"/>
              <a:t>known</a:t>
            </a:r>
            <a:r>
              <a:rPr lang="en-US" sz="3000" dirty="0"/>
              <a:t> as Early Binding because the </a:t>
            </a:r>
            <a:r>
              <a:rPr lang="en-US" sz="3000" b="1" dirty="0"/>
              <a:t>compiler</a:t>
            </a:r>
            <a:r>
              <a:rPr lang="en-US" sz="3000" dirty="0"/>
              <a:t> is aware of the functions with same name and also which overloaded function is  to be </a:t>
            </a:r>
            <a:r>
              <a:rPr lang="en-US" sz="3000" b="1" dirty="0"/>
              <a:t>called</a:t>
            </a:r>
            <a:r>
              <a:rPr lang="en-US" sz="3000" dirty="0"/>
              <a:t> is </a:t>
            </a:r>
            <a:r>
              <a:rPr lang="en-US" sz="3000" b="1" dirty="0"/>
              <a:t>known</a:t>
            </a:r>
            <a:r>
              <a:rPr lang="en-US" sz="3000" dirty="0"/>
              <a:t> at </a:t>
            </a:r>
            <a:r>
              <a:rPr lang="en-US" sz="3000" b="1" dirty="0"/>
              <a:t>compile time</a:t>
            </a:r>
            <a:r>
              <a:rPr lang="en-US" sz="3000" b="1" dirty="0" smtClean="0"/>
              <a:t>.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065909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2334</TotalTime>
  <Words>622</Words>
  <Application>Microsoft Office PowerPoint</Application>
  <PresentationFormat>Widescreen</PresentationFormat>
  <Paragraphs>165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Garamond</vt:lpstr>
      <vt:lpstr>Tahoma</vt:lpstr>
      <vt:lpstr>Organic</vt:lpstr>
      <vt:lpstr>CS217 – Object Oriented Programming (OOP)</vt:lpstr>
      <vt:lpstr>Recap – Inheritance</vt:lpstr>
      <vt:lpstr>Generalization</vt:lpstr>
      <vt:lpstr>Example – Generalization</vt:lpstr>
      <vt:lpstr>PowerPoint Presentation</vt:lpstr>
      <vt:lpstr>Polymorphism</vt:lpstr>
      <vt:lpstr>Real life example of Polymorphism</vt:lpstr>
      <vt:lpstr>Type of Polymorphism </vt:lpstr>
      <vt:lpstr>Static / Compile time polymorphism</vt:lpstr>
      <vt:lpstr>Function/Method Overloading</vt:lpstr>
      <vt:lpstr>Static / Compile time polymorphism</vt:lpstr>
      <vt:lpstr>Dynamic / Run time polymorphism</vt:lpstr>
      <vt:lpstr>Dynamic / Run time polymorphism</vt:lpstr>
      <vt:lpstr>Overriding</vt:lpstr>
      <vt:lpstr>Function/Method Overriding</vt:lpstr>
      <vt:lpstr>Example – Specific Behavior</vt:lpstr>
      <vt:lpstr>Example – Improve Performance</vt:lpstr>
      <vt:lpstr>Example</vt:lpstr>
      <vt:lpstr>Example</vt:lpstr>
      <vt:lpstr>Hybrid Inheritance: Potential problem</vt:lpstr>
      <vt:lpstr>Problems with Hybrid Inheritance</vt:lpstr>
      <vt:lpstr>Problem – Duplicate Features</vt:lpstr>
      <vt:lpstr>Solution – Override the Common Feature</vt:lpstr>
      <vt:lpstr>Problem – Duplicate Features (Diamond Problem)</vt:lpstr>
      <vt:lpstr>Solution to Diamond Problem</vt:lpstr>
      <vt:lpstr>Solution to Diamond Problem  (Virtual Inheritance)</vt:lpstr>
      <vt:lpstr>Solution..</vt:lpstr>
      <vt:lpstr>Diamond Problem Solution (With constructor)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Fast</cp:lastModifiedBy>
  <cp:revision>227</cp:revision>
  <dcterms:created xsi:type="dcterms:W3CDTF">2019-01-21T07:30:30Z</dcterms:created>
  <dcterms:modified xsi:type="dcterms:W3CDTF">2021-04-05T10:28:23Z</dcterms:modified>
</cp:coreProperties>
</file>