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61" r:id="rId3"/>
    <p:sldId id="360" r:id="rId4"/>
    <p:sldId id="351" r:id="rId5"/>
    <p:sldId id="371" r:id="rId6"/>
    <p:sldId id="370" r:id="rId7"/>
    <p:sldId id="368" r:id="rId8"/>
    <p:sldId id="359" r:id="rId9"/>
    <p:sldId id="259" r:id="rId10"/>
    <p:sldId id="261" r:id="rId11"/>
    <p:sldId id="372" r:id="rId12"/>
    <p:sldId id="373" r:id="rId13"/>
    <p:sldId id="374" r:id="rId14"/>
    <p:sldId id="257" r:id="rId15"/>
    <p:sldId id="262" r:id="rId16"/>
    <p:sldId id="285" r:id="rId17"/>
    <p:sldId id="375" r:id="rId18"/>
    <p:sldId id="376" r:id="rId19"/>
    <p:sldId id="344" r:id="rId20"/>
    <p:sldId id="311" r:id="rId21"/>
    <p:sldId id="312" r:id="rId22"/>
    <p:sldId id="319" r:id="rId23"/>
    <p:sldId id="313" r:id="rId24"/>
    <p:sldId id="314" r:id="rId25"/>
    <p:sldId id="315" r:id="rId26"/>
    <p:sldId id="322" r:id="rId27"/>
    <p:sldId id="346" r:id="rId28"/>
    <p:sldId id="316" r:id="rId29"/>
    <p:sldId id="317" r:id="rId30"/>
    <p:sldId id="318" r:id="rId31"/>
    <p:sldId id="365" r:id="rId32"/>
    <p:sldId id="267" r:id="rId33"/>
    <p:sldId id="366" r:id="rId34"/>
    <p:sldId id="345" r:id="rId35"/>
    <p:sldId id="268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78" r:id="rId44"/>
    <p:sldId id="332" r:id="rId45"/>
    <p:sldId id="333" r:id="rId46"/>
    <p:sldId id="334" r:id="rId47"/>
    <p:sldId id="379" r:id="rId48"/>
    <p:sldId id="335" r:id="rId49"/>
    <p:sldId id="377" r:id="rId50"/>
    <p:sldId id="307" r:id="rId51"/>
    <p:sldId id="336" r:id="rId52"/>
    <p:sldId id="337" r:id="rId53"/>
    <p:sldId id="347" r:id="rId54"/>
    <p:sldId id="308" r:id="rId55"/>
    <p:sldId id="320" r:id="rId56"/>
    <p:sldId id="309" r:id="rId57"/>
    <p:sldId id="310" r:id="rId58"/>
    <p:sldId id="273" r:id="rId59"/>
    <p:sldId id="274" r:id="rId60"/>
    <p:sldId id="275" r:id="rId61"/>
    <p:sldId id="276" r:id="rId62"/>
    <p:sldId id="277" r:id="rId63"/>
    <p:sldId id="278" r:id="rId64"/>
    <p:sldId id="348" r:id="rId65"/>
    <p:sldId id="279" r:id="rId66"/>
    <p:sldId id="280" r:id="rId67"/>
    <p:sldId id="349" r:id="rId68"/>
    <p:sldId id="35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96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8F257-DDFE-4481-B60D-8E5CF9C39F0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7139-4118-42C1-849F-31723BD1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80BF348-42AD-4D2B-B548-EE51D0EA16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3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0A387EC-4AF8-4469-A4EF-D63D176EE18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0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09BE58A-0858-4892-A252-0EDEE55840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4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clock rate or clock speed typically refers to the frequency at which the clock generator of a processor can generate pulses, which are used to synchronize the operations of its components, and is used as an indicator of the processor's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7139-4118-42C1-849F-31723BD14F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89E-8DC1-4FA8-BF3B-8273B7B4D15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447800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Week 1 to 3</a:t>
            </a:r>
          </a:p>
          <a:p>
            <a:r>
              <a:rPr lang="en-US" dirty="0">
                <a:latin typeface="Arial Narrow" panose="020B0606020202030204" pitchFamily="34" charset="0"/>
              </a:rPr>
              <a:t>Dr. Muhammad Nouman </a:t>
            </a:r>
            <a:r>
              <a:rPr lang="en-US" dirty="0" err="1">
                <a:latin typeface="Arial Narrow" panose="020B0606020202030204" pitchFamily="34" charset="0"/>
              </a:rPr>
              <a:t>Durrani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7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0050" lvl="1" indent="0">
              <a:buNone/>
            </a:pPr>
            <a:r>
              <a:rPr lang="en-US" sz="27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Example: </a:t>
            </a:r>
            <a:br>
              <a:rPr lang="en-US" sz="2700" b="1" dirty="0">
                <a:latin typeface="Arial Narrow" panose="020B0606020202030204" pitchFamily="34" charset="0"/>
              </a:rPr>
            </a:br>
            <a:r>
              <a:rPr lang="en-US" sz="2700" b="1" dirty="0">
                <a:latin typeface="Arial Narrow" panose="020B0606020202030204" pitchFamily="34" charset="0"/>
              </a:rPr>
              <a:t>int Y;</a:t>
            </a:r>
            <a:br>
              <a:rPr lang="en-US" sz="2700" b="1" dirty="0">
                <a:latin typeface="Arial Narrow" panose="020B0606020202030204" pitchFamily="34" charset="0"/>
              </a:rPr>
            </a:br>
            <a:r>
              <a:rPr lang="es-ES" sz="2700" b="1" dirty="0" err="1">
                <a:latin typeface="Arial Narrow" panose="020B0606020202030204" pitchFamily="34" charset="0"/>
              </a:rPr>
              <a:t>int</a:t>
            </a:r>
            <a:r>
              <a:rPr lang="es-ES" sz="2700" b="1" dirty="0">
                <a:latin typeface="Arial Narrow" panose="020B0606020202030204" pitchFamily="34" charset="0"/>
              </a:rPr>
              <a:t> X = (Y + 4) * 3;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strike="noStrike" baseline="0" dirty="0">
                <a:latin typeface="Arial Narrow" panose="020B0606020202030204" pitchFamily="34" charset="0"/>
              </a:rPr>
              <a:t>Following is the equivalent translation to assembly language.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b="0" i="0" u="none" strike="noStrike" baseline="0" dirty="0">
                <a:latin typeface="Arial Narrow" panose="020B0606020202030204" pitchFamily="34" charset="0"/>
              </a:rPr>
              <a:t>The translation requires multiple</a:t>
            </a:r>
            <a:r>
              <a:rPr lang="en-US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statements because assembly language works at a detailed level:</a:t>
            </a:r>
          </a:p>
          <a:p>
            <a:endParaRPr lang="en-US" b="0" i="0" u="none" strike="noStrike" baseline="0" dirty="0">
              <a:latin typeface="Times-Roman"/>
            </a:endParaRP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eax,Y</a:t>
            </a:r>
            <a:r>
              <a:rPr lang="en-US" sz="2400" b="0" i="0" u="none" strike="noStrike" baseline="0" dirty="0">
                <a:latin typeface="Courier"/>
              </a:rPr>
              <a:t> ; move Y to the EAX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>
                <a:latin typeface="Courier"/>
              </a:rPr>
              <a:t>add eax,4 ; add 4 to the EAX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ebx,3 ; move 3 to the EBX register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imul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ebx</a:t>
            </a:r>
            <a:r>
              <a:rPr lang="en-US" sz="2400" b="0" i="0" u="none" strike="noStrike" baseline="0" dirty="0">
                <a:latin typeface="Courier"/>
              </a:rPr>
              <a:t> ; multiply EAX by EBX</a:t>
            </a:r>
          </a:p>
          <a:p>
            <a:pPr marL="400050" lvl="1" indent="0">
              <a:buNone/>
            </a:pPr>
            <a:r>
              <a:rPr lang="en-US" sz="2400" b="0" i="0" u="none" strike="noStrike" baseline="0" dirty="0" err="1">
                <a:latin typeface="Courier"/>
              </a:rPr>
              <a:t>mov</a:t>
            </a:r>
            <a:r>
              <a:rPr lang="en-US" sz="2400" b="0" i="0" u="none" strike="noStrike" baseline="0" dirty="0">
                <a:latin typeface="Courier"/>
              </a:rPr>
              <a:t> </a:t>
            </a:r>
            <a:r>
              <a:rPr lang="en-US" sz="2400" b="0" i="0" u="none" strike="noStrike" baseline="0" dirty="0" err="1">
                <a:latin typeface="Courier"/>
              </a:rPr>
              <a:t>X,eax</a:t>
            </a:r>
            <a:r>
              <a:rPr lang="en-US" sz="2400" b="0" i="0" u="none" strike="noStrike" baseline="0" dirty="0">
                <a:latin typeface="Courier"/>
              </a:rPr>
              <a:t> ; move EAX to X</a:t>
            </a:r>
          </a:p>
          <a:p>
            <a:pPr marL="0" indent="0">
              <a:buNone/>
            </a:pPr>
            <a:endParaRPr lang="en-US" b="0" i="0" u="none" strike="noStrike" baseline="0" dirty="0">
              <a:latin typeface="Times-Roman"/>
            </a:endParaRPr>
          </a:p>
          <a:p>
            <a:pPr marL="0" indent="0">
              <a:buNone/>
            </a:pPr>
            <a:r>
              <a:rPr lang="en-US" b="0" i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Registers</a:t>
            </a:r>
            <a:r>
              <a:rPr lang="en-US" b="0" i="1" u="none" strike="noStrike" dirty="0">
                <a:latin typeface="Arial Narrow" panose="020B0606020202030204" pitchFamily="34" charset="0"/>
              </a:rPr>
              <a:t> 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are named storage locations in the CPU that hold intermediate results of operations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3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93FF-C37A-4E33-8AFC-A855B232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00600"/>
            <a:ext cx="6148757" cy="2092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3"/>
            <a:ext cx="8686800" cy="504967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ArialItalic"/>
              </a:rPr>
              <a:t>What Are Assemblers and Linkers?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4" y="515675"/>
            <a:ext cx="8839200" cy="46826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Assembler</a:t>
            </a:r>
            <a:r>
              <a:rPr lang="en-US" sz="2100" b="0" i="1" u="none" strike="noStrike" baseline="0" dirty="0">
                <a:latin typeface="Arial Narrow" panose="020B0606020202030204" pitchFamily="34" charset="0"/>
              </a:rPr>
              <a:t> </a:t>
            </a:r>
            <a:r>
              <a:rPr lang="en-US" sz="2100" b="0" i="0" u="none" strike="noStrike" baseline="0" dirty="0">
                <a:latin typeface="Arial Narrow" panose="020B0606020202030204" pitchFamily="34" charset="0"/>
              </a:rPr>
              <a:t>is a utility program that converts source code programs from assembly language into an object file, a machine language translation of the program. </a:t>
            </a:r>
          </a:p>
          <a:p>
            <a:pPr lvl="1" algn="just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Optionally a Listing file is also produced. </a:t>
            </a:r>
          </a:p>
          <a:p>
            <a:pPr lvl="1" algn="just"/>
            <a:r>
              <a:rPr lang="en-US" sz="1800" dirty="0">
                <a:latin typeface="Times-Roman"/>
              </a:rPr>
              <a:t>We’ll use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MASM as our assembler</a:t>
            </a:r>
            <a:r>
              <a:rPr lang="en-US" sz="1800" dirty="0">
                <a:latin typeface="Times-Roman"/>
              </a:rPr>
              <a:t>.</a:t>
            </a:r>
            <a:endParaRPr lang="en-US" sz="18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100" dirty="0">
                <a:latin typeface="Arial Narrow" panose="020B0606020202030204" pitchFamily="34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linker</a:t>
            </a:r>
            <a:r>
              <a:rPr lang="en-US" sz="2100" b="1" dirty="0"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reads the object file and checks to see if the program contains any calls to procedures in a link library. 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The </a:t>
            </a:r>
            <a:r>
              <a:rPr lang="en-US" sz="2000" b="1" dirty="0">
                <a:latin typeface="Arial Narrow" panose="020B0606020202030204" pitchFamily="34" charset="0"/>
              </a:rPr>
              <a:t>linker </a:t>
            </a:r>
            <a:r>
              <a:rPr lang="en-US" sz="2000" dirty="0">
                <a:latin typeface="Arial Narrow" panose="020B0606020202030204" pitchFamily="34" charset="0"/>
              </a:rPr>
              <a:t>copies any required procedures from the link library, combines them with the object file, and produces the </a:t>
            </a:r>
            <a:r>
              <a:rPr lang="en-U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executable file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pPr lvl="1"/>
            <a:r>
              <a:rPr lang="en-US" sz="2000" dirty="0">
                <a:latin typeface="Times-Roman"/>
              </a:rPr>
              <a:t>Microsoft 16-bit linker is LINK.EXE and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32-bit is Linker LINK32.EXE</a:t>
            </a:r>
            <a:r>
              <a:rPr lang="en-US" sz="2000" dirty="0">
                <a:latin typeface="Times-Roman"/>
              </a:rPr>
              <a:t>.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OS Loader: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A program that loads executable files into memory, and branches the CPU to the program’s starting address, (may initialize some registers (e.g. IP) ) and the program begins to execute.</a:t>
            </a:r>
          </a:p>
          <a:p>
            <a:r>
              <a:rPr lang="en-US" sz="21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Debugger</a:t>
            </a:r>
            <a:r>
              <a:rPr lang="en-US" sz="2100" i="1" dirty="0">
                <a:latin typeface="Arial Narrow" panose="020B0606020202030204" pitchFamily="34" charset="0"/>
              </a:rPr>
              <a:t> </a:t>
            </a:r>
            <a:r>
              <a:rPr lang="en-US" sz="2100" dirty="0">
                <a:latin typeface="Arial Narrow" panose="020B0606020202030204" pitchFamily="34" charset="0"/>
              </a:rPr>
              <a:t>is a utility program, that lets you step through a program while it’s running and examine registers and memory</a:t>
            </a:r>
          </a:p>
          <a:p>
            <a:endParaRPr lang="en-US" sz="2100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E07F6-62C9-4E56-B13B-0042B5D4B6CF}"/>
              </a:ext>
            </a:extLst>
          </p:cNvPr>
          <p:cNvSpPr/>
          <p:nvPr/>
        </p:nvSpPr>
        <p:spPr>
          <a:xfrm>
            <a:off x="8258" y="5236858"/>
            <a:ext cx="31103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MASM</a:t>
            </a:r>
            <a:r>
              <a:rPr lang="en-US" sz="2000" dirty="0">
                <a:latin typeface="Arial Narrow" panose="020B0606020202030204" pitchFamily="34" charset="0"/>
              </a:rPr>
              <a:t> provides CodeView,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TASM</a:t>
            </a:r>
            <a:r>
              <a:rPr lang="en-US" sz="2000" dirty="0">
                <a:latin typeface="Arial Narrow" panose="020B0606020202030204" pitchFamily="34" charset="0"/>
              </a:rPr>
              <a:t> provides Turbo Debugger and msdev.exe for 32-bit Window console programs.</a:t>
            </a:r>
          </a:p>
        </p:txBody>
      </p:sp>
    </p:spTree>
    <p:extLst>
      <p:ext uri="{BB962C8B-B14F-4D97-AF65-F5344CB8AC3E}">
        <p14:creationId xmlns:p14="http://schemas.microsoft.com/office/powerpoint/2010/main" val="42459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7F39-029C-4D95-B9A7-29DBF240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09D6-30FF-4304-88FE-61ED0D2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i="1" dirty="0">
                <a:latin typeface="Arial Narrow" panose="020B0606020202030204" pitchFamily="34" charset="0"/>
              </a:rPr>
              <a:t>listing file </a:t>
            </a:r>
            <a:r>
              <a:rPr lang="en-US" dirty="0">
                <a:latin typeface="Arial Narrow" panose="020B0606020202030204" pitchFamily="34" charset="0"/>
              </a:rPr>
              <a:t>contains: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 a copy of the program’s source code,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with line numbers,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the numeric address of each instruction,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the machine code bytes of each instruction (in hexadecimal), and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 symbol table. </a:t>
            </a:r>
          </a:p>
          <a:p>
            <a:pPr marL="457200" lvl="1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 Narrow" panose="020B0606020202030204" pitchFamily="34" charset="0"/>
              </a:rPr>
              <a:t>The symbol table contains the names of all program identifiers, segments, and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257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1CEA-382E-4BAF-837B-D1FD3A5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A9E3D-A43D-4298-B990-8F4E4889C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386"/>
            <a:ext cx="8339002" cy="4892214"/>
          </a:xfrm>
        </p:spPr>
      </p:pic>
    </p:spTree>
    <p:extLst>
      <p:ext uri="{BB962C8B-B14F-4D97-AF65-F5344CB8AC3E}">
        <p14:creationId xmlns:p14="http://schemas.microsoft.com/office/powerpoint/2010/main" val="393943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Assembly Language for x86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7630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b="0" i="1" u="none" strike="noStrike" baseline="0" dirty="0">
                <a:latin typeface="Arial Narrow" panose="020B0606020202030204" pitchFamily="34" charset="0"/>
              </a:rPr>
              <a:t>Assembly Language for x86 Processors</a:t>
            </a:r>
            <a:r>
              <a:rPr lang="en-US" sz="2800" b="0" i="1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focuses on programming microprocessors compatible with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Intel IA-32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and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AMD x86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processors running under Microsoft Windows.</a:t>
            </a:r>
          </a:p>
          <a:p>
            <a:pPr algn="just"/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pPr algn="just"/>
            <a:r>
              <a:rPr lang="en-US" sz="2800" dirty="0">
                <a:latin typeface="Arial Narrow" panose="020B0606020202030204" pitchFamily="34" charset="0"/>
              </a:rPr>
              <a:t>Assembly language bears the closest resemblance to native machine language. </a:t>
            </a:r>
          </a:p>
        </p:txBody>
      </p:sp>
    </p:spTree>
    <p:extLst>
      <p:ext uri="{BB962C8B-B14F-4D97-AF65-F5344CB8AC3E}">
        <p14:creationId xmlns:p14="http://schemas.microsoft.com/office/powerpoint/2010/main" val="364207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Is Assembly Language Portable?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language whose source programs can be compiled</a:t>
            </a:r>
            <a:r>
              <a:rPr lang="en-US" sz="2800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and run on a wide variety of computer systems is said to be </a:t>
            </a:r>
            <a:r>
              <a:rPr lang="en-US" sz="2800" b="0" i="1" u="none" strike="noStrike" baseline="0" dirty="0">
                <a:latin typeface="Arial Narrow" panose="020B0606020202030204" pitchFamily="34" charset="0"/>
              </a:rPr>
              <a:t>portable.</a:t>
            </a:r>
          </a:p>
          <a:p>
            <a:pPr algn="just"/>
            <a:endParaRPr lang="en-US" sz="2800" b="0" i="1" u="none" strike="noStrike" baseline="0" dirty="0">
              <a:latin typeface="Arial Narrow" panose="020B0606020202030204" pitchFamily="34" charset="0"/>
            </a:endParaRPr>
          </a:p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sz="2800" dirty="0">
              <a:latin typeface="Arial Narrow" panose="020B0606020202030204" pitchFamily="34" charset="0"/>
            </a:endParaRPr>
          </a:p>
          <a:p>
            <a:pPr algn="just"/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major feature of the Java language is that compiled programs run on nearly any computer system.</a:t>
            </a:r>
          </a:p>
          <a:p>
            <a:pPr algn="just"/>
            <a:endParaRPr lang="en-US" b="0" i="0" u="none" strike="noStrike" baseline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2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Assembly language is not portable because it is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designed for a specific processor family</a:t>
            </a:r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.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There are a number of different assembly languages widely used today, each based on a processor family.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1" algn="just"/>
            <a:r>
              <a:rPr lang="en-US" sz="1800" dirty="0">
                <a:solidFill>
                  <a:prstClr val="black"/>
                </a:solidFill>
                <a:latin typeface="Arial Narrow" panose="020B0606020202030204" pitchFamily="34" charset="0"/>
              </a:rPr>
              <a:t>Some well-known processor families are </a:t>
            </a: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Motorola 68x00, x86, SUN </a:t>
            </a:r>
            <a:r>
              <a:rPr lang="en-US" sz="1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Sparc</a:t>
            </a: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Vax</a:t>
            </a: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, and IBM-370</a:t>
            </a:r>
            <a:r>
              <a:rPr lang="en-US" sz="1800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sz="2400" i="1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586A0F-FEFA-4272-86D3-1F5EE9B9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Is Assembly Language Portable?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5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What you’ll learn from Assembly Language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will learn: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 Narrow" panose="020B0606020202030204" pitchFamily="34" charset="0"/>
              </a:rPr>
              <a:t>Some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basic principles of computer architecture</a:t>
            </a:r>
            <a:r>
              <a:rPr lang="en-US" dirty="0">
                <a:latin typeface="Arial Narrow" panose="020B0606020202030204" pitchFamily="34" charset="0"/>
              </a:rPr>
              <a:t>, as applied to the Intel IA-32 processor family.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How IA-32 processors manage memory</a:t>
            </a:r>
            <a:r>
              <a:rPr lang="en-US" dirty="0">
                <a:latin typeface="Arial Narrow" panose="020B0606020202030204" pitchFamily="34" charset="0"/>
              </a:rPr>
              <a:t>, using real mode, protected mode, and virtual mode.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 Narrow" panose="020B0606020202030204" pitchFamily="34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high-level language </a:t>
            </a:r>
            <a:r>
              <a:rPr lang="en-US" dirty="0">
                <a:latin typeface="Arial Narrow" panose="020B0606020202030204" pitchFamily="34" charset="0"/>
              </a:rPr>
              <a:t>compilers (such as C++)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translate</a:t>
            </a:r>
            <a:r>
              <a:rPr lang="en-US" dirty="0">
                <a:latin typeface="Arial Narrow" panose="020B0606020202030204" pitchFamily="34" charset="0"/>
              </a:rPr>
              <a:t> statements from their language into assembly language and native machine code.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 Narrow" panose="020B0606020202030204" pitchFamily="34" charset="0"/>
              </a:rPr>
              <a:t>How high-level languages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implement</a:t>
            </a:r>
            <a:r>
              <a:rPr lang="en-US" dirty="0">
                <a:latin typeface="Arial Narrow" panose="020B0606020202030204" pitchFamily="34" charset="0"/>
              </a:rPr>
              <a:t> arithmetic expressions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, loops, and logical structures</a:t>
            </a:r>
            <a:r>
              <a:rPr lang="en-US" dirty="0">
                <a:latin typeface="Arial Narrow" panose="020B0606020202030204" pitchFamily="34" charset="0"/>
              </a:rPr>
              <a:t> at the machine level.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 Narrow" panose="020B0606020202030204" pitchFamily="34" charset="0"/>
              </a:rPr>
              <a:t>You will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improve</a:t>
            </a:r>
            <a:r>
              <a:rPr lang="en-US" sz="3400" dirty="0">
                <a:latin typeface="Arial Narrow" panose="020B0606020202030204" pitchFamily="34" charset="0"/>
              </a:rPr>
              <a:t> your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machine-level debugging skills</a:t>
            </a:r>
            <a:r>
              <a:rPr lang="en-US" sz="3400" dirty="0">
                <a:latin typeface="Arial Narrow" panose="020B060602020203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2900" dirty="0">
                <a:latin typeface="Arial Narrow" panose="020B0606020202030204" pitchFamily="34" charset="0"/>
              </a:rPr>
              <a:t>Even in C++, when your programs have </a:t>
            </a:r>
            <a:r>
              <a:rPr lang="en-US" sz="2900" dirty="0">
                <a:solidFill>
                  <a:srgbClr val="FF0000"/>
                </a:solidFill>
                <a:latin typeface="Arial Narrow" panose="020B0606020202030204" pitchFamily="34" charset="0"/>
              </a:rPr>
              <a:t>errors due to pointers or memory allocation</a:t>
            </a:r>
            <a:r>
              <a:rPr lang="en-US" sz="2900" dirty="0">
                <a:latin typeface="Arial Narrow" panose="020B0606020202030204" pitchFamily="34" charset="0"/>
              </a:rPr>
              <a:t>, you can dive to the machine level and find out what really went wrong. 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 Narrow" panose="020B0606020202030204" pitchFamily="34" charset="0"/>
              </a:rPr>
              <a:t>High-level languages purposely hide machine-specific details, but sometimes these details are important when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tracking down errors</a:t>
            </a:r>
            <a:r>
              <a:rPr lang="en-US" sz="3400" dirty="0">
                <a:latin typeface="Arial Narrow" panose="020B0606020202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 Narrow" panose="020B0606020202030204" pitchFamily="34" charset="0"/>
              </a:rPr>
              <a:t>Assembly language will help you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understanding the interaction between the computer hardware, operating system, and application programs</a:t>
            </a:r>
            <a:r>
              <a:rPr lang="en-US" sz="3400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Narrow" panose="020B0606020202030204" pitchFamily="34" charset="0"/>
              </a:rPr>
              <a:t>What you’ll learn from Assembly Language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2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B54B-9B88-41CA-8698-A9776EB1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Applications of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C880-9B9D-4C5D-9BF6-997627D8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Embedded systems programs </a:t>
            </a:r>
            <a:r>
              <a:rPr lang="en-US" sz="2600" dirty="0">
                <a:latin typeface="Arial Narrow" panose="020B0606020202030204" pitchFamily="34" charset="0"/>
              </a:rPr>
              <a:t>are written in C, Java, or 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assembly language</a:t>
            </a:r>
            <a:r>
              <a:rPr lang="en-US" sz="2600" dirty="0">
                <a:latin typeface="Arial Narrow" panose="020B0606020202030204" pitchFamily="34" charset="0"/>
              </a:rPr>
              <a:t>, and downloaded into computer chips and installed in dedicated devices.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 Narrow" panose="020B0606020202030204" pitchFamily="34" charset="0"/>
              </a:rPr>
              <a:t>Some examples are automobile fuel and ignition systems, air-conditioning  control systems, security systems, flight control systems, hand-held computers, modems, printers, and other intelligent computer peripherals. 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 Narrow" panose="020B0606020202030204" pitchFamily="34" charset="0"/>
              </a:rPr>
              <a:t>Many dedicated computer game machines have stringent memory restrictions, requiring 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programs to be highly optimized for both space and runtime speed</a:t>
            </a:r>
            <a:r>
              <a:rPr lang="en-US" sz="2600" dirty="0">
                <a:latin typeface="Arial Narrow" panose="020B060602020203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 Narrow" panose="020B0606020202030204" pitchFamily="34" charset="0"/>
              </a:rPr>
              <a:t>Game programmers </a:t>
            </a:r>
            <a:r>
              <a:rPr lang="en-US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use assembly language to take full advantage of specific hardware features in a target system</a:t>
            </a:r>
            <a:r>
              <a:rPr lang="en-US" sz="2200" dirty="0">
                <a:latin typeface="Arial Narrow" panose="020B0606020202030204" pitchFamily="34" charset="0"/>
              </a:rPr>
              <a:t>. 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Definition 1: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 organization </a:t>
            </a:r>
            <a:r>
              <a:rPr lang="en-US" sz="2800" dirty="0">
                <a:latin typeface="Arial Narrow" panose="020B0606020202030204" pitchFamily="34" charset="0"/>
              </a:rPr>
              <a:t>is concerned with the way hardware components operate and the way they are connected together to form a computer system. 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Definition 2: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 organization </a:t>
            </a:r>
            <a:r>
              <a:rPr lang="en-US" sz="2800" dirty="0">
                <a:latin typeface="Arial Narrow" panose="020B0606020202030204" pitchFamily="34" charset="0"/>
              </a:rPr>
              <a:t>is concerned with the structure and behavior of a computer system.</a:t>
            </a:r>
          </a:p>
          <a:p>
            <a:pPr algn="just"/>
            <a:endParaRPr lang="en-US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Definition 3:</a:t>
            </a:r>
          </a:p>
          <a:p>
            <a:pPr algn="just"/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Assembly language </a:t>
            </a:r>
            <a:r>
              <a:rPr lang="en-US" sz="2800" dirty="0">
                <a:latin typeface="Arial Narrow" panose="020B0606020202030204" pitchFamily="34" charset="0"/>
              </a:rPr>
              <a:t>consists of statements written with short mnemonics such as ADD, MOV, SUB, and CALL. </a:t>
            </a:r>
          </a:p>
          <a:p>
            <a:pPr algn="just"/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1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FD06AA-8F81-423F-AB75-C403BE32FD1C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 Narrow" panose="020B0606020202030204" pitchFamily="34" charset="0"/>
              </a:rPr>
              <a:t>Virtual Machine Concept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51" y="1586131"/>
            <a:ext cx="8447649" cy="29295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Virtual Machine Concept:</a:t>
            </a:r>
          </a:p>
          <a:p>
            <a:pPr eaLnBrk="1" hangingPunct="1"/>
            <a:endParaRPr lang="en-US" alt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An effective way to explain how a computer’s hardware and software are related is called the </a:t>
            </a:r>
            <a:r>
              <a:rPr lang="en-US" i="1" dirty="0">
                <a:latin typeface="Arial Narrow" panose="020B0606020202030204" pitchFamily="34" charset="0"/>
              </a:rPr>
              <a:t>virtual machine concept.</a:t>
            </a:r>
          </a:p>
          <a:p>
            <a:endParaRPr lang="en-US" altLang="en-US" dirty="0">
              <a:latin typeface="Arial Narrow" panose="020B0606020202030204" pitchFamily="34" charset="0"/>
            </a:endParaRP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Specific Machine Levels</a:t>
            </a:r>
          </a:p>
        </p:txBody>
      </p:sp>
    </p:spTree>
    <p:extLst>
      <p:ext uri="{BB962C8B-B14F-4D97-AF65-F5344CB8AC3E}">
        <p14:creationId xmlns:p14="http://schemas.microsoft.com/office/powerpoint/2010/main" val="329078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72213F-900E-43AE-B907-4B1BD20925BE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64" y="4887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Narrow" panose="020B0606020202030204" pitchFamily="34" charset="0"/>
              </a:rPr>
              <a:t>Virtual Machines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1872"/>
            <a:ext cx="8686800" cy="4648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Virtual machine is a software program that emulates the functions of some other physical or virtual computer.</a:t>
            </a:r>
          </a:p>
          <a:p>
            <a:pPr eaLnBrk="1" hangingPunct="1"/>
            <a:r>
              <a:rPr lang="en-US" altLang="en-US" sz="2000" dirty="0">
                <a:latin typeface="Arial Narrow" panose="020B0606020202030204" pitchFamily="34" charset="0"/>
              </a:rPr>
              <a:t>Programming Language analogy:</a:t>
            </a:r>
          </a:p>
          <a:p>
            <a:pPr lvl="1" eaLnBrk="1" hangingPunct="1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eaLnBrk="1" hangingPunct="1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L1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981416"/>
            <a:ext cx="2822207" cy="17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0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Virtual Machines  		(Continue…)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1055" y="1676400"/>
            <a:ext cx="8229600" cy="213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Programs written in L1 can run in two different ways: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 Narrow" panose="020B0606020202030204" pitchFamily="34" charset="0"/>
              </a:rPr>
              <a:t>Translation</a:t>
            </a:r>
            <a:r>
              <a:rPr lang="en-US" altLang="en-US" sz="2000" dirty="0">
                <a:latin typeface="Arial Narrow" panose="020B0606020202030204" pitchFamily="34" charset="0"/>
              </a:rPr>
              <a:t> – L1 program is completely translated into an L0 program (which then runs on the computer hardware)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 Narrow" panose="020B0606020202030204" pitchFamily="34" charset="0"/>
              </a:rPr>
              <a:t>Interpretation</a:t>
            </a:r>
            <a:r>
              <a:rPr lang="en-US" altLang="en-US" sz="2000" dirty="0">
                <a:latin typeface="Arial Narrow" panose="020B0606020202030204" pitchFamily="34" charset="0"/>
              </a:rPr>
              <a:t> – L0 program interprets and executes L1 instructions one by one</a:t>
            </a:r>
          </a:p>
        </p:txBody>
      </p:sp>
    </p:spTree>
    <p:extLst>
      <p:ext uri="{BB962C8B-B14F-4D97-AF65-F5344CB8AC3E}">
        <p14:creationId xmlns:p14="http://schemas.microsoft.com/office/powerpoint/2010/main" val="14242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8B0C7D-2E23-49A8-BD5F-71339C000CC2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32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Translating Languages</a:t>
            </a:r>
          </a:p>
        </p:txBody>
      </p:sp>
      <p:sp>
        <p:nvSpPr>
          <p:cNvPr id="23557" name="Text Box 1027"/>
          <p:cNvSpPr txBox="1">
            <a:spLocks noChangeArrowheads="1"/>
          </p:cNvSpPr>
          <p:nvPr/>
        </p:nvSpPr>
        <p:spPr bwMode="auto">
          <a:xfrm>
            <a:off x="685800" y="1143000"/>
            <a:ext cx="6172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English:</a:t>
            </a:r>
            <a:r>
              <a:rPr lang="en-US" altLang="en-US"/>
              <a:t> Display the sum of A times B plus C.</a:t>
            </a:r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685800" y="2286000"/>
            <a:ext cx="37338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C++:</a:t>
            </a:r>
            <a:r>
              <a:rPr lang="en-US" altLang="en-US"/>
              <a:t>  cout &lt;&lt; (A * B + C);</a:t>
            </a:r>
          </a:p>
        </p:txBody>
      </p:sp>
      <p:sp>
        <p:nvSpPr>
          <p:cNvPr id="23559" name="Text Box 1029"/>
          <p:cNvSpPr txBox="1">
            <a:spLocks noChangeArrowheads="1"/>
          </p:cNvSpPr>
          <p:nvPr/>
        </p:nvSpPr>
        <p:spPr bwMode="auto">
          <a:xfrm>
            <a:off x="685800" y="3505200"/>
            <a:ext cx="3200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Assembly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mov eax,A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/>
              <a:t>mul 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US"/>
              <a:t>add eax,C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/>
              <a:t>call WriteInt</a:t>
            </a:r>
          </a:p>
        </p:txBody>
      </p:sp>
      <p:sp>
        <p:nvSpPr>
          <p:cNvPr id="23560" name="Text Box 103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A1 00000000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F7 25 00000004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03 05 00000008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E8 00500000</a:t>
            </a:r>
          </a:p>
        </p:txBody>
      </p:sp>
      <p:sp>
        <p:nvSpPr>
          <p:cNvPr id="23561" name="Line 1031"/>
          <p:cNvSpPr>
            <a:spLocks noChangeShapeType="1"/>
          </p:cNvSpPr>
          <p:nvPr/>
        </p:nvSpPr>
        <p:spPr bwMode="auto">
          <a:xfrm>
            <a:off x="1981200" y="1828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2" name="Line 1032"/>
          <p:cNvSpPr>
            <a:spLocks noChangeShapeType="1"/>
          </p:cNvSpPr>
          <p:nvPr/>
        </p:nvSpPr>
        <p:spPr bwMode="auto">
          <a:xfrm>
            <a:off x="1981200" y="2971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563" name="Line 1033"/>
          <p:cNvSpPr>
            <a:spLocks noChangeShapeType="1"/>
          </p:cNvSpPr>
          <p:nvPr/>
        </p:nvSpPr>
        <p:spPr bwMode="auto">
          <a:xfrm>
            <a:off x="3886200" y="44196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7F71EB-3FCD-480F-98C9-13D7CF750013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715000" y="4724400"/>
            <a:ext cx="2971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562600" y="49530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810000" cy="3398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80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6852ED-B021-4432-A79F-B502BBFFCB86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High-Level Language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22112"/>
            <a:ext cx="64770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4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eaLnBrk="1" hangingPunct="1"/>
            <a:r>
              <a:rPr lang="en-US" altLang="en-US" sz="24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Programs compile into assembly language (Level 3)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51" y="1905000"/>
            <a:ext cx="3075049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9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High-Level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28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Java byte code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- a low-level language code.</a:t>
            </a: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Java byte code </a:t>
            </a:r>
            <a:r>
              <a:rPr lang="en-US" sz="2800" dirty="0">
                <a:latin typeface="Arial Narrow" panose="020B0606020202030204" pitchFamily="34" charset="0"/>
              </a:rPr>
              <a:t>is executed at runtime by a program known as a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Java virtual machine (JVM)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62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-62345"/>
            <a:ext cx="8548686" cy="2849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304800" y="2438400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3692751" y="1749352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972107" y="26171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82" y="3858380"/>
            <a:ext cx="2400635" cy="1428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429491" y="6185240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429490" y="5413119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18" y="4144575"/>
            <a:ext cx="349616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12F416-1BAE-4E9F-995B-927BDFA8C5F8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Assembly Language</a:t>
            </a:r>
          </a:p>
        </p:txBody>
      </p:sp>
      <p:sp>
        <p:nvSpPr>
          <p:cNvPr id="266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2031" y="1324487"/>
            <a:ext cx="8229600" cy="51974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Level 3</a:t>
            </a:r>
          </a:p>
          <a:p>
            <a:pPr eaLnBrk="1" hangingPunct="1"/>
            <a:r>
              <a:rPr lang="en-US" altLang="en-US" sz="28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eaLnBrk="1" hangingPunct="1"/>
            <a:r>
              <a:rPr lang="en-US" altLang="en-US" sz="28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eaLnBrk="1" hangingPunct="1"/>
            <a:endParaRPr lang="en-US" alt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instructions in assembly language may directly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match</a:t>
            </a:r>
            <a:r>
              <a:rPr lang="en-US" sz="2800" dirty="0">
                <a:latin typeface="Arial Narrow" panose="020B0606020202030204" pitchFamily="34" charset="0"/>
              </a:rPr>
              <a:t> the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computer’s architecture </a:t>
            </a:r>
            <a:r>
              <a:rPr lang="en-US" sz="2800" dirty="0">
                <a:latin typeface="Arial Narrow" panose="020B0606020202030204" pitchFamily="34" charset="0"/>
              </a:rPr>
              <a:t>or they may be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translated</a:t>
            </a:r>
            <a:r>
              <a:rPr lang="en-US" sz="2800" dirty="0">
                <a:latin typeface="Arial Narrow" panose="020B0606020202030204" pitchFamily="34" charset="0"/>
              </a:rPr>
              <a:t> during execution by a program inside the processor known as a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microcode interpreter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  <a:endParaRPr lang="en-US" altLang="en-US" sz="2800" dirty="0">
              <a:latin typeface="Arial Narrow" panose="020B0606020202030204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7" y="324507"/>
            <a:ext cx="2329583" cy="207818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08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7A7195-88E9-4C9B-B9D4-42A01E0CF677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Instruction Set Architecture (ISA)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90969" cy="2667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2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Also known as </a:t>
            </a:r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language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Executed by Level 1 (Digital Logic)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9" y="1752600"/>
            <a:ext cx="3075049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6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main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objective</a:t>
            </a:r>
            <a:r>
              <a:rPr lang="en-US" dirty="0">
                <a:latin typeface="Arial Narrow" panose="020B0606020202030204" pitchFamily="34" charset="0"/>
              </a:rPr>
              <a:t> of this course is to: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Understand</a:t>
            </a:r>
            <a:r>
              <a:rPr lang="en-US" dirty="0">
                <a:latin typeface="Arial Narrow" panose="020B0606020202030204" pitchFamily="34" charset="0"/>
              </a:rPr>
              <a:t> the basic structure of a computer system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 Narrow" panose="020B0606020202030204" pitchFamily="34" charset="0"/>
              </a:rPr>
              <a:t>How to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write</a:t>
            </a:r>
            <a:r>
              <a:rPr lang="en-US" dirty="0">
                <a:latin typeface="Arial Narrow" panose="020B0606020202030204" pitchFamily="34" charset="0"/>
              </a:rPr>
              <a:t> programs by understanding the 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35186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 6/e, 2010.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E27E78-32FE-4600-8E6A-BAD83C551813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 Narrow" panose="020B0606020202030204" pitchFamily="34" charset="0"/>
              </a:rPr>
              <a:t>Digital Logic</a:t>
            </a:r>
          </a:p>
        </p:txBody>
      </p:sp>
      <p:sp>
        <p:nvSpPr>
          <p:cNvPr id="2867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22564" y="1600200"/>
            <a:ext cx="6477000" cy="2667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Level 1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System bus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Memory</a:t>
            </a:r>
          </a:p>
          <a:p>
            <a:pPr eaLnBrk="1" hangingPunct="1"/>
            <a:r>
              <a:rPr lang="en-US" altLang="en-US" dirty="0">
                <a:latin typeface="Arial Narrow" panose="020B0606020202030204" pitchFamily="34" charset="0"/>
              </a:rPr>
              <a:t>Implemented using bipolar transistors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667000" cy="23791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5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0496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Narrow" panose="020B0606020202030204" pitchFamily="34" charset="0"/>
              </a:rPr>
              <a:t>Basic Microcomputer Design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8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27"/>
            <a:ext cx="80496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487896-5ECE-4295-992C-931ED92E34B4}"/>
              </a:ext>
            </a:extLst>
          </p:cNvPr>
          <p:cNvSpPr/>
          <p:nvPr/>
        </p:nvSpPr>
        <p:spPr>
          <a:xfrm>
            <a:off x="616527" y="3918833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Italic"/>
              </a:rPr>
              <a:t>central processor unit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(CPU): </a:t>
            </a:r>
            <a:r>
              <a:rPr lang="en-US" sz="2000" dirty="0">
                <a:latin typeface="Times-Roman"/>
              </a:rPr>
              <a:t>Where calculations and logic operations are performed: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contains a limited number of storage locations named </a:t>
            </a:r>
            <a:r>
              <a:rPr lang="en-US" sz="2000" i="1" dirty="0">
                <a:latin typeface="Times-Italic"/>
              </a:rPr>
              <a:t>registers</a:t>
            </a:r>
            <a:r>
              <a:rPr lang="en-US" sz="2000" dirty="0">
                <a:latin typeface="Times-Roman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a high-frequency clock,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a control unit,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an arithmetic logic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8C8D3-3EB7-4298-9CCD-CE1DBB2F29C6}"/>
              </a:ext>
            </a:extLst>
          </p:cNvPr>
          <p:cNvSpPr/>
          <p:nvPr/>
        </p:nvSpPr>
        <p:spPr>
          <a:xfrm>
            <a:off x="616527" y="5857825"/>
            <a:ext cx="8070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Italic"/>
              </a:rPr>
              <a:t>memory storage unit </a:t>
            </a:r>
            <a:r>
              <a:rPr lang="en-US" sz="2000" dirty="0">
                <a:latin typeface="Times-Roman"/>
              </a:rPr>
              <a:t>is where instructions and data are held while a computer program is running. </a:t>
            </a:r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27"/>
            <a:ext cx="80496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1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27"/>
            <a:ext cx="80496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6E1A4F-8D29-43F2-8C22-EDD7B427143F}"/>
              </a:ext>
            </a:extLst>
          </p:cNvPr>
          <p:cNvSpPr/>
          <p:nvPr/>
        </p:nvSpPr>
        <p:spPr>
          <a:xfrm>
            <a:off x="609599" y="4038600"/>
            <a:ext cx="77448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-Roman"/>
              </a:rPr>
              <a:t>The storage unit </a:t>
            </a:r>
            <a:r>
              <a:rPr lang="en-US" sz="2000" dirty="0">
                <a:latin typeface="Times-Roman"/>
              </a:rPr>
              <a:t>receives requests for data from the CPU, transfers data from random access memory (RAM) to the CPU, and transfers data from the CPU into memory.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E309-0D2C-4534-A6AC-B41865BE66CF}"/>
              </a:ext>
            </a:extLst>
          </p:cNvPr>
          <p:cNvSpPr/>
          <p:nvPr/>
        </p:nvSpPr>
        <p:spPr>
          <a:xfrm>
            <a:off x="609599" y="5183603"/>
            <a:ext cx="77448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-Roman"/>
              </a:rPr>
              <a:t>All processing of data takes place within the CPU, so programs residing in memory must be copied into the CPU before they can execute.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5037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76300"/>
            <a:ext cx="8986684" cy="3771900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imes-Roman"/>
              </a:rPr>
              <a:t>A </a:t>
            </a:r>
            <a:r>
              <a:rPr lang="en-US" sz="1900" i="1" dirty="0">
                <a:latin typeface="Times-Italic"/>
              </a:rPr>
              <a:t>bus </a:t>
            </a:r>
            <a:r>
              <a:rPr lang="en-US" sz="1900" dirty="0">
                <a:latin typeface="Times-Roman"/>
              </a:rPr>
              <a:t>is a group of parallel wires that transfer data from one part of the computer to another.</a:t>
            </a:r>
          </a:p>
          <a:p>
            <a:r>
              <a:rPr lang="en-US" sz="1900" dirty="0">
                <a:latin typeface="Times-Roman"/>
              </a:rPr>
              <a:t>A computer system usually contains </a:t>
            </a:r>
            <a:r>
              <a:rPr lang="en-US" sz="1900" dirty="0">
                <a:solidFill>
                  <a:srgbClr val="FF0000"/>
                </a:solidFill>
                <a:latin typeface="Times-Roman"/>
              </a:rPr>
              <a:t>four bus types:</a:t>
            </a:r>
            <a:r>
              <a:rPr lang="en-US" sz="1900" dirty="0">
                <a:latin typeface="Times-Roman"/>
              </a:rPr>
              <a:t> </a:t>
            </a:r>
            <a:r>
              <a:rPr lang="en-US" sz="1900" dirty="0">
                <a:solidFill>
                  <a:schemeClr val="accent1"/>
                </a:solidFill>
                <a:latin typeface="Times-Roman"/>
              </a:rPr>
              <a:t>data, I/O, control, and address. </a:t>
            </a:r>
          </a:p>
          <a:p>
            <a:r>
              <a:rPr lang="en-US" sz="1900" dirty="0">
                <a:latin typeface="Times-Roman"/>
              </a:rPr>
              <a:t>The </a:t>
            </a:r>
            <a:r>
              <a:rPr lang="en-US" sz="1900" i="1" dirty="0">
                <a:latin typeface="Times-Italic"/>
              </a:rPr>
              <a:t>data bus </a:t>
            </a:r>
            <a:r>
              <a:rPr lang="en-US" sz="1900" dirty="0">
                <a:latin typeface="Times-Roman"/>
              </a:rPr>
              <a:t>transfers instructions and data between the CPU and memory. </a:t>
            </a:r>
          </a:p>
          <a:p>
            <a:r>
              <a:rPr lang="en-US" sz="1900" dirty="0">
                <a:latin typeface="Times-Roman"/>
              </a:rPr>
              <a:t>The I/O bus transfers data between the CPU and the system input/output devices. </a:t>
            </a:r>
          </a:p>
          <a:p>
            <a:r>
              <a:rPr lang="en-US" sz="1900" dirty="0">
                <a:latin typeface="Times-Roman"/>
              </a:rPr>
              <a:t>The </a:t>
            </a:r>
            <a:r>
              <a:rPr lang="en-US" sz="1900" i="1" dirty="0">
                <a:latin typeface="Times-Italic"/>
              </a:rPr>
              <a:t>control bus </a:t>
            </a:r>
            <a:r>
              <a:rPr lang="en-US" sz="1900" dirty="0">
                <a:latin typeface="Times-Roman"/>
              </a:rPr>
              <a:t>uses binary signals to synchronize actions of all devices attached to the system bus. </a:t>
            </a:r>
          </a:p>
          <a:p>
            <a:r>
              <a:rPr lang="en-US" sz="1900" dirty="0">
                <a:latin typeface="Times-Roman"/>
              </a:rPr>
              <a:t>The </a:t>
            </a:r>
            <a:r>
              <a:rPr lang="en-US" sz="1900" i="1" dirty="0">
                <a:latin typeface="Times-Italic"/>
              </a:rPr>
              <a:t>address bus </a:t>
            </a:r>
            <a:r>
              <a:rPr lang="en-US" sz="1900" dirty="0">
                <a:latin typeface="Times-Roman"/>
              </a:rPr>
              <a:t>holds the addresses of instructions and data when the currently executing instruction transfers data between the CPU and memory.</a:t>
            </a: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E115-8998-486F-ACE2-A2D98EE5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5181601" cy="24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BA52-0D85-48A5-B863-018B1D75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Clock and Clock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C8D0-DC1B-484E-B7E3-954BB161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Clock synchronizes </a:t>
            </a:r>
            <a:r>
              <a:rPr lang="en-US" sz="2800" dirty="0">
                <a:latin typeface="Arial Narrow" panose="020B0606020202030204" pitchFamily="34" charset="0"/>
              </a:rPr>
              <a:t>all CPU and BUS operations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Clock is used to trigger events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Clock cycles measure time of a single operation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 machine instruction requires at least one clock cycle to execute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Few require in excess of 50 clocks (the multiply instruction on the 8088 processor, for example)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Instructions requiring memory access often have empty clock cycles called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wait states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Because of the differences in the speeds of the CPU, the system bus, and memory circuits</a:t>
            </a:r>
          </a:p>
        </p:txBody>
      </p:sp>
    </p:spTree>
    <p:extLst>
      <p:ext uri="{BB962C8B-B14F-4D97-AF65-F5344CB8AC3E}">
        <p14:creationId xmlns:p14="http://schemas.microsoft.com/office/powerpoint/2010/main" val="257518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8DB-436D-4DA3-B1D8-768AE6AF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Narrow" panose="020B0606020202030204" pitchFamily="34" charset="0"/>
              </a:rPr>
              <a:t>Instruction Execution Cycle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0292-BF2C-4EAD-89AA-20726CB9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The CPU go through a predefined sequence of steps to execute a machine instruction, called the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instruction execution cycle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The instruction pointer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(IP)</a:t>
            </a:r>
            <a:r>
              <a:rPr lang="en-US" sz="2800" dirty="0">
                <a:latin typeface="Arial Narrow" panose="020B0606020202030204" pitchFamily="34" charset="0"/>
              </a:rPr>
              <a:t> register holds the address of the instruction we want to execute. </a:t>
            </a:r>
          </a:p>
        </p:txBody>
      </p:sp>
    </p:spTree>
    <p:extLst>
      <p:ext uri="{BB962C8B-B14F-4D97-AF65-F5344CB8AC3E}">
        <p14:creationId xmlns:p14="http://schemas.microsoft.com/office/powerpoint/2010/main" val="1725032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28A8-B0EB-4D2B-BDE3-659B2FB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Instruction Execution Cycle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7899-A285-4419-994E-33B3D507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2838"/>
            <a:ext cx="85344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Here are the steps to execute it: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Arial Narrow" panose="020B0606020202030204" pitchFamily="34" charset="0"/>
              </a:rPr>
              <a:t>First, the CPU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fetch the instruction </a:t>
            </a:r>
            <a:r>
              <a:rPr lang="en-US" sz="2200" dirty="0">
                <a:latin typeface="Arial Narrow" panose="020B0606020202030204" pitchFamily="34" charset="0"/>
              </a:rPr>
              <a:t>from </a:t>
            </a:r>
            <a:r>
              <a:rPr lang="en-US" sz="2400" dirty="0">
                <a:latin typeface="Arial Narrow" panose="020B0606020202030204" pitchFamily="34" charset="0"/>
              </a:rPr>
              <a:t>the </a:t>
            </a: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instruction queue</a:t>
            </a:r>
            <a:endParaRPr lang="en-US" sz="2200" dirty="0">
              <a:latin typeface="Arial Narrow" panose="020B0606020202030204" pitchFamily="34" charset="0"/>
            </a:endParaRPr>
          </a:p>
          <a:p>
            <a:pPr lvl="1"/>
            <a:r>
              <a:rPr lang="en-US" sz="2100" dirty="0">
                <a:latin typeface="Arial Narrow" panose="020B0606020202030204" pitchFamily="34" charset="0"/>
              </a:rPr>
              <a:t>It then increments the instruction pointer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2. Next, the CPU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decodes</a:t>
            </a:r>
            <a:r>
              <a:rPr lang="en-US" sz="2200" b="1" dirty="0">
                <a:latin typeface="Arial Narrow" panose="020B0606020202030204" pitchFamily="34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</a:rPr>
              <a:t>the instruction by looking at its binary bit pattern </a:t>
            </a:r>
          </a:p>
          <a:p>
            <a:pPr lvl="1"/>
            <a:r>
              <a:rPr lang="en-US" sz="2100" dirty="0">
                <a:latin typeface="Arial Narrow" panose="020B0606020202030204" pitchFamily="34" charset="0"/>
              </a:rPr>
              <a:t>This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bit pattern </a:t>
            </a:r>
            <a:r>
              <a:rPr lang="en-US" sz="2100" dirty="0">
                <a:latin typeface="Arial Narrow" panose="020B0606020202030204" pitchFamily="34" charset="0"/>
              </a:rPr>
              <a:t>might reveal that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the instruction has operands </a:t>
            </a:r>
            <a:r>
              <a:rPr lang="en-US" sz="2100" dirty="0">
                <a:latin typeface="Arial Narrow" panose="020B0606020202030204" pitchFamily="34" charset="0"/>
              </a:rPr>
              <a:t>(input values)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3. If operands are involved, the CPU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fetches the operands </a:t>
            </a:r>
            <a:r>
              <a:rPr lang="en-US" sz="2200" dirty="0">
                <a:latin typeface="Arial Narrow" panose="020B0606020202030204" pitchFamily="34" charset="0"/>
              </a:rPr>
              <a:t>from registers and memory</a:t>
            </a:r>
          </a:p>
          <a:p>
            <a:pPr lvl="1"/>
            <a:r>
              <a:rPr lang="en-US" sz="2100" dirty="0">
                <a:latin typeface="Arial Narrow" panose="020B0606020202030204" pitchFamily="34" charset="0"/>
              </a:rPr>
              <a:t>Sometimes, this involves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address calculations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4. Next, the CPU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executes</a:t>
            </a:r>
            <a:r>
              <a:rPr lang="en-US" sz="2200" b="1" dirty="0">
                <a:latin typeface="Arial Narrow" panose="020B0606020202030204" pitchFamily="34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</a:rPr>
              <a:t>the instruction, using any operand values it fetched during the earlier step</a:t>
            </a:r>
          </a:p>
          <a:p>
            <a:pPr lvl="1"/>
            <a:r>
              <a:rPr lang="en-US" sz="2100" dirty="0">
                <a:latin typeface="Arial Narrow" panose="020B0606020202030204" pitchFamily="34" charset="0"/>
              </a:rPr>
              <a:t>It also </a:t>
            </a:r>
            <a:r>
              <a:rPr lang="en-US" sz="2100" dirty="0">
                <a:solidFill>
                  <a:srgbClr val="FF0000"/>
                </a:solidFill>
                <a:latin typeface="Arial Narrow" panose="020B0606020202030204" pitchFamily="34" charset="0"/>
              </a:rPr>
              <a:t>updates a few status flags</a:t>
            </a:r>
            <a:r>
              <a:rPr lang="en-US" sz="2100" dirty="0">
                <a:latin typeface="Arial Narrow" panose="020B0606020202030204" pitchFamily="34" charset="0"/>
              </a:rPr>
              <a:t>, such as Zero, Carry, and Overflow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5. Finally, if an output operand was part of the instruction, the CPU </a:t>
            </a:r>
            <a:r>
              <a:rPr lang="en-US" sz="2200" b="1" dirty="0">
                <a:solidFill>
                  <a:srgbClr val="FF0000"/>
                </a:solidFill>
                <a:latin typeface="Arial Narrow" panose="020B0606020202030204" pitchFamily="34" charset="0"/>
              </a:rPr>
              <a:t>stores the result </a:t>
            </a:r>
            <a:r>
              <a:rPr lang="en-US" sz="2200" dirty="0">
                <a:latin typeface="Arial Narrow" panose="020B0606020202030204" pitchFamily="34" charset="0"/>
              </a:rPr>
              <a:t>of its execution in the operand</a:t>
            </a:r>
          </a:p>
        </p:txBody>
      </p:sp>
    </p:spTree>
    <p:extLst>
      <p:ext uri="{BB962C8B-B14F-4D97-AF65-F5344CB8AC3E}">
        <p14:creationId xmlns:p14="http://schemas.microsoft.com/office/powerpoint/2010/main" val="10158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4218-3CF5-4D51-954A-D7B70DD0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Instruction Execution Cycle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E59E-ACD8-497B-9914-7143D00A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79890"/>
            <a:ext cx="8610600" cy="2362200"/>
          </a:xfrm>
        </p:spPr>
        <p:txBody>
          <a:bodyPr>
            <a:noAutofit/>
          </a:bodyPr>
          <a:lstStyle/>
          <a:p>
            <a:r>
              <a:rPr lang="en-US" sz="2400" dirty="0"/>
              <a:t>An </a:t>
            </a:r>
            <a:r>
              <a:rPr lang="en-US" sz="2400" i="1" dirty="0">
                <a:solidFill>
                  <a:srgbClr val="FF0000"/>
                </a:solidFill>
              </a:rPr>
              <a:t>operand</a:t>
            </a:r>
            <a:r>
              <a:rPr lang="en-US" sz="2400" i="1" dirty="0"/>
              <a:t> </a:t>
            </a:r>
            <a:r>
              <a:rPr lang="en-US" sz="2400" dirty="0"/>
              <a:t>is a value that is either an input or an output to an operation</a:t>
            </a:r>
          </a:p>
          <a:p>
            <a:r>
              <a:rPr lang="en-US" sz="2400" dirty="0"/>
              <a:t>For example, the expression Z = X + Y has </a:t>
            </a:r>
            <a:r>
              <a:rPr lang="en-US" sz="2400" dirty="0">
                <a:solidFill>
                  <a:srgbClr val="FF0000"/>
                </a:solidFill>
              </a:rPr>
              <a:t>two input operands </a:t>
            </a:r>
            <a:r>
              <a:rPr lang="en-US" sz="2400" dirty="0"/>
              <a:t>(X and Y) and a single </a:t>
            </a:r>
            <a:r>
              <a:rPr lang="en-US" sz="2400" dirty="0">
                <a:solidFill>
                  <a:srgbClr val="FF0000"/>
                </a:solidFill>
              </a:rPr>
              <a:t>output operand </a:t>
            </a:r>
            <a:r>
              <a:rPr lang="en-US" sz="2400" dirty="0"/>
              <a:t>(Z)</a:t>
            </a:r>
          </a:p>
          <a:p>
            <a:r>
              <a:rPr lang="en-US" sz="2400" dirty="0"/>
              <a:t>In order </a:t>
            </a:r>
            <a:r>
              <a:rPr lang="en-US" sz="2400" dirty="0">
                <a:solidFill>
                  <a:srgbClr val="FF0000"/>
                </a:solidFill>
              </a:rPr>
              <a:t>to read program instructions from memory</a:t>
            </a:r>
            <a:r>
              <a:rPr lang="en-US" sz="2400" dirty="0"/>
              <a:t>, an address is placed on the </a:t>
            </a:r>
            <a:r>
              <a:rPr lang="en-US" sz="2400" dirty="0">
                <a:solidFill>
                  <a:srgbClr val="FF0000"/>
                </a:solidFill>
              </a:rPr>
              <a:t>address bus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972CE-2316-49A3-A925-517F05DE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42" y="3270164"/>
            <a:ext cx="4235116" cy="3405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778" y="3468111"/>
            <a:ext cx="4961021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memory controller </a:t>
            </a:r>
            <a:r>
              <a:rPr lang="en-US" sz="2400" dirty="0"/>
              <a:t>places the requested code on the data bus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Arial Narrow" panose="020B0606020202030204" pitchFamily="34" charset="0"/>
              </a:rPr>
              <a:t>Making the code available inside the code cache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7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Assembly Language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An assembly language is a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low-level programming language</a:t>
            </a:r>
            <a:r>
              <a:rPr lang="en-US" sz="2400" dirty="0">
                <a:latin typeface="Arial Narrow" panose="020B0606020202030204" pitchFamily="34" charset="0"/>
              </a:rPr>
              <a:t> designed for a specific type of processor</a:t>
            </a:r>
          </a:p>
          <a:p>
            <a:endParaRPr lang="en-US" sz="1100" dirty="0">
              <a:latin typeface="Arial Narrow" panose="020B0606020202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Assembly language </a:t>
            </a:r>
            <a:r>
              <a:rPr lang="en-US" altLang="zh-TW" sz="2400" dirty="0">
                <a:latin typeface="Arial Narrow" panose="020B0606020202030204" pitchFamily="34" charset="0"/>
              </a:rPr>
              <a:t>is used to write the program using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alphanumeric symbols </a:t>
            </a:r>
            <a:r>
              <a:rPr lang="en-US" altLang="zh-TW" sz="2400" dirty="0">
                <a:latin typeface="Arial Narrow" panose="020B0606020202030204" pitchFamily="34" charset="0"/>
              </a:rPr>
              <a:t>(or mnemonic), e.g. ADD, MOV, PUSH etc.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Assembly Language depends on 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machine code instructions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Every assembler has its own assembly language </a:t>
            </a:r>
          </a:p>
          <a:p>
            <a:endParaRPr lang="en-US" sz="105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Assembly language has a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one-to-one relationship </a:t>
            </a:r>
            <a:r>
              <a:rPr lang="en-US" sz="2400" dirty="0">
                <a:latin typeface="Arial Narrow" panose="020B0606020202030204" pitchFamily="34" charset="0"/>
              </a:rPr>
              <a:t>with machine language: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Each assembly language instruction corresponds to a single machine-language instruction.</a:t>
            </a:r>
          </a:p>
          <a:p>
            <a:pPr lvl="1"/>
            <a:r>
              <a:rPr lang="en-US" altLang="zh-TW" sz="2400" dirty="0">
                <a:latin typeface="Arial Narrow" panose="020B0606020202030204" pitchFamily="34" charset="0"/>
              </a:rPr>
              <a:t>A single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machine-language instruction </a:t>
            </a:r>
            <a:r>
              <a:rPr lang="en-US" altLang="zh-TW" sz="2400" dirty="0">
                <a:latin typeface="Arial Narrow" panose="020B0606020202030204" pitchFamily="34" charset="0"/>
              </a:rPr>
              <a:t>can take up one or more bytes of code</a:t>
            </a: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B032-41DB-43E9-AE5F-BF6F9FFE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27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Instruction Execution Cycle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0ED2-9CCF-483A-B7F3-7F5D64B9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73" y="921775"/>
            <a:ext cx="8611253" cy="250722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instruction pointer’s</a:t>
            </a:r>
            <a:r>
              <a:rPr lang="en-US" sz="2400" dirty="0"/>
              <a:t> value determines which instruction will be executed next. </a:t>
            </a:r>
          </a:p>
          <a:p>
            <a:pPr algn="just"/>
            <a:r>
              <a:rPr lang="en-US" sz="2400" dirty="0"/>
              <a:t>The instruction is analyzed by the </a:t>
            </a:r>
            <a:r>
              <a:rPr lang="en-US" sz="2400" b="1" dirty="0">
                <a:solidFill>
                  <a:srgbClr val="FF0000"/>
                </a:solidFill>
              </a:rPr>
              <a:t>instruction decoder</a:t>
            </a:r>
            <a:endParaRPr lang="en-US" sz="2400" dirty="0"/>
          </a:p>
          <a:p>
            <a:pPr lvl="1" algn="just"/>
            <a:r>
              <a:rPr lang="en-US" sz="2000" dirty="0"/>
              <a:t>Causing appropriate digital signals to be sent to the </a:t>
            </a:r>
            <a:r>
              <a:rPr lang="en-US" sz="2000" dirty="0">
                <a:solidFill>
                  <a:srgbClr val="FF0000"/>
                </a:solidFill>
              </a:rPr>
              <a:t>Control Unit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Control Unit </a:t>
            </a:r>
            <a:r>
              <a:rPr lang="en-US" sz="2000" dirty="0"/>
              <a:t>coordinates with the ALU and floating-point unit.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AA66E-F5D1-4755-AA00-918AFD27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18" y="3048000"/>
            <a:ext cx="4563724" cy="3670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373" y="3217566"/>
            <a:ext cx="4963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Control bus </a:t>
            </a:r>
            <a:r>
              <a:rPr lang="en-US" sz="2400" dirty="0"/>
              <a:t>carries signals that use the system clock to coordinate the transfer of data between different CPU components.</a:t>
            </a:r>
          </a:p>
        </p:txBody>
      </p:sp>
    </p:spTree>
    <p:extLst>
      <p:ext uri="{BB962C8B-B14F-4D97-AF65-F5344CB8AC3E}">
        <p14:creationId xmlns:p14="http://schemas.microsoft.com/office/powerpoint/2010/main" val="29063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E0A7-DB81-47F2-B2C4-7B6791E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Reading from Memory</a:t>
            </a:r>
            <a:br>
              <a:rPr lang="en-US" b="1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2BD-CBF4-4217-8A86-0D08650B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As a rule, computers read memory much more slowly than they access internal registers. 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Reading a single value from memory involves four separate steps: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Place the address </a:t>
            </a:r>
            <a:r>
              <a:rPr lang="en-US" dirty="0">
                <a:latin typeface="Arial Narrow" panose="020B0606020202030204" pitchFamily="34" charset="0"/>
              </a:rPr>
              <a:t>of the value you want to read on the address bus.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Assert</a:t>
            </a:r>
            <a:r>
              <a:rPr lang="en-US" dirty="0">
                <a:latin typeface="Arial Narrow" panose="020B0606020202030204" pitchFamily="34" charset="0"/>
              </a:rPr>
              <a:t> (change the value of) the processor’s RD </a:t>
            </a:r>
            <a:r>
              <a:rPr lang="en-US" i="1" dirty="0">
                <a:latin typeface="Arial Narrow" panose="020B0606020202030204" pitchFamily="34" charset="0"/>
              </a:rPr>
              <a:t>(read) </a:t>
            </a:r>
            <a:r>
              <a:rPr lang="en-US" dirty="0">
                <a:latin typeface="Arial Narrow" panose="020B0606020202030204" pitchFamily="34" charset="0"/>
              </a:rPr>
              <a:t>pin.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Wait one clock cycle for the memory chips to respond.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Copy the data </a:t>
            </a:r>
            <a:r>
              <a:rPr lang="en-US" dirty="0">
                <a:latin typeface="Arial Narrow" panose="020B0606020202030204" pitchFamily="34" charset="0"/>
              </a:rPr>
              <a:t>from the data bus into the destination operand.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Each of these steps generally requires a single </a:t>
            </a:r>
            <a:r>
              <a:rPr lang="en-US" i="1" dirty="0">
                <a:latin typeface="Arial Narrow" panose="020B0606020202030204" pitchFamily="34" charset="0"/>
              </a:rPr>
              <a:t>clock cycle</a:t>
            </a:r>
            <a:r>
              <a:rPr lang="en-US" dirty="0">
                <a:latin typeface="Arial Narrow" panose="020B0606020202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58760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95BC-343B-4AF0-935A-B45730B4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Cache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FFE6-38E5-457B-A2D1-72741231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8568"/>
            <a:ext cx="8229600" cy="51174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CPU designers figured out that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 memory creates a speed bottleneck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because most programs have to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access variables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To reduce the amount of time spent in reading and writing memory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most recently used instructions and data </a:t>
            </a:r>
            <a:r>
              <a:rPr lang="en-US" sz="2400" dirty="0">
                <a:latin typeface="Arial Narrow" panose="020B0606020202030204" pitchFamily="34" charset="0"/>
              </a:rPr>
              <a:t>are stored in high-speed memory called </a:t>
            </a: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cache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idea is that a program is more likely want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to access the same memory and instructions repeatedly</a:t>
            </a:r>
            <a:endParaRPr lang="en-US" sz="2800" dirty="0">
              <a:latin typeface="Arial Narrow" panose="020B0606020202030204" pitchFamily="34" charset="0"/>
            </a:endParaRP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so cache keeps these values where they can be accessed quickly</a:t>
            </a:r>
          </a:p>
        </p:txBody>
      </p:sp>
    </p:spTree>
    <p:extLst>
      <p:ext uri="{BB962C8B-B14F-4D97-AF65-F5344CB8AC3E}">
        <p14:creationId xmlns:p14="http://schemas.microsoft.com/office/powerpoint/2010/main" val="13175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Cache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When the CPU begins to execute a program, it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loads the next thousand instructions </a:t>
            </a:r>
            <a:r>
              <a:rPr lang="en-US" sz="2800" dirty="0">
                <a:latin typeface="Arial Narrow" panose="020B0606020202030204" pitchFamily="34" charset="0"/>
              </a:rPr>
              <a:t>(for example) into cache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The assumption is that these instructions will be needed in the near future.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If it happens to be a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loop</a:t>
            </a:r>
            <a:r>
              <a:rPr lang="en-US" sz="2800" dirty="0">
                <a:latin typeface="Arial Narrow" panose="020B0606020202030204" pitchFamily="34" charset="0"/>
              </a:rPr>
              <a:t> in that block of code, the same instructions will be in cache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When the processor is able to find its data in cache memory, we call that a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cache hit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On the other hand, if the CPU tries to find something in cache and it’s not there, we call that a 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cache miss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0AE8-5C2B-4F5F-B57B-6A4F44A4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x86 family Cache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CFDA-442F-4C32-9EF6-3F7F03E0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Cache memory for the x86 family comes in two types. 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Level-1 cache </a:t>
            </a:r>
            <a:r>
              <a:rPr lang="en-US" dirty="0">
                <a:latin typeface="Arial Narrow" panose="020B0606020202030204" pitchFamily="34" charset="0"/>
              </a:rPr>
              <a:t>(or </a:t>
            </a:r>
            <a:r>
              <a:rPr lang="en-US" i="1" dirty="0">
                <a:latin typeface="Arial Narrow" panose="020B0606020202030204" pitchFamily="34" charset="0"/>
              </a:rPr>
              <a:t>primary cache</a:t>
            </a:r>
            <a:r>
              <a:rPr lang="en-US" dirty="0">
                <a:latin typeface="Arial Narrow" panose="020B0606020202030204" pitchFamily="34" charset="0"/>
              </a:rPr>
              <a:t>) is stored right on the CPU. 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Level-2 cache </a:t>
            </a:r>
            <a:r>
              <a:rPr lang="en-US" dirty="0">
                <a:latin typeface="Arial Narrow" panose="020B0606020202030204" pitchFamily="34" charset="0"/>
              </a:rPr>
              <a:t>(or </a:t>
            </a:r>
            <a:r>
              <a:rPr lang="en-US" i="1" dirty="0">
                <a:latin typeface="Arial Narrow" panose="020B0606020202030204" pitchFamily="34" charset="0"/>
              </a:rPr>
              <a:t>secondary cache</a:t>
            </a:r>
            <a:r>
              <a:rPr lang="en-US" dirty="0">
                <a:latin typeface="Arial Narrow" panose="020B0606020202030204" pitchFamily="34" charset="0"/>
              </a:rPr>
              <a:t>) is a little bit slower, and attached to the CPU by a high-speed data bus. </a:t>
            </a:r>
          </a:p>
        </p:txBody>
      </p:sp>
    </p:spTree>
    <p:extLst>
      <p:ext uri="{BB962C8B-B14F-4D97-AF65-F5344CB8AC3E}">
        <p14:creationId xmlns:p14="http://schemas.microsoft.com/office/powerpoint/2010/main" val="3494839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82EC-6D56-471D-9690-4AAAA00D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Why cache memory is faster than conventional RAM?</a:t>
            </a:r>
            <a:br>
              <a:rPr lang="en-US" sz="3600" dirty="0">
                <a:latin typeface="Arial Narrow" panose="020B0606020202030204" pitchFamily="34" charset="0"/>
              </a:rPr>
            </a:b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0047-2AA8-4C9F-83E4-DBFFAE07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It’s because cache memory is constructed from a special type of memory chip called 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static RAM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It’s expensive, but it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does not have to be constantly refreshed </a:t>
            </a:r>
            <a:r>
              <a:rPr lang="en-US" dirty="0">
                <a:latin typeface="Arial Narrow" panose="020B0606020202030204" pitchFamily="34" charset="0"/>
              </a:rPr>
              <a:t>in order to keep its contents</a:t>
            </a:r>
          </a:p>
          <a:p>
            <a:pPr lvl="1"/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Conventional memory, known as 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dynamic RAM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, refreshed constantly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It’s much slower, and cheaper</a:t>
            </a:r>
          </a:p>
        </p:txBody>
      </p:sp>
    </p:spTree>
    <p:extLst>
      <p:ext uri="{BB962C8B-B14F-4D97-AF65-F5344CB8AC3E}">
        <p14:creationId xmlns:p14="http://schemas.microsoft.com/office/powerpoint/2010/main" val="18826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/>
          <a:stretch/>
        </p:blipFill>
        <p:spPr>
          <a:xfrm>
            <a:off x="4800601" y="3604083"/>
            <a:ext cx="3962400" cy="3277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A49C7-450A-4B90-AFEA-E4C8981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2444"/>
            <a:ext cx="8001000" cy="75815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Loading and Executing a Program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014B-5CE9-40E2-884C-69446412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663"/>
            <a:ext cx="8763000" cy="3230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operating system (OS) searches for the program’s filename in the current disk directory</a:t>
            </a:r>
          </a:p>
          <a:p>
            <a:pPr lvl="1"/>
            <a:r>
              <a:rPr lang="en-US" dirty="0"/>
              <a:t>If it cannot find the name there, </a:t>
            </a:r>
            <a:r>
              <a:rPr lang="en-US" dirty="0">
                <a:solidFill>
                  <a:srgbClr val="FF0000"/>
                </a:solidFill>
              </a:rPr>
              <a:t>it searches a predetermined list </a:t>
            </a:r>
            <a:r>
              <a:rPr lang="en-US" dirty="0"/>
              <a:t>of directories (called </a:t>
            </a:r>
            <a:r>
              <a:rPr lang="en-US" i="1" dirty="0"/>
              <a:t>paths</a:t>
            </a:r>
            <a:r>
              <a:rPr lang="en-US" dirty="0"/>
              <a:t>) for the filename</a:t>
            </a:r>
          </a:p>
          <a:p>
            <a:pPr lvl="1"/>
            <a:r>
              <a:rPr lang="en-US" dirty="0"/>
              <a:t>If the OS fails to find the program filename, it issues an </a:t>
            </a:r>
            <a:r>
              <a:rPr lang="en-US" dirty="0">
                <a:solidFill>
                  <a:srgbClr val="FF0000"/>
                </a:solidFill>
              </a:rPr>
              <a:t>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If the program file is found, the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OS retrieves basic information about the program’s file</a:t>
            </a:r>
            <a:r>
              <a:rPr lang="en-US" sz="2800" dirty="0">
                <a:latin typeface="Arial Narrow" panose="020B0606020202030204" pitchFamily="34" charset="0"/>
              </a:rPr>
              <a:t> from the disk directory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 including the file size and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its physical location on the disk drive.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The OS determines the next available location in memory and loads the program file into memory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It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allocates a block of memory to the program and enters information about the program’s size and location into a table </a:t>
            </a:r>
            <a:r>
              <a:rPr lang="en-US" sz="2400" dirty="0">
                <a:latin typeface="Arial Narrow" panose="020B0606020202030204" pitchFamily="34" charset="0"/>
              </a:rPr>
              <a:t>(sometimes called a </a:t>
            </a:r>
            <a:r>
              <a:rPr lang="en-US" sz="2400" i="1" dirty="0">
                <a:latin typeface="Arial Narrow" panose="020B0606020202030204" pitchFamily="34" charset="0"/>
              </a:rPr>
              <a:t>descriptor table</a:t>
            </a:r>
            <a:r>
              <a:rPr lang="en-US" sz="2400" dirty="0">
                <a:latin typeface="Arial Narrow" panose="020B0606020202030204" pitchFamily="34" charset="0"/>
              </a:rPr>
              <a:t>). 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OS also adjust the values of pointers within the program </a:t>
            </a:r>
            <a:r>
              <a:rPr lang="en-US" sz="2400" dirty="0">
                <a:latin typeface="Arial Narrow" panose="020B0606020202030204" pitchFamily="34" charset="0"/>
              </a:rPr>
              <a:t>so they contain addresses of program data.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2A49C7-450A-4B90-AFEA-E4C8981D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Loading and Executing a Program (2 of 3)</a:t>
            </a:r>
          </a:p>
        </p:txBody>
      </p:sp>
    </p:spTree>
    <p:extLst>
      <p:ext uri="{BB962C8B-B14F-4D97-AF65-F5344CB8AC3E}">
        <p14:creationId xmlns:p14="http://schemas.microsoft.com/office/powerpoint/2010/main" val="21037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0A44-108A-4668-9760-5A2CE4E7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Loading and Executing a Program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730F-CE2E-43E1-BD81-D5C4326A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OS begins execution of the program’s first machine instruction </a:t>
            </a:r>
            <a:r>
              <a:rPr lang="en-US" sz="2400" dirty="0">
                <a:latin typeface="Arial Narrow" panose="020B0606020202030204" pitchFamily="34" charset="0"/>
              </a:rPr>
              <a:t>(its entry point).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As soon as the program begins running, it is called a </a:t>
            </a: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process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OS assigns the process an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identification number 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i="1" dirty="0">
                <a:latin typeface="Arial Narrow" panose="020B0606020202030204" pitchFamily="34" charset="0"/>
              </a:rPr>
              <a:t>process ID</a:t>
            </a:r>
            <a:r>
              <a:rPr lang="en-US" sz="2400" dirty="0">
                <a:latin typeface="Arial Narrow" panose="020B0606020202030204" pitchFamily="34" charset="0"/>
              </a:rPr>
              <a:t>), which is used to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keep track </a:t>
            </a:r>
            <a:r>
              <a:rPr lang="en-US" sz="2400" dirty="0">
                <a:latin typeface="Arial Narrow" panose="020B0606020202030204" pitchFamily="34" charset="0"/>
              </a:rPr>
              <a:t>of it while running.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It is 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OS’s job to track the execution of the process </a:t>
            </a:r>
            <a:r>
              <a:rPr lang="en-US" sz="2400" dirty="0">
                <a:latin typeface="Arial Narrow" panose="020B0606020202030204" pitchFamily="34" charset="0"/>
              </a:rPr>
              <a:t>and to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respond to requests </a:t>
            </a:r>
            <a:r>
              <a:rPr lang="en-US" sz="2400" dirty="0">
                <a:latin typeface="Arial Narrow" panose="020B0606020202030204" pitchFamily="34" charset="0"/>
              </a:rPr>
              <a:t>for system resources.</a:t>
            </a:r>
          </a:p>
          <a:p>
            <a:pPr lvl="1"/>
            <a:r>
              <a:rPr lang="en-US" sz="2000" dirty="0">
                <a:latin typeface="Arial Narrow" panose="020B0606020202030204" pitchFamily="34" charset="0"/>
              </a:rPr>
              <a:t> Examples of resources are memory, disk files, and input-output devices.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When the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process ends</a:t>
            </a:r>
            <a:r>
              <a:rPr lang="en-US" sz="2400" dirty="0">
                <a:latin typeface="Arial Narrow" panose="020B0606020202030204" pitchFamily="34" charset="0"/>
              </a:rPr>
              <a:t>, it is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removed from memory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Program Runs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/>
          <a:stretch/>
        </p:blipFill>
        <p:spPr>
          <a:xfrm>
            <a:off x="2438400" y="1600200"/>
            <a:ext cx="5562600" cy="4601780"/>
          </a:xfrm>
        </p:spPr>
      </p:pic>
    </p:spTree>
    <p:extLst>
      <p:ext uri="{BB962C8B-B14F-4D97-AF65-F5344CB8AC3E}">
        <p14:creationId xmlns:p14="http://schemas.microsoft.com/office/powerpoint/2010/main" val="41825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925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Narrow" panose="020B0606020202030204" pitchFamily="34" charset="0"/>
              </a:rPr>
              <a:t>Assembly language  programming</a:t>
            </a:r>
            <a:endParaRPr lang="en-US" altLang="zh-TW" dirty="0">
              <a:latin typeface="Arial Narrow" panose="020B0606020202030204" pitchFamily="34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3436"/>
            <a:ext cx="8153400" cy="5312914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>
                <a:latin typeface="Arial Narrow" panose="020B0606020202030204" pitchFamily="34" charset="0"/>
              </a:rPr>
              <a:t>The instruction must specify which operation (opcode) is to be performed and the operands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>
                <a:latin typeface="Arial Narrow" panose="020B0606020202030204" pitchFamily="34" charset="0"/>
              </a:rPr>
              <a:t>E.g</a:t>
            </a: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. ADD AX, BX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latin typeface="Arial Narrow" panose="020B0606020202030204" pitchFamily="34" charset="0"/>
              </a:rPr>
              <a:t>ADD is the operation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latin typeface="Arial Narrow" panose="020B0606020202030204" pitchFamily="34" charset="0"/>
              </a:rPr>
              <a:t>AX is called the destination operand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latin typeface="Arial Narrow" panose="020B0606020202030204" pitchFamily="34" charset="0"/>
              </a:rPr>
              <a:t>BX is called the source operand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latin typeface="Arial Narrow" panose="020B0606020202030204" pitchFamily="34" charset="0"/>
              </a:rPr>
              <a:t>The result is AX = AX + BX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When writing assembly language program, you need to think in the instruction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07459E-665D-43F7-B5B5-B38896B1EDD9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88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Mode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29"/>
          <a:stretch/>
        </p:blipFill>
        <p:spPr bwMode="auto">
          <a:xfrm>
            <a:off x="457200" y="2205038"/>
            <a:ext cx="7724793" cy="160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Dr. </a:t>
            </a:r>
            <a:r>
              <a:rPr lang="en-US" sz="1600" dirty="0" err="1"/>
              <a:t>Aiman</a:t>
            </a:r>
            <a:r>
              <a:rPr lang="en-US" sz="1600" dirty="0"/>
              <a:t> El-</a:t>
            </a:r>
            <a:r>
              <a:rPr lang="en-US" sz="1600" dirty="0" err="1"/>
              <a:t>Maleh</a:t>
            </a:r>
            <a:r>
              <a:rPr lang="en-US" sz="1600" dirty="0"/>
              <a:t> &amp; Dr. Kip Irvine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204C0-5290-4126-893F-E2C02E28909A}"/>
              </a:ext>
            </a:extLst>
          </p:cNvPr>
          <p:cNvSpPr/>
          <p:nvPr/>
        </p:nvSpPr>
        <p:spPr>
          <a:xfrm>
            <a:off x="457200" y="4103538"/>
            <a:ext cx="8382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 Narrow" panose="020B0606020202030204" pitchFamily="34" charset="0"/>
                <a:cs typeface="Arial" panose="020B0604020202020204" pitchFamily="34" charset="0"/>
              </a:rPr>
              <a:t>Implements the programming environment of the Intel 8086 processor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 Narrow" panose="020B0606020202030204" pitchFamily="34" charset="0"/>
                <a:cs typeface="Arial" panose="020B0604020202020204" pitchFamily="34" charset="0"/>
              </a:rPr>
              <a:t>This mode is available in Windows 98, and can be used to run an MS-DOS program that requires direct access to system memory and hardware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 Narrow" panose="020B0606020202030204" pitchFamily="34" charset="0"/>
                <a:cs typeface="Arial" panose="020B0604020202020204" pitchFamily="34" charset="0"/>
              </a:rPr>
              <a:t>Programs running in real-address mode can cause the operating system to crash (stop responding to commands)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F47DA-6B8B-49D1-A6E5-5F5D4E524C55}"/>
              </a:ext>
            </a:extLst>
          </p:cNvPr>
          <p:cNvSpPr/>
          <p:nvPr/>
        </p:nvSpPr>
        <p:spPr>
          <a:xfrm>
            <a:off x="211393" y="1143895"/>
            <a:ext cx="8475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 Narrow" panose="020B0606020202030204" pitchFamily="34" charset="0"/>
              </a:rPr>
              <a:t>x86 processors have three primary modes of operation: protected mode, real-address mode, and </a:t>
            </a:r>
            <a:r>
              <a:rPr lang="fr-FR" sz="2200" dirty="0">
                <a:latin typeface="Arial Narrow" panose="020B0606020202030204" pitchFamily="34" charset="0"/>
              </a:rPr>
              <a:t>system management mode. </a:t>
            </a:r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7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Mode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8" b="22950"/>
          <a:stretch/>
        </p:blipFill>
        <p:spPr bwMode="auto">
          <a:xfrm>
            <a:off x="304800" y="1295400"/>
            <a:ext cx="777239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Dr. </a:t>
            </a:r>
            <a:r>
              <a:rPr lang="en-US" sz="1600" dirty="0" err="1"/>
              <a:t>Aiman</a:t>
            </a:r>
            <a:r>
              <a:rPr lang="en-US" sz="1600" dirty="0"/>
              <a:t> El-</a:t>
            </a:r>
            <a:r>
              <a:rPr lang="en-US" sz="1600" dirty="0" err="1"/>
              <a:t>Maleh</a:t>
            </a:r>
            <a:r>
              <a:rPr lang="en-US" sz="1600" dirty="0"/>
              <a:t> &amp; Dr. Kip Irvine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6810A-AF53-4BBB-8663-5B8EDB99C8C2}"/>
              </a:ext>
            </a:extLst>
          </p:cNvPr>
          <p:cNvSpPr/>
          <p:nvPr/>
        </p:nvSpPr>
        <p:spPr>
          <a:xfrm>
            <a:off x="7772400" y="2547540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(segments)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968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Mode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07"/>
          <a:stretch/>
        </p:blipFill>
        <p:spPr bwMode="auto">
          <a:xfrm>
            <a:off x="228600" y="2280874"/>
            <a:ext cx="7696200" cy="59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Dr. </a:t>
            </a:r>
            <a:r>
              <a:rPr lang="en-US" sz="1600" dirty="0" err="1"/>
              <a:t>Aiman</a:t>
            </a:r>
            <a:r>
              <a:rPr lang="en-US" sz="1600" dirty="0"/>
              <a:t> El-</a:t>
            </a:r>
            <a:r>
              <a:rPr lang="en-US" sz="1600" dirty="0" err="1"/>
              <a:t>Maleh</a:t>
            </a:r>
            <a:r>
              <a:rPr lang="en-US" sz="1600" dirty="0"/>
              <a:t> &amp; Dr. Kip Irvine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A5A5-2195-45F0-9A8D-8CA26808DED2}"/>
              </a:ext>
            </a:extLst>
          </p:cNvPr>
          <p:cNvSpPr/>
          <p:nvPr/>
        </p:nvSpPr>
        <p:spPr>
          <a:xfrm>
            <a:off x="961102" y="2916085"/>
            <a:ext cx="78903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such as MS-DOS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an MS-DOS program crashes or attempts to write data into the system memory area, it will not affect other programs running at the same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Windows XP can execute multiple separate virtual-8086 sessions at the same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50CDED-1030-485E-9C70-8438F5ED9730}"/>
              </a:ext>
            </a:extLst>
          </p:cNvPr>
          <p:cNvSpPr/>
          <p:nvPr/>
        </p:nvSpPr>
        <p:spPr>
          <a:xfrm>
            <a:off x="609599" y="1231529"/>
            <a:ext cx="7890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Virtual 8086 mode: </a:t>
            </a:r>
            <a:r>
              <a:rPr lang="fr-FR" sz="2400" dirty="0">
                <a:latin typeface="Arial Narrow" panose="020B0606020202030204" pitchFamily="34" charset="0"/>
              </a:rPr>
              <a:t>A </a:t>
            </a:r>
            <a:r>
              <a:rPr lang="fr-FR" sz="2400" dirty="0" err="1">
                <a:latin typeface="Arial Narrow" panose="020B0606020202030204" pitchFamily="34" charset="0"/>
              </a:rPr>
              <a:t>sub</a:t>
            </a:r>
            <a:r>
              <a:rPr lang="fr-FR" sz="2400" dirty="0">
                <a:latin typeface="Arial Narrow" panose="020B0606020202030204" pitchFamily="34" charset="0"/>
              </a:rPr>
              <a:t>-mode, </a:t>
            </a:r>
            <a:r>
              <a:rPr lang="en-US" sz="2400" i="1" dirty="0">
                <a:latin typeface="Arial Narrow" panose="020B0606020202030204" pitchFamily="34" charset="0"/>
              </a:rPr>
              <a:t>virtual-8086</a:t>
            </a:r>
            <a:r>
              <a:rPr lang="en-US" sz="2400" dirty="0">
                <a:latin typeface="Arial Narrow" panose="020B0606020202030204" pitchFamily="34" charset="0"/>
              </a:rPr>
              <a:t>, is a special case of protected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379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028B-BAE9-4A17-9116-15B67A7F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System Management Mode: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Provides a mechanism for implementation power management and system security</a:t>
            </a:r>
          </a:p>
          <a:p>
            <a:pPr lvl="1"/>
            <a:r>
              <a:rPr lang="en-US" sz="2400" dirty="0"/>
              <a:t>Manage system safety functions, such as shutdown on high CPU temperature and turning the fans on and off</a:t>
            </a:r>
          </a:p>
          <a:p>
            <a:pPr lvl="1"/>
            <a:r>
              <a:rPr lang="en-US" sz="2400" dirty="0"/>
              <a:t>Handle system events like memory or chipset errors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FC1D57-E55F-46B6-B4F1-63EDFBCA5D9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91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Real Address Mode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Dr. </a:t>
            </a:r>
            <a:r>
              <a:rPr lang="en-US" sz="1600" dirty="0" err="1"/>
              <a:t>Aiman</a:t>
            </a:r>
            <a:r>
              <a:rPr lang="en-US" sz="1600" dirty="0"/>
              <a:t> El-</a:t>
            </a:r>
            <a:r>
              <a:rPr lang="en-US" sz="1600" dirty="0" err="1"/>
              <a:t>Maleh</a:t>
            </a:r>
            <a:r>
              <a:rPr lang="en-US" sz="1600" dirty="0"/>
              <a:t> &amp; Dr. Kip Irvine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43000"/>
            <a:ext cx="8181975" cy="516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183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3" y="484525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/>
              <a:t>Real Address Mode</a:t>
            </a:r>
            <a:br>
              <a:rPr lang="en-US" sz="3600" dirty="0"/>
            </a:br>
            <a:br>
              <a:rPr lang="en-US" sz="2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code segment </a:t>
            </a:r>
            <a:r>
              <a:rPr lang="en-US" dirty="0"/>
              <a:t>holds the base address for all executable instructions in the program</a:t>
            </a:r>
          </a:p>
          <a:p>
            <a:pPr>
              <a:lnSpc>
                <a:spcPct val="16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segment </a:t>
            </a:r>
            <a:r>
              <a:rPr lang="en-US" dirty="0"/>
              <a:t>holds the base address for variables. This segment stores data for the program</a:t>
            </a:r>
          </a:p>
          <a:p>
            <a:pPr>
              <a:lnSpc>
                <a:spcPct val="16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extra segment </a:t>
            </a:r>
            <a:r>
              <a:rPr lang="en-US" dirty="0"/>
              <a:t>is an extra data segment (often used for shared data)</a:t>
            </a:r>
          </a:p>
          <a:p>
            <a:pPr>
              <a:lnSpc>
                <a:spcPct val="16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stack segment h</a:t>
            </a:r>
            <a:r>
              <a:rPr lang="en-US" dirty="0"/>
              <a:t>olds the base address for the stack. The segment is also to store interrupt and subroutine return addresses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6184B-86B4-4DED-97B5-CAB1B1365654}"/>
              </a:ext>
            </a:extLst>
          </p:cNvPr>
          <p:cNvSpPr/>
          <p:nvPr/>
        </p:nvSpPr>
        <p:spPr>
          <a:xfrm>
            <a:off x="457201" y="9906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Program Segments and Segment Registers: </a:t>
            </a:r>
            <a:r>
              <a:rPr lang="en-US" sz="2000" dirty="0">
                <a:latin typeface="Arial Narrow" panose="020B0606020202030204" pitchFamily="34" charset="0"/>
              </a:rPr>
              <a:t>Segment registers </a:t>
            </a:r>
            <a:r>
              <a:rPr lang="en-US" dirty="0"/>
              <a:t>are used to hold base addresses for the program code, data and stack.</a:t>
            </a:r>
            <a:endParaRPr lang="en-US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Real Address Mode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 Credit: Dr. </a:t>
            </a:r>
            <a:r>
              <a:rPr lang="en-US" sz="1600" dirty="0" err="1"/>
              <a:t>Aiman</a:t>
            </a:r>
            <a:r>
              <a:rPr lang="en-US" sz="1600" dirty="0"/>
              <a:t> El-</a:t>
            </a:r>
            <a:r>
              <a:rPr lang="en-US" sz="1600" dirty="0" err="1"/>
              <a:t>Maleh</a:t>
            </a:r>
            <a:r>
              <a:rPr lang="en-US" sz="1600" dirty="0"/>
              <a:t> &amp; Dr. Kip Irvine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3487"/>
            <a:ext cx="8305800" cy="50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7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Real Address Mode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548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83970"/>
            <a:ext cx="4800600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959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7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Helvetica-BoldOblique"/>
              </a:rPr>
              <a:t>Address Space</a:t>
            </a:r>
            <a:br>
              <a:rPr lang="en-US" b="1" i="1" dirty="0">
                <a:latin typeface="Helvetica-BoldObliqu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906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In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32-bit protected mode</a:t>
            </a:r>
            <a:r>
              <a:rPr lang="en-US" sz="2800" dirty="0">
                <a:latin typeface="Arial Narrow" panose="020B0606020202030204" pitchFamily="34" charset="0"/>
              </a:rPr>
              <a:t>, a task or program can address a linear address space of up to 4 </a:t>
            </a:r>
            <a:r>
              <a:rPr lang="en-US" sz="2800" dirty="0" err="1">
                <a:latin typeface="Arial Narrow" panose="020B0606020202030204" pitchFamily="34" charset="0"/>
              </a:rPr>
              <a:t>GBytes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Extended Physical Addressing allows a total of 64 </a:t>
            </a:r>
            <a:r>
              <a:rPr lang="en-US" sz="2400" dirty="0" err="1">
                <a:latin typeface="Arial Narrow" panose="020B0606020202030204" pitchFamily="34" charset="0"/>
              </a:rPr>
              <a:t>GBytes</a:t>
            </a:r>
            <a:r>
              <a:rPr lang="en-US" sz="2400" dirty="0">
                <a:latin typeface="Arial Narrow" panose="020B0606020202030204" pitchFamily="34" charset="0"/>
              </a:rPr>
              <a:t> of physical memory to be addressed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Real-address mode </a:t>
            </a:r>
            <a:r>
              <a:rPr lang="en-US" sz="2800" dirty="0">
                <a:latin typeface="Arial Narrow" panose="020B0606020202030204" pitchFamily="34" charset="0"/>
              </a:rPr>
              <a:t>programs, on the other hand, can only address a range of 1 </a:t>
            </a:r>
            <a:r>
              <a:rPr lang="en-US" sz="2800" dirty="0" err="1">
                <a:latin typeface="Arial Narrow" panose="020B0606020202030204" pitchFamily="34" charset="0"/>
              </a:rPr>
              <a:t>MByte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If the processor is in protected mode and running multiple programs in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virtual-8086 mode</a:t>
            </a:r>
            <a:r>
              <a:rPr lang="en-US" sz="2800" dirty="0">
                <a:latin typeface="Arial Narrow" panose="020B0606020202030204" pitchFamily="34" charset="0"/>
              </a:rPr>
              <a:t>, each program has its own 1-MByte memory area</a:t>
            </a:r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Helvetica-BoldOblique"/>
              </a:rPr>
              <a:t>Basic Program Execution Registers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0763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  <a:latin typeface="Times-Italic"/>
              </a:rPr>
              <a:t>Registers</a:t>
            </a:r>
            <a:r>
              <a:rPr lang="en-US" sz="2800" i="1" dirty="0">
                <a:latin typeface="Times-Italic"/>
              </a:rPr>
              <a:t> </a:t>
            </a:r>
            <a:r>
              <a:rPr lang="en-US" sz="2800" dirty="0">
                <a:latin typeface="Times-Roman"/>
              </a:rPr>
              <a:t>are high-speed storage locations directly inside the CPU, designed to be accessed at much higher speed than conventional memory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There are eight general-purpose registers, six segment registers, a processor status flags register (EFLAGS), and an instruction pointer (EIP)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Narrow" panose="020B0606020202030204" pitchFamily="34" charset="0"/>
              </a:rPr>
              <a:t>Assembly language  programming: </a:t>
            </a:r>
            <a:r>
              <a:rPr lang="en-US" altLang="en-US" sz="3600" dirty="0">
                <a:latin typeface="Arial Narrow" panose="020B0606020202030204" pitchFamily="34" charset="0"/>
              </a:rPr>
              <a:t>Example</a:t>
            </a:r>
            <a:endParaRPr lang="en-GB" altLang="en-US" sz="3600" dirty="0">
              <a:latin typeface="Arial Narrow" panose="020B060602020203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399" cy="4114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MOV AL, 00H </a:t>
            </a:r>
          </a:p>
          <a:p>
            <a:pPr lvl="1"/>
            <a:r>
              <a:rPr lang="en-US" altLang="zh-TW" sz="2400" dirty="0">
                <a:latin typeface="Arial Narrow" panose="020B0606020202030204" pitchFamily="34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native language </a:t>
            </a:r>
            <a:r>
              <a:rPr lang="en-US" altLang="zh-TW" sz="2400" dirty="0">
                <a:latin typeface="Arial Narrow" panose="020B0606020202030204" pitchFamily="34" charset="0"/>
              </a:rPr>
              <a:t>of a computer is machine language (using 0,1 to represent the operation)</a:t>
            </a:r>
          </a:p>
          <a:p>
            <a:pPr lvl="1"/>
            <a:r>
              <a:rPr lang="en-US" altLang="en-US" sz="2400" dirty="0">
                <a:latin typeface="Arial Narrow" panose="020B0606020202030204" pitchFamily="34" charset="0"/>
              </a:rPr>
              <a:t>The machine language code for the above instruction is B4 00 (2 bytes)</a:t>
            </a:r>
          </a:p>
          <a:p>
            <a:pPr lvl="1"/>
            <a:r>
              <a:rPr lang="en-US" altLang="en-US" sz="2400" dirty="0">
                <a:latin typeface="Arial Narrow" panose="020B0606020202030204" pitchFamily="34" charset="0"/>
              </a:rPr>
              <a:t>After assembled, </a:t>
            </a:r>
            <a:r>
              <a:rPr lang="en-US" altLang="zh-TW" sz="2400" dirty="0">
                <a:latin typeface="Arial Narrow" panose="020B0606020202030204" pitchFamily="34" charset="0"/>
              </a:rPr>
              <a:t>and linked into an 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executable program, </a:t>
            </a:r>
            <a:r>
              <a:rPr lang="en-US" altLang="en-US" sz="2400" dirty="0">
                <a:latin typeface="Arial Narrow" panose="020B0606020202030204" pitchFamily="34" charset="0"/>
              </a:rPr>
              <a:t>the value B400 will be stored in the memory</a:t>
            </a:r>
          </a:p>
          <a:p>
            <a:pPr lvl="1"/>
            <a:r>
              <a:rPr lang="en-US" altLang="en-US" sz="2400" dirty="0">
                <a:latin typeface="Arial Narrow" panose="020B0606020202030204" pitchFamily="34" charset="0"/>
              </a:rPr>
              <a:t>When the program is executed, then the value B400 is read from memory, decoded and carry out the task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lvl="2"/>
            <a:r>
              <a:rPr lang="en-US" altLang="zh-TW" sz="2000" dirty="0">
                <a:latin typeface="Arial Narrow" panose="020B0606020202030204" pitchFamily="34" charset="0"/>
              </a:rPr>
              <a:t>The executable program could be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.com</a:t>
            </a:r>
            <a:r>
              <a:rPr lang="en-US" altLang="zh-TW" sz="2000" dirty="0">
                <a:latin typeface="Arial Narrow" panose="020B0606020202030204" pitchFamily="34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.exe</a:t>
            </a:r>
            <a:r>
              <a:rPr lang="en-US" altLang="zh-TW" sz="2000" dirty="0">
                <a:latin typeface="Arial Narrow" panose="020B0606020202030204" pitchFamily="34" charset="0"/>
              </a:rPr>
              <a:t>, or </a:t>
            </a:r>
            <a:r>
              <a:rPr lang="en-US" altLang="zh-TW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.bin </a:t>
            </a:r>
            <a:r>
              <a:rPr lang="en-US" altLang="zh-TW" sz="2000" dirty="0">
                <a:latin typeface="Arial Narrow" panose="020B0606020202030204" pitchFamily="34" charset="0"/>
              </a:rPr>
              <a:t>files</a:t>
            </a:r>
          </a:p>
          <a:p>
            <a:pPr lvl="1"/>
            <a:endParaRPr lang="en-GB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C75BD3-6E69-477D-94B7-03DF059F0321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51" y="5834045"/>
            <a:ext cx="4343400" cy="7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7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7493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Helvetica-Oblique"/>
              </a:rPr>
              <a:t>General-Purpose Registers:</a:t>
            </a:r>
            <a:br>
              <a:rPr lang="en-US" sz="2400" i="1" dirty="0">
                <a:solidFill>
                  <a:srgbClr val="FF0000"/>
                </a:solidFill>
                <a:latin typeface="Helvetica-Oblique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-Roman"/>
              </a:rPr>
              <a:t>The </a:t>
            </a:r>
            <a:r>
              <a:rPr lang="en-US" i="1" dirty="0">
                <a:latin typeface="Times-Italic"/>
              </a:rPr>
              <a:t>general-purpose registers </a:t>
            </a:r>
            <a:r>
              <a:rPr lang="en-US" dirty="0">
                <a:latin typeface="Times-Roman"/>
              </a:rPr>
              <a:t>are primarily used for arithmetic and data movement.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As shown in Figure 2–6, the lower 16 bits of the EAX register can be referenced by the name AX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Portions of some registers can be addressed as 8-bit values</a:t>
            </a:r>
          </a:p>
          <a:p>
            <a:pPr lvl="1"/>
            <a:r>
              <a:rPr lang="en-US" dirty="0">
                <a:latin typeface="Times-Roman"/>
              </a:rPr>
              <a:t>For example, the AX register, has an 8-bit upper half named AH and an 8-bit lower half named AL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09171"/>
            <a:ext cx="6207982" cy="272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58345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19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remaining general-purpose registers can only be accessed using 32-bit or 16-bit names, as shown in the following table: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44" y="3810000"/>
            <a:ext cx="4471555" cy="301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>
                <a:solidFill>
                  <a:srgbClr val="FF0000"/>
                </a:solidFill>
                <a:latin typeface="Helvetica-Oblique"/>
              </a:rPr>
              <a:t>Specialized Uses of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general-purpose registers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Some general-purpose registers have specialized uses:</a:t>
            </a:r>
          </a:p>
          <a:p>
            <a:pPr mar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•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EAX (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accumulator) -</a:t>
            </a:r>
            <a:r>
              <a:rPr lang="en-US" sz="2800" dirty="0">
                <a:latin typeface="Arial Narrow" panose="020B0606020202030204" pitchFamily="34" charset="0"/>
              </a:rPr>
              <a:t> favored for arithmetic operations.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It is  automatically used by multiplication and division instructions</a:t>
            </a:r>
          </a:p>
          <a:p>
            <a:pPr lvl="1"/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EBX</a:t>
            </a:r>
            <a:r>
              <a:rPr lang="en-US" sz="2800" dirty="0">
                <a:latin typeface="Arial Narrow" panose="020B0606020202030204" pitchFamily="34" charset="0"/>
              </a:rPr>
              <a:t> (Base) - Holds base address for procedures and variables</a:t>
            </a:r>
          </a:p>
          <a:p>
            <a:pPr marL="0" indent="0">
              <a:buNone/>
            </a:pPr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ECX - </a:t>
            </a:r>
            <a:r>
              <a:rPr lang="en-US" sz="2800" dirty="0">
                <a:latin typeface="Arial Narrow" panose="020B0606020202030204" pitchFamily="34" charset="0"/>
              </a:rPr>
              <a:t>The CPU automatically uses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ECX as a counter for </a:t>
            </a:r>
            <a:r>
              <a:rPr lang="en-US" sz="2800" dirty="0"/>
              <a:t>looping operations </a:t>
            </a:r>
          </a:p>
          <a:p>
            <a:endParaRPr lang="en-US" sz="1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EDX</a:t>
            </a:r>
            <a:r>
              <a:rPr lang="en-US" sz="2800" dirty="0">
                <a:latin typeface="Arial Narrow" panose="020B0606020202030204" pitchFamily="34" charset="0"/>
              </a:rPr>
              <a:t> (Data) - Used in multiplication and division operations</a:t>
            </a: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95BC-4C79-489D-9015-133FE34F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Index Registers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AC59-3E15-4604-8E89-72378E9E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Index Registers contain the offsets for data and instructions.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Offset-</a:t>
            </a:r>
            <a:r>
              <a:rPr lang="en-US" dirty="0">
                <a:latin typeface="Arial Narrow" panose="020B0606020202030204" pitchFamily="34" charset="0"/>
              </a:rPr>
              <a:t> distance (in bytes) from the base address of the segment.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ESP (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stack pointer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register) contains the offset for the top of the stack to addresses data on the stack </a:t>
            </a:r>
            <a:r>
              <a:rPr lang="en-US" dirty="0">
                <a:latin typeface="Arial Narrow" panose="020B0606020202030204" pitchFamily="34" charset="0"/>
              </a:rPr>
              <a:t>(a system memory structure)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ESI and EDI (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source index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destination index ) </a:t>
            </a:r>
            <a:r>
              <a:rPr lang="en-US" dirty="0">
                <a:latin typeface="Arial Narrow" panose="020B0606020202030204" pitchFamily="34" charset="0"/>
              </a:rPr>
              <a:t>points to the source and destination string respectively in the string move instructions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EBP</a:t>
            </a:r>
            <a:r>
              <a:rPr lang="en-US" dirty="0">
                <a:latin typeface="Arial Narrow" panose="020B0606020202030204" pitchFamily="34" charset="0"/>
              </a:rPr>
              <a:t> is used to reference function parameters and local variables on the stack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Segment Registers:</a:t>
            </a:r>
          </a:p>
          <a:p>
            <a:pPr lvl="1"/>
            <a:r>
              <a:rPr lang="en-US" dirty="0">
                <a:latin typeface="Times-Roman"/>
              </a:rPr>
              <a:t>In real-address mode, 16-bit segment registers indicate base addresses of pre-assigned memory areas named </a:t>
            </a:r>
            <a:r>
              <a:rPr lang="en-US" i="1" dirty="0">
                <a:latin typeface="Times-Italic"/>
              </a:rPr>
              <a:t>segments</a:t>
            </a:r>
            <a:r>
              <a:rPr lang="en-US" dirty="0">
                <a:latin typeface="Times-Roman"/>
              </a:rPr>
              <a:t>.</a:t>
            </a:r>
          </a:p>
          <a:p>
            <a:pPr lvl="1"/>
            <a:r>
              <a:rPr lang="en-US" dirty="0">
                <a:latin typeface="Times-Roman"/>
              </a:rPr>
              <a:t>In protected mode, segment registers hold pointers to segment descriptor tables (The descriptor describes the location, length and access rights of the memory segment). </a:t>
            </a:r>
          </a:p>
          <a:p>
            <a:pPr lvl="1"/>
            <a:r>
              <a:rPr lang="en-US" dirty="0">
                <a:latin typeface="Times-Roman"/>
              </a:rPr>
              <a:t>Some segments hold program instructions (code), others hold variables (data), and another segment named the </a:t>
            </a:r>
            <a:r>
              <a:rPr lang="en-US" i="1" dirty="0">
                <a:latin typeface="Times-Italic"/>
              </a:rPr>
              <a:t>stack segment </a:t>
            </a:r>
            <a:r>
              <a:rPr lang="en-US" dirty="0">
                <a:latin typeface="Times-Roman"/>
              </a:rPr>
              <a:t>holds local function variables and function parameters.</a:t>
            </a:r>
          </a:p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Instruction Pointer :</a:t>
            </a:r>
          </a:p>
          <a:p>
            <a:pPr lvl="1"/>
            <a:r>
              <a:rPr lang="en-US" dirty="0">
                <a:latin typeface="Times-Roman"/>
              </a:rPr>
              <a:t>The EIP, or </a:t>
            </a:r>
            <a:r>
              <a:rPr lang="en-US" i="1" dirty="0">
                <a:latin typeface="Times-Italic"/>
              </a:rPr>
              <a:t>instruction pointer</a:t>
            </a:r>
            <a:r>
              <a:rPr lang="en-US" dirty="0">
                <a:latin typeface="Times-Roman"/>
              </a:rPr>
              <a:t>, register contains the address of the next instruction to be executed. </a:t>
            </a:r>
          </a:p>
          <a:p>
            <a:pPr lvl="1"/>
            <a:r>
              <a:rPr lang="en-US" dirty="0">
                <a:latin typeface="Times-Roman"/>
              </a:rPr>
              <a:t>Certain machine instructions manipulate EIP, causing the program to branch to a new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05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EFLAGS Register:</a:t>
            </a:r>
            <a:br>
              <a:rPr lang="en-US" i="1" dirty="0">
                <a:solidFill>
                  <a:srgbClr val="FF0000"/>
                </a:solidFill>
                <a:latin typeface="Helvetica-Obliqu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-Roman"/>
              </a:rPr>
              <a:t>The EFLAGS register consists of individual binary bits that control the operation of the CPU or reflect the outcome of some CPU operation. </a:t>
            </a:r>
          </a:p>
          <a:p>
            <a:pPr lvl="1"/>
            <a:r>
              <a:rPr lang="en-US" sz="2000" dirty="0">
                <a:latin typeface="Times-Roman"/>
              </a:rPr>
              <a:t>A flag is </a:t>
            </a:r>
            <a:r>
              <a:rPr lang="en-US" sz="2000" i="1" dirty="0">
                <a:latin typeface="Times-Italic"/>
              </a:rPr>
              <a:t>set </a:t>
            </a:r>
            <a:r>
              <a:rPr lang="en-US" sz="2000" dirty="0">
                <a:latin typeface="Times-Roman"/>
              </a:rPr>
              <a:t>when it equals 1; it is </a:t>
            </a:r>
            <a:r>
              <a:rPr lang="en-US" sz="2000" i="1" dirty="0">
                <a:latin typeface="Times-Italic"/>
              </a:rPr>
              <a:t>clear </a:t>
            </a:r>
            <a:r>
              <a:rPr lang="en-US" sz="2000" dirty="0">
                <a:latin typeface="Times-Roman"/>
              </a:rPr>
              <a:t>(or reset) when it equals 0.</a:t>
            </a:r>
          </a:p>
          <a:p>
            <a:r>
              <a:rPr lang="en-US" sz="2800" dirty="0">
                <a:solidFill>
                  <a:srgbClr val="FF0000"/>
                </a:solidFill>
                <a:latin typeface="Times-Roman"/>
              </a:rPr>
              <a:t>Programs can set individual bits in the EFLAGS register to control the CPU’s operation</a:t>
            </a:r>
          </a:p>
          <a:p>
            <a:r>
              <a:rPr lang="en-US" sz="2400" dirty="0">
                <a:latin typeface="Times-Roman"/>
              </a:rPr>
              <a:t>For example: </a:t>
            </a:r>
            <a:r>
              <a:rPr lang="en-US" sz="2800" dirty="0">
                <a:latin typeface="Times-Roman"/>
              </a:rPr>
              <a:t>Interrupt when arithmetic overflow is detected </a:t>
            </a:r>
          </a:p>
          <a:p>
            <a:endParaRPr lang="en-US" sz="28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9D27B-BCF7-4A09-A0A4-81BE6B66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1344"/>
            <a:ext cx="6705600" cy="60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440B3-8273-4B41-973E-A4A8813E3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800600"/>
            <a:ext cx="4782356" cy="1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53FF-9006-4E29-A6D6-73560FFE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FBB53-6C7A-4197-AF35-2141C3F26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400"/>
            <a:ext cx="8793545" cy="6248400"/>
          </a:xfrm>
        </p:spPr>
      </p:pic>
    </p:spTree>
    <p:extLst>
      <p:ext uri="{BB962C8B-B14F-4D97-AF65-F5344CB8AC3E}">
        <p14:creationId xmlns:p14="http://schemas.microsoft.com/office/powerpoint/2010/main" val="39934017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EEFB2-D3DF-47B7-BED2-31770DC4A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5140"/>
            <a:ext cx="8417940" cy="58508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CF744-C98B-4D93-BC31-2D3064496F5F}"/>
              </a:ext>
            </a:extLst>
          </p:cNvPr>
          <p:cNvSpPr/>
          <p:nvPr/>
        </p:nvSpPr>
        <p:spPr>
          <a:xfrm>
            <a:off x="6019800" y="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-Roman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Status flags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-Roman"/>
              </a:rPr>
              <a:t> reflect the outcomes of arithmetic and logical operations performed by the CPU.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5BED5-A9FD-49D2-B1F6-88C7A368B599}"/>
              </a:ext>
            </a:extLst>
          </p:cNvPr>
          <p:cNvSpPr/>
          <p:nvPr/>
        </p:nvSpPr>
        <p:spPr>
          <a:xfrm>
            <a:off x="876300" y="5454444"/>
            <a:ext cx="739140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-Roman"/>
              </a:rPr>
              <a:t>Parity-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-Roman"/>
              </a:rPr>
              <a:t>is set if the least-significant byte in the result contains an even number of 1 bits.  It used to verify memory integrity.</a:t>
            </a:r>
          </a:p>
        </p:txBody>
      </p:sp>
    </p:spTree>
    <p:extLst>
      <p:ext uri="{BB962C8B-B14F-4D97-AF65-F5344CB8AC3E}">
        <p14:creationId xmlns:p14="http://schemas.microsoft.com/office/powerpoint/2010/main" val="94060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38200"/>
          </a:xfrm>
        </p:spPr>
        <p:txBody>
          <a:bodyPr/>
          <a:lstStyle/>
          <a:p>
            <a:r>
              <a:rPr lang="en-US" altLang="zh-TW" sz="3600" dirty="0">
                <a:latin typeface="Arial Narrow" panose="020B0606020202030204" pitchFamily="34" charset="0"/>
              </a:rPr>
              <a:t>Assembly language 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64595"/>
            <a:ext cx="7772400" cy="54959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Learning</a:t>
            </a:r>
            <a:r>
              <a:rPr lang="en-US" altLang="zh-TW" dirty="0">
                <a:latin typeface="Arial Narrow" panose="020B0606020202030204" pitchFamily="34" charset="0"/>
              </a:rPr>
              <a:t> assembly language programming will help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understanding</a:t>
            </a:r>
            <a:r>
              <a:rPr lang="en-US" altLang="zh-TW" dirty="0">
                <a:latin typeface="Arial Narrow" panose="020B0606020202030204" pitchFamily="34" charset="0"/>
              </a:rPr>
              <a:t> the operations of a microprocessor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Arial Narrow" panose="020B0606020202030204" pitchFamily="34" charset="0"/>
              </a:rPr>
              <a:t>To learn:</a:t>
            </a:r>
          </a:p>
          <a:p>
            <a:pPr lvl="1"/>
            <a:r>
              <a:rPr lang="en-US" altLang="zh-TW" dirty="0">
                <a:latin typeface="Arial Narrow" panose="020B0606020202030204" pitchFamily="34" charset="0"/>
              </a:rPr>
              <a:t>Need to know the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functions</a:t>
            </a:r>
            <a:r>
              <a:rPr lang="en-US" altLang="zh-TW" dirty="0">
                <a:latin typeface="Arial Narrow" panose="020B0606020202030204" pitchFamily="34" charset="0"/>
              </a:rPr>
              <a:t> of various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registers</a:t>
            </a:r>
            <a:r>
              <a:rPr lang="en-US" altLang="zh-TW" dirty="0"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altLang="zh-TW" dirty="0">
                <a:latin typeface="Arial Narrow" panose="020B0606020202030204" pitchFamily="34" charset="0"/>
              </a:rPr>
              <a:t>Need to know how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external memory </a:t>
            </a:r>
            <a:r>
              <a:rPr lang="en-US" altLang="zh-TW" dirty="0">
                <a:latin typeface="Arial Narrow" panose="020B0606020202030204" pitchFamily="34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organized</a:t>
            </a:r>
            <a:r>
              <a:rPr lang="en-US" altLang="zh-TW" dirty="0">
                <a:latin typeface="Arial Narrow" panose="020B0606020202030204" pitchFamily="34" charset="0"/>
              </a:rPr>
              <a:t> and  how it is addressed to obtain instructions and data (different addressing modes)</a:t>
            </a:r>
          </a:p>
          <a:p>
            <a:pPr lvl="1"/>
            <a:r>
              <a:rPr lang="en-US" altLang="zh-TW" dirty="0">
                <a:latin typeface="Arial Narrow" panose="020B0606020202030204" pitchFamily="34" charset="0"/>
              </a:rPr>
              <a:t>Need to know what </a:t>
            </a:r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operations</a:t>
            </a:r>
            <a:r>
              <a:rPr lang="en-US" altLang="zh-TW" dirty="0">
                <a:latin typeface="Arial Narrow" panose="020B0606020202030204" pitchFamily="34" charset="0"/>
              </a:rPr>
              <a:t> (or the </a:t>
            </a:r>
            <a:r>
              <a:rPr lang="en-US" altLang="zh-TW" b="1" i="1" dirty="0">
                <a:latin typeface="Arial Narrow" panose="020B0606020202030204" pitchFamily="34" charset="0"/>
              </a:rPr>
              <a:t>instruction set</a:t>
            </a:r>
            <a:r>
              <a:rPr lang="en-US" altLang="zh-TW" dirty="0">
                <a:latin typeface="Arial Narrow" panose="020B0606020202030204" pitchFamily="34" charset="0"/>
              </a:rPr>
              <a:t>) are supported by the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287C71F-ABBD-436A-A6BC-5BA4BE345017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153400" cy="5059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high-level language (HLL)</a:t>
            </a:r>
            <a:r>
              <a:rPr lang="en-US" sz="2800" dirty="0">
                <a:latin typeface="Arial Narrow" panose="020B0606020202030204" pitchFamily="34" charset="0"/>
              </a:rPr>
              <a:t> is a programming language that enables a programmer to write programs that are more or less independent of a particular type of computer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Such languages are considered high-level because they are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closer</a:t>
            </a:r>
            <a:r>
              <a:rPr lang="en-US" sz="2800" dirty="0">
                <a:latin typeface="Arial Narrow" panose="020B0606020202030204" pitchFamily="34" charset="0"/>
              </a:rPr>
              <a:t> to human languages and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further</a:t>
            </a:r>
            <a:r>
              <a:rPr lang="en-US" sz="2800" dirty="0">
                <a:latin typeface="Arial Narrow" panose="020B0606020202030204" pitchFamily="34" charset="0"/>
              </a:rPr>
              <a:t> from machine languages.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Examples are C, C++, Java, FORTRAN, or Pascal</a:t>
            </a:r>
          </a:p>
        </p:txBody>
      </p:sp>
    </p:spTree>
    <p:extLst>
      <p:ext uri="{BB962C8B-B14F-4D97-AF65-F5344CB8AC3E}">
        <p14:creationId xmlns:p14="http://schemas.microsoft.com/office/powerpoint/2010/main" val="10686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745163"/>
          </a:xfrm>
        </p:spPr>
        <p:txBody>
          <a:bodyPr>
            <a:noAutofit/>
          </a:bodyPr>
          <a:lstStyle/>
          <a:p>
            <a:r>
              <a:rPr lang="en-US" sz="2800" b="0" i="0" u="none" strike="noStrike" baseline="0" dirty="0">
                <a:latin typeface="Arial Narrow" panose="020B0606020202030204" pitchFamily="34" charset="0"/>
              </a:rPr>
              <a:t>High-level languages such as C++ and Java have a</a:t>
            </a:r>
            <a:r>
              <a:rPr lang="en-US" sz="2800" b="0" i="0" u="none" strike="noStrike" dirty="0">
                <a:latin typeface="Arial Narrow" panose="020B0606020202030204" pitchFamily="34" charset="0"/>
              </a:rPr>
              <a:t>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one-to-many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 Narrow" panose="020B0606020202030204" pitchFamily="34" charset="0"/>
              </a:rPr>
              <a:t>relationship </a:t>
            </a:r>
            <a:r>
              <a:rPr lang="en-US" sz="2800" b="0" i="0" u="none" strike="noStrike" baseline="0" dirty="0">
                <a:latin typeface="Arial Narrow" panose="020B0606020202030204" pitchFamily="34" charset="0"/>
              </a:rPr>
              <a:t>with assembly language and machine language.</a:t>
            </a:r>
          </a:p>
          <a:p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800" b="0" i="0" u="none" strike="noStrike" baseline="0" dirty="0">
                <a:latin typeface="Arial Narrow" panose="020B0606020202030204" pitchFamily="34" charset="0"/>
              </a:rPr>
              <a:t>A single statement in C++ expands into multiple assembly language or machine instructions.</a:t>
            </a:r>
          </a:p>
          <a:p>
            <a:endParaRPr lang="en-US" sz="2800" b="0" i="0" u="none" strike="noStrike" baseline="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following C++ code carries out two arithmetic operations and assigns the result to a variable. Assume X and Y are integers:</a:t>
            </a: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2400" dirty="0" err="1">
                <a:latin typeface="Arial Narrow" panose="020B060602020203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 Y;</a:t>
            </a:r>
          </a:p>
          <a:p>
            <a:pPr marL="400050" lvl="1" indent="0">
              <a:buNone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X = (Y + 4) * 3;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High 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372871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70489</TotalTime>
  <Words>4328</Words>
  <Application>Microsoft Office PowerPoint</Application>
  <PresentationFormat>On-screen Show (4:3)</PresentationFormat>
  <Paragraphs>413</Paragraphs>
  <Slides>68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Arial Narrow</vt:lpstr>
      <vt:lpstr>ArialItalic</vt:lpstr>
      <vt:lpstr>Calibri</vt:lpstr>
      <vt:lpstr>Constantia</vt:lpstr>
      <vt:lpstr>Courier</vt:lpstr>
      <vt:lpstr>Franklin Gothic Book</vt:lpstr>
      <vt:lpstr>Helvetica-BoldOblique</vt:lpstr>
      <vt:lpstr>Helvetica-Oblique</vt:lpstr>
      <vt:lpstr>Times New Roman</vt:lpstr>
      <vt:lpstr>Times-Italic</vt:lpstr>
      <vt:lpstr>Times-Roman</vt:lpstr>
      <vt:lpstr>Wingdings</vt:lpstr>
      <vt:lpstr>Office Theme</vt:lpstr>
      <vt:lpstr>Computer Organization and Assembly Language</vt:lpstr>
      <vt:lpstr>Introduction</vt:lpstr>
      <vt:lpstr>Introduction</vt:lpstr>
      <vt:lpstr>Assembly Language Programming</vt:lpstr>
      <vt:lpstr>Assembly language  programming</vt:lpstr>
      <vt:lpstr>Assembly language  programming: Example</vt:lpstr>
      <vt:lpstr>Assembly language  programming</vt:lpstr>
      <vt:lpstr>High Level Languages</vt:lpstr>
      <vt:lpstr>High Level Languages</vt:lpstr>
      <vt:lpstr>Example:  int Y; int X = (Y + 4) * 3; </vt:lpstr>
      <vt:lpstr>What Are Assemblers and Linkers?</vt:lpstr>
      <vt:lpstr>Listing File</vt:lpstr>
      <vt:lpstr>PowerPoint Presentation</vt:lpstr>
      <vt:lpstr>Assembly Language for x86 Processors</vt:lpstr>
      <vt:lpstr>Is Assembly Language Portable? </vt:lpstr>
      <vt:lpstr>Is Assembly Language Portable? </vt:lpstr>
      <vt:lpstr>What you’ll learn from Assembly Language Programming</vt:lpstr>
      <vt:lpstr>PowerPoint Presentation</vt:lpstr>
      <vt:lpstr>Applications of Assembly Language</vt:lpstr>
      <vt:lpstr>Virtual Machine Concept</vt:lpstr>
      <vt:lpstr>Virtual Machines</vt:lpstr>
      <vt:lpstr>Virtual Machines    (Continue…)</vt:lpstr>
      <vt:lpstr>Translating Languages</vt:lpstr>
      <vt:lpstr>Specific Machine Levels</vt:lpstr>
      <vt:lpstr>High-Level Language</vt:lpstr>
      <vt:lpstr>High-Level Language</vt:lpstr>
      <vt:lpstr>PowerPoint Presentation</vt:lpstr>
      <vt:lpstr>Assembly Language</vt:lpstr>
      <vt:lpstr>Instruction Set Architecture (ISA)</vt:lpstr>
      <vt:lpstr>Digital Logic</vt:lpstr>
      <vt:lpstr>Basic Microcomputer Design</vt:lpstr>
      <vt:lpstr>PowerPoint Presentation</vt:lpstr>
      <vt:lpstr>PowerPoint Presentation</vt:lpstr>
      <vt:lpstr>PowerPoint Presentation</vt:lpstr>
      <vt:lpstr>BUSES</vt:lpstr>
      <vt:lpstr>Clock and Clock Cycles</vt:lpstr>
      <vt:lpstr>Instruction Execution Cycle</vt:lpstr>
      <vt:lpstr>Instruction Execution Cycle</vt:lpstr>
      <vt:lpstr>Instruction Execution Cycle</vt:lpstr>
      <vt:lpstr>Instruction Execution Cycle</vt:lpstr>
      <vt:lpstr>Reading from Memory </vt:lpstr>
      <vt:lpstr>Cache (1 of 2)</vt:lpstr>
      <vt:lpstr>Cache (2 of 2)</vt:lpstr>
      <vt:lpstr>x86 family Cache types</vt:lpstr>
      <vt:lpstr>Why cache memory is faster than conventional RAM? </vt:lpstr>
      <vt:lpstr>Loading and Executing a Program (1 of 3)</vt:lpstr>
      <vt:lpstr>Loading and Executing a Program (2 of 3)</vt:lpstr>
      <vt:lpstr>Loading and Executing a Program (3 of 3)</vt:lpstr>
      <vt:lpstr>How a Program Runs</vt:lpstr>
      <vt:lpstr>Mode of Operations</vt:lpstr>
      <vt:lpstr>Mode of Operations</vt:lpstr>
      <vt:lpstr>Mode of Operations</vt:lpstr>
      <vt:lpstr>PowerPoint Presentation</vt:lpstr>
      <vt:lpstr>Real Address Mode (1)</vt:lpstr>
      <vt:lpstr>Real Address Mode  </vt:lpstr>
      <vt:lpstr>Real Address Mode (2)</vt:lpstr>
      <vt:lpstr>Real Address Mode (3)</vt:lpstr>
      <vt:lpstr>Address Space </vt:lpstr>
      <vt:lpstr>Basic Program Execution Registers</vt:lpstr>
      <vt:lpstr>PowerPoint Presentation</vt:lpstr>
      <vt:lpstr>General-Purpose Registers: </vt:lpstr>
      <vt:lpstr>PowerPoint Presentation</vt:lpstr>
      <vt:lpstr>Specialized Uses of general-purpose registers </vt:lpstr>
      <vt:lpstr>Index Registers</vt:lpstr>
      <vt:lpstr>PowerPoint Presentation</vt:lpstr>
      <vt:lpstr>EFLAGS Register: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Shoaib</cp:lastModifiedBy>
  <cp:revision>231</cp:revision>
  <dcterms:created xsi:type="dcterms:W3CDTF">2013-09-06T14:41:49Z</dcterms:created>
  <dcterms:modified xsi:type="dcterms:W3CDTF">2021-09-21T04:16:15Z</dcterms:modified>
</cp:coreProperties>
</file>