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0411-7735-40EA-9291-22B9ED30066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F431-C7C7-4161-ACA6-1B97FBDD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F431-C7C7-4161-ACA6-1B97FBDD77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7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90.png"/><Relationship Id="rId21" Type="http://schemas.openxmlformats.org/officeDocument/2006/relationships/image" Target="../media/image39.png"/><Relationship Id="rId7" Type="http://schemas.openxmlformats.org/officeDocument/2006/relationships/image" Target="../media/image250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8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10.png"/><Relationship Id="rId19" Type="http://schemas.openxmlformats.org/officeDocument/2006/relationships/image" Target="../media/image37.png"/><Relationship Id="rId4" Type="http://schemas.openxmlformats.org/officeDocument/2006/relationships/image" Target="../media/image100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78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2.png"/><Relationship Id="rId3" Type="http://schemas.openxmlformats.org/officeDocument/2006/relationships/image" Target="../media/image54.png"/><Relationship Id="rId21" Type="http://schemas.openxmlformats.org/officeDocument/2006/relationships/image" Target="../media/image8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81.png"/><Relationship Id="rId2" Type="http://schemas.openxmlformats.org/officeDocument/2006/relationships/image" Target="../media/image53.png"/><Relationship Id="rId16" Type="http://schemas.openxmlformats.org/officeDocument/2006/relationships/image" Target="../media/image79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5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3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9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8.png"/><Relationship Id="rId2" Type="http://schemas.openxmlformats.org/officeDocument/2006/relationships/image" Target="../media/image53.png"/><Relationship Id="rId16" Type="http://schemas.openxmlformats.org/officeDocument/2006/relationships/image" Target="../media/image87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56.png"/><Relationship Id="rId15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91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7.png"/><Relationship Id="rId18" Type="http://schemas.openxmlformats.org/officeDocument/2006/relationships/image" Target="../media/image97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12" Type="http://schemas.openxmlformats.org/officeDocument/2006/relationships/image" Target="../media/image76.png"/><Relationship Id="rId17" Type="http://schemas.openxmlformats.org/officeDocument/2006/relationships/image" Target="../media/image96.png"/><Relationship Id="rId2" Type="http://schemas.openxmlformats.org/officeDocument/2006/relationships/image" Target="../media/image53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94.png"/><Relationship Id="rId10" Type="http://schemas.openxmlformats.org/officeDocument/2006/relationships/image" Target="../media/image74.png"/><Relationship Id="rId19" Type="http://schemas.openxmlformats.org/officeDocument/2006/relationships/image" Target="../media/image98.png"/><Relationship Id="rId4" Type="http://schemas.openxmlformats.org/officeDocument/2006/relationships/image" Target="../media/image55.png"/><Relationship Id="rId9" Type="http://schemas.openxmlformats.org/officeDocument/2006/relationships/image" Target="../media/image73.png"/><Relationship Id="rId1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9.png"/><Relationship Id="rId18" Type="http://schemas.openxmlformats.org/officeDocument/2006/relationships/image" Target="../media/image105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12" Type="http://schemas.openxmlformats.org/officeDocument/2006/relationships/image" Target="../media/image77.png"/><Relationship Id="rId17" Type="http://schemas.openxmlformats.org/officeDocument/2006/relationships/image" Target="../media/image104.png"/><Relationship Id="rId2" Type="http://schemas.openxmlformats.org/officeDocument/2006/relationships/image" Target="../media/image53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6.png"/><Relationship Id="rId5" Type="http://schemas.openxmlformats.org/officeDocument/2006/relationships/image" Target="../media/image56.png"/><Relationship Id="rId15" Type="http://schemas.openxmlformats.org/officeDocument/2006/relationships/image" Target="../media/image102.png"/><Relationship Id="rId10" Type="http://schemas.openxmlformats.org/officeDocument/2006/relationships/image" Target="../media/image74.png"/><Relationship Id="rId4" Type="http://schemas.openxmlformats.org/officeDocument/2006/relationships/image" Target="../media/image55.png"/><Relationship Id="rId9" Type="http://schemas.openxmlformats.org/officeDocument/2006/relationships/image" Target="../media/image73.png"/><Relationship Id="rId1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1.png"/><Relationship Id="rId18" Type="http://schemas.openxmlformats.org/officeDocument/2006/relationships/image" Target="../media/image111.png"/><Relationship Id="rId3" Type="http://schemas.openxmlformats.org/officeDocument/2006/relationships/image" Target="../media/image54.png"/><Relationship Id="rId21" Type="http://schemas.openxmlformats.org/officeDocument/2006/relationships/image" Target="../media/image114.png"/><Relationship Id="rId7" Type="http://schemas.openxmlformats.org/officeDocument/2006/relationships/image" Target="../media/image70.png"/><Relationship Id="rId12" Type="http://schemas.openxmlformats.org/officeDocument/2006/relationships/image" Target="../media/image106.png"/><Relationship Id="rId17" Type="http://schemas.openxmlformats.org/officeDocument/2006/relationships/image" Target="../media/image109.png"/><Relationship Id="rId2" Type="http://schemas.openxmlformats.org/officeDocument/2006/relationships/image" Target="../media/image53.png"/><Relationship Id="rId16" Type="http://schemas.openxmlformats.org/officeDocument/2006/relationships/image" Target="../media/image108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6.png"/><Relationship Id="rId5" Type="http://schemas.openxmlformats.org/officeDocument/2006/relationships/image" Target="../media/image56.png"/><Relationship Id="rId15" Type="http://schemas.openxmlformats.org/officeDocument/2006/relationships/image" Target="../media/image107.png"/><Relationship Id="rId23" Type="http://schemas.openxmlformats.org/officeDocument/2006/relationships/image" Target="../media/image116.png"/><Relationship Id="rId10" Type="http://schemas.openxmlformats.org/officeDocument/2006/relationships/image" Target="../media/image74.png"/><Relationship Id="rId19" Type="http://schemas.openxmlformats.org/officeDocument/2006/relationships/image" Target="../media/image112.png"/><Relationship Id="rId4" Type="http://schemas.openxmlformats.org/officeDocument/2006/relationships/image" Target="../media/image55.png"/><Relationship Id="rId9" Type="http://schemas.openxmlformats.org/officeDocument/2006/relationships/image" Target="../media/image73.png"/><Relationship Id="rId14" Type="http://schemas.openxmlformats.org/officeDocument/2006/relationships/image" Target="../media/image82.png"/><Relationship Id="rId22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53.png"/><Relationship Id="rId21" Type="http://schemas.openxmlformats.org/officeDocument/2006/relationships/image" Target="../media/image126.png"/><Relationship Id="rId7" Type="http://schemas.openxmlformats.org/officeDocument/2006/relationships/image" Target="../media/image7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76.png"/><Relationship Id="rId5" Type="http://schemas.openxmlformats.org/officeDocument/2006/relationships/image" Target="../media/image55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74.png"/><Relationship Id="rId19" Type="http://schemas.openxmlformats.org/officeDocument/2006/relationships/image" Target="../media/image124.png"/><Relationship Id="rId4" Type="http://schemas.openxmlformats.org/officeDocument/2006/relationships/image" Target="../media/image54.png"/><Relationship Id="rId9" Type="http://schemas.openxmlformats.org/officeDocument/2006/relationships/image" Target="../media/image73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54.png"/><Relationship Id="rId21" Type="http://schemas.openxmlformats.org/officeDocument/2006/relationships/image" Target="../media/image140.png"/><Relationship Id="rId7" Type="http://schemas.openxmlformats.org/officeDocument/2006/relationships/image" Target="../media/image71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5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0.png"/><Relationship Id="rId5" Type="http://schemas.openxmlformats.org/officeDocument/2006/relationships/image" Target="../media/image56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55.png"/><Relationship Id="rId9" Type="http://schemas.openxmlformats.org/officeDocument/2006/relationships/image" Target="../media/image76.png"/><Relationship Id="rId14" Type="http://schemas.openxmlformats.org/officeDocument/2006/relationships/image" Target="../media/image1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54.png"/><Relationship Id="rId21" Type="http://schemas.openxmlformats.org/officeDocument/2006/relationships/image" Target="../media/image153.png"/><Relationship Id="rId7" Type="http://schemas.openxmlformats.org/officeDocument/2006/relationships/image" Target="../media/image71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2" Type="http://schemas.openxmlformats.org/officeDocument/2006/relationships/image" Target="../media/image53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56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55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54.png"/><Relationship Id="rId21" Type="http://schemas.openxmlformats.org/officeDocument/2006/relationships/image" Target="../media/image174.png"/><Relationship Id="rId7" Type="http://schemas.openxmlformats.org/officeDocument/2006/relationships/image" Target="../media/image74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5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56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55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3" Type="http://schemas.openxmlformats.org/officeDocument/2006/relationships/image" Target="../media/image54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image" Target="../media/image53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5" Type="http://schemas.openxmlformats.org/officeDocument/2006/relationships/image" Target="../media/image56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55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image" Target="../media/image228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2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11" Type="http://schemas.openxmlformats.org/officeDocument/2006/relationships/image" Target="../media/image254.png"/><Relationship Id="rId5" Type="http://schemas.openxmlformats.org/officeDocument/2006/relationships/image" Target="../media/image247.png"/><Relationship Id="rId10" Type="http://schemas.openxmlformats.org/officeDocument/2006/relationships/image" Target="../media/image253.png"/><Relationship Id="rId4" Type="http://schemas.openxmlformats.org/officeDocument/2006/relationships/image" Target="../media/image246.png"/><Relationship Id="rId9" Type="http://schemas.openxmlformats.org/officeDocument/2006/relationships/image" Target="../media/image2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4.png"/><Relationship Id="rId26" Type="http://schemas.openxmlformats.org/officeDocument/2006/relationships/image" Target="../media/image282.png"/><Relationship Id="rId3" Type="http://schemas.openxmlformats.org/officeDocument/2006/relationships/image" Target="../media/image257.png"/><Relationship Id="rId21" Type="http://schemas.openxmlformats.org/officeDocument/2006/relationships/image" Target="../media/image277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3.png"/><Relationship Id="rId25" Type="http://schemas.openxmlformats.org/officeDocument/2006/relationships/image" Target="../media/image281.png"/><Relationship Id="rId2" Type="http://schemas.openxmlformats.org/officeDocument/2006/relationships/image" Target="../media/image256.png"/><Relationship Id="rId16" Type="http://schemas.openxmlformats.org/officeDocument/2006/relationships/image" Target="../media/image272.png"/><Relationship Id="rId20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24" Type="http://schemas.openxmlformats.org/officeDocument/2006/relationships/image" Target="../media/image280.png"/><Relationship Id="rId5" Type="http://schemas.openxmlformats.org/officeDocument/2006/relationships/image" Target="../media/image259.png"/><Relationship Id="rId15" Type="http://schemas.openxmlformats.org/officeDocument/2006/relationships/image" Target="../media/image271.png"/><Relationship Id="rId23" Type="http://schemas.openxmlformats.org/officeDocument/2006/relationships/image" Target="../media/image279.png"/><Relationship Id="rId10" Type="http://schemas.openxmlformats.org/officeDocument/2006/relationships/image" Target="../media/image265.png"/><Relationship Id="rId19" Type="http://schemas.openxmlformats.org/officeDocument/2006/relationships/image" Target="../media/image275.png"/><Relationship Id="rId4" Type="http://schemas.openxmlformats.org/officeDocument/2006/relationships/image" Target="../media/image258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Relationship Id="rId22" Type="http://schemas.openxmlformats.org/officeDocument/2006/relationships/image" Target="../media/image278.png"/><Relationship Id="rId27" Type="http://schemas.openxmlformats.org/officeDocument/2006/relationships/image" Target="../media/image28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295.png"/><Relationship Id="rId3" Type="http://schemas.openxmlformats.org/officeDocument/2006/relationships/image" Target="../media/image285.png"/><Relationship Id="rId7" Type="http://schemas.openxmlformats.org/officeDocument/2006/relationships/image" Target="../media/image289.png"/><Relationship Id="rId12" Type="http://schemas.openxmlformats.org/officeDocument/2006/relationships/image" Target="../media/image294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8.png"/><Relationship Id="rId11" Type="http://schemas.openxmlformats.org/officeDocument/2006/relationships/image" Target="../media/image293.png"/><Relationship Id="rId5" Type="http://schemas.openxmlformats.org/officeDocument/2006/relationships/image" Target="../media/image287.png"/><Relationship Id="rId15" Type="http://schemas.openxmlformats.org/officeDocument/2006/relationships/image" Target="../media/image297.png"/><Relationship Id="rId10" Type="http://schemas.openxmlformats.org/officeDocument/2006/relationships/image" Target="../media/image292.png"/><Relationship Id="rId4" Type="http://schemas.openxmlformats.org/officeDocument/2006/relationships/image" Target="../media/image286.png"/><Relationship Id="rId9" Type="http://schemas.openxmlformats.org/officeDocument/2006/relationships/image" Target="../media/image291.png"/><Relationship Id="rId14" Type="http://schemas.openxmlformats.org/officeDocument/2006/relationships/image" Target="../media/image29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Intro to dynamic programming; matrix chain multiplication; longest common subsequence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Slides from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12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is the number of real number multiplication needed for multiplying 2 matrices?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𝑝𝑞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𝑞𝑟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𝑝𝑟</m:t>
                        </m:r>
                      </m:sub>
                    </m:sSub>
                  </m:oMath>
                </a14:m>
                <a:endParaRPr lang="en-US" b="0" dirty="0">
                  <a:ea typeface="Cambria Math"/>
                </a:endParaRPr>
              </a:p>
              <a:p>
                <a:pPr lvl="1"/>
                <a:r>
                  <a:rPr lang="en-US" i="1" dirty="0" err="1"/>
                  <a:t>pqr</a:t>
                </a:r>
                <a:endParaRPr lang="en-US" i="1" dirty="0"/>
              </a:p>
              <a:p>
                <a:r>
                  <a:rPr lang="en-US" dirty="0"/>
                  <a:t>For a matrix chain, do you think the order to multiplication matters?</a:t>
                </a:r>
              </a:p>
              <a:p>
                <a:pPr lvl="1"/>
                <a:r>
                  <a:rPr lang="en-US" dirty="0"/>
                  <a:t>The order does not affect the result</a:t>
                </a:r>
              </a:p>
              <a:p>
                <a:pPr lvl="1"/>
                <a:r>
                  <a:rPr lang="en-US" dirty="0"/>
                  <a:t>But affects the cost (the number of real number multiplications)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22501" y="4114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01" y="4114800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46173" y="4114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" name="Rectangle 5"/>
          <p:cNvSpPr/>
          <p:nvPr/>
        </p:nvSpPr>
        <p:spPr>
          <a:xfrm>
            <a:off x="7794209" y="4114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50793" y="4114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793" y="4114800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269845" y="4114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74465" y="4114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65" y="4114800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70150" y="4648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50" y="4648200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60122" y="46482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1187" y="46482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5136" y="4648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136" y="4648200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241159" y="46482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6201" y="46482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79085" y="4648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85" y="4648200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008121" y="4114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48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6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×2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×5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×20</m:t>
                        </m:r>
                      </m:sub>
                    </m:sSub>
                  </m:oMath>
                </a14:m>
                <a:endParaRPr lang="en-US" dirty="0">
                  <a:ea typeface="Cambria Math"/>
                </a:endParaRPr>
              </a:p>
              <a:p>
                <a:pPr lvl="1"/>
                <a:r>
                  <a:rPr lang="en-US" dirty="0"/>
                  <a:t>Cost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×2×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5+6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=60+600=660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×20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lvl="1"/>
                <a:r>
                  <a:rPr lang="en-US" dirty="0"/>
                  <a:t>Cost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×2×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×5×20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24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00=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44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>
                    <a:ea typeface="Cambria Math"/>
                  </a:rPr>
                  <a:t>With different </a:t>
                </a:r>
                <a:r>
                  <a:rPr lang="en-US" dirty="0" err="1">
                    <a:ea typeface="Cambria Math"/>
                  </a:rPr>
                  <a:t>parenthesizations</a:t>
                </a:r>
                <a:r>
                  <a:rPr lang="en-US" dirty="0">
                    <a:ea typeface="Cambria Math"/>
                  </a:rPr>
                  <a:t>, costs are different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Matrix chain multiplication problem</a:t>
            </a:r>
            <a:r>
              <a:rPr lang="en-US" dirty="0"/>
              <a:t>: given a matrix chain, find out a </a:t>
            </a:r>
            <a:r>
              <a:rPr lang="en-US" dirty="0" err="1"/>
              <a:t>parenthesization</a:t>
            </a:r>
            <a:r>
              <a:rPr lang="en-US" dirty="0"/>
              <a:t> with the lowest cost</a:t>
            </a:r>
          </a:p>
          <a:p>
            <a:r>
              <a:rPr lang="en-US" dirty="0"/>
              <a:t>How to solve it by brute force?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3" y="383344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3" y="3833446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67003" y="383344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3" y="3833446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80241" y="383344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241" y="3833446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472963" y="3833446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59823" y="383344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23" y="3833446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2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How to solve it buy brute force?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36332" y="202223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32" y="2022232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22383" y="202223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83" y="2022232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2517369" y="2022232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08434" y="2022232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131318" y="202223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18" y="2022232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912355" y="2022232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27397" y="2022232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526304" y="202223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04" y="2022232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307341" y="2022232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6356" y="2022232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755048" y="270803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48" y="2708033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349924" y="270803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24" y="2708033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2165997" y="2708033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4450" y="2708033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362360" y="270803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60" y="2708033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952085" y="2708033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36822" y="2708033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559328" y="270803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28" y="2708033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319029" y="2708033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58044" y="2708033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978671" y="35814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71" y="3581400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364722" y="35814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22" y="3581400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2759708" y="35814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50773" y="35814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154694" y="35814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94" y="3581400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1549680" y="35814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40745" y="35814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768643" y="35814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43" y="3581400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1330717" y="35814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69732" y="35814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771396" y="4419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96" y="4419600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3595373" y="4419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73" y="4419600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2166382" y="44196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157447" y="44196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385345" y="4419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45" y="4419600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561368" y="44196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76410" y="44196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780331" y="4419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31" y="4419600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1342405" y="44196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81420" y="44196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955295" y="5257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95" y="5257800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560309" y="5257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09" y="5257800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1745267" y="5257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36332" y="5257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2350281" y="5257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281" y="5257800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1526304" y="5257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341346" y="5257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964230" y="5257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30" y="5257800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307341" y="5257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46356" y="5257800"/>
            <a:ext cx="2139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362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to divide and conquer?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671647" y="322694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Last multiplication is between A1 and A2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71646" y="3845169"/>
            <a:ext cx="42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Last multiplication is between A2 and A3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88738" y="4507468"/>
            <a:ext cx="43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Last multiplication is between A3 and A4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0418" y="5943600"/>
                <a:ext cx="62027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The number of alternative </a:t>
                </a:r>
                <a:r>
                  <a:rPr lang="en-US" dirty="0" err="1"/>
                  <a:t>parenthesizations</a:t>
                </a:r>
                <a:r>
                  <a:rPr lang="en-US" dirty="0"/>
                  <a:t> P(n)=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 the cost of a </a:t>
                </a:r>
                <a:r>
                  <a:rPr lang="en-US" dirty="0" err="1"/>
                  <a:t>parenthesization</a:t>
                </a:r>
                <a:r>
                  <a:rPr lang="en-US" dirty="0"/>
                  <a:t>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8" y="5943600"/>
                <a:ext cx="6202796" cy="646331"/>
              </a:xfrm>
              <a:prstGeom prst="rect">
                <a:avLst/>
              </a:prstGeom>
              <a:blipFill rotWithShape="1">
                <a:blip r:embed="rId2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4" grpId="0"/>
      <p:bldP spid="85" grpId="0"/>
      <p:bldP spid="8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to solve it buy divide-and-conquer?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24555" y="2133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5" y="2133600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05555" y="2133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55" y="2133600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18793" y="2133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93" y="2133600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23238" y="2133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38" y="2133600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133600" y="280784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07841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19600" y="280784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807841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32838" y="280784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38" y="2807841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37283" y="280784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3" y="2807841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86508" y="2866347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cost of                + optimal cost of                            + cost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731977" y="282838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77" y="2828384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136422" y="282838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22" y="2828384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133600" y="35990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599094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832838" y="35990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38" y="3599094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237283" y="35990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3" y="3599094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86508" y="3657600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optimal cost of                    + optimal cost of                        + cost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731977" y="361963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77" y="3619637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136422" y="361963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22" y="3619637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101362" y="45896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62" y="4589694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482362" y="45896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62" y="4589694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895600" y="45896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589694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237283" y="45896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3" y="4589694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86508" y="4648200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optimal cost of                           + optimal cost of                 + cost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731977" y="461023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77" y="4610237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136422" y="461023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22" y="4610237"/>
                <a:ext cx="381000" cy="457200"/>
              </a:xfrm>
              <a:prstGeom prst="rect">
                <a:avLst/>
              </a:prstGeom>
              <a:blipFill rotWithShape="1">
                <a:blip r:embed="rId22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514600" y="359909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599094"/>
                <a:ext cx="381000" cy="457200"/>
              </a:xfrm>
              <a:prstGeom prst="rect">
                <a:avLst/>
              </a:prstGeom>
              <a:blipFill rotWithShape="1">
                <a:blip r:embed="rId23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6508" y="567106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Choose the smallest  one  from them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6248400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</a:t>
            </a:r>
            <a:r>
              <a:rPr lang="en-US" dirty="0" err="1"/>
              <a:t>subproblems</a:t>
            </a:r>
            <a:r>
              <a:rPr lang="en-US" dirty="0"/>
              <a:t> are overlapped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8384" y="5681036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Weakness?</a:t>
            </a:r>
          </a:p>
        </p:txBody>
      </p:sp>
    </p:spTree>
    <p:extLst>
      <p:ext uri="{BB962C8B-B14F-4D97-AF65-F5344CB8AC3E}">
        <p14:creationId xmlns:p14="http://schemas.microsoft.com/office/powerpoint/2010/main" val="155369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6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" grpId="0"/>
      <p:bldP spid="5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20561" y="1600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61" y="1600200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701561" y="1600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561" y="1600200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82561" y="1600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61" y="1600200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4475283" y="16002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62143" y="1600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43" y="1600200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1823" y="2426732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are n-1 ways to divide it into 2 smaller matrix chains, if divide it after matrix k, for each of them we need to calculate: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145323" y="3191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23" y="3191799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052643" y="3191799"/>
                <a:ext cx="527535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43" y="3191799"/>
                <a:ext cx="527535" cy="457200"/>
              </a:xfrm>
              <a:prstGeom prst="rect">
                <a:avLst/>
              </a:prstGeom>
              <a:blipFill rotWithShape="1">
                <a:blip r:embed="rId7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612416" y="3191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16" y="3191799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016861" y="3191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61" y="3191799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98231" y="3250305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optimal cost of                          + optimal cost of                             + cost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236069" y="321256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69" y="3212561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617069" y="3212561"/>
                <a:ext cx="6858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069" y="3212561"/>
                <a:ext cx="6858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2526323" y="3191799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10253" y="3191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53" y="3191799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77361" y="4114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Choose the smallest  one  from them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98076" y="5715000"/>
            <a:ext cx="4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Many </a:t>
            </a:r>
            <a:r>
              <a:rPr lang="en-US" err="1"/>
              <a:t>subproblems</a:t>
            </a:r>
            <a:r>
              <a:rPr lang="en-US"/>
              <a:t> are overlapped</a:t>
            </a:r>
          </a:p>
        </p:txBody>
      </p:sp>
    </p:spTree>
    <p:extLst>
      <p:ext uri="{BB962C8B-B14F-4D97-AF65-F5344CB8AC3E}">
        <p14:creationId xmlns:p14="http://schemas.microsoft.com/office/powerpoint/2010/main" val="18351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it in a dynamic programming way?</a:t>
            </a:r>
          </a:p>
          <a:p>
            <a:pPr lvl="1"/>
            <a:r>
              <a:rPr lang="en-US" dirty="0"/>
              <a:t>Top-down, record the solutions to </a:t>
            </a:r>
            <a:r>
              <a:rPr lang="en-US" dirty="0" err="1"/>
              <a:t>subproblem</a:t>
            </a:r>
            <a:endParaRPr lang="en-US" dirty="0"/>
          </a:p>
          <a:p>
            <a:pPr lvl="1"/>
            <a:r>
              <a:rPr lang="en-US" dirty="0"/>
              <a:t>Or, bottom-up, start from smallest problems (</a:t>
            </a:r>
            <a:r>
              <a:rPr lang="en-US" b="1" dirty="0"/>
              <a:t>the typical manner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Solve all the possible </a:t>
            </a:r>
            <a:r>
              <a:rPr lang="en-US" dirty="0" err="1"/>
              <a:t>subproblems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4191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5618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6129984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6129984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10*20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50152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47800" y="2895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95600"/>
                <a:ext cx="381000" cy="228600"/>
              </a:xfrm>
              <a:prstGeom prst="rect">
                <a:avLst/>
              </a:prstGeom>
              <a:blipFill rotWithShape="1"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286000" y="3276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76600"/>
                <a:ext cx="381000" cy="228600"/>
              </a:xfrm>
              <a:prstGeom prst="rect">
                <a:avLst/>
              </a:prstGeom>
              <a:blipFill rotWithShape="1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225681" y="3657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81" y="3657600"/>
                <a:ext cx="381000" cy="228600"/>
              </a:xfrm>
              <a:prstGeom prst="rect">
                <a:avLst/>
              </a:prstGeom>
              <a:blipFill rotWithShape="1"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021018" y="3962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18" y="3962400"/>
                <a:ext cx="381000" cy="228600"/>
              </a:xfrm>
              <a:prstGeom prst="rect">
                <a:avLst/>
              </a:prstGeom>
              <a:blipFill rotWithShape="1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85240" y="4419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40" y="4419600"/>
                <a:ext cx="3810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91200" y="4724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24400"/>
                <a:ext cx="3810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71700" y="2895600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2895600"/>
                <a:ext cx="609600" cy="228600"/>
              </a:xfrm>
              <a:prstGeom prst="rect">
                <a:avLst/>
              </a:prstGeom>
              <a:blipFill rotWithShape="1"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11381" y="3235651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1" y="3235651"/>
                <a:ext cx="609600" cy="228600"/>
              </a:xfrm>
              <a:prstGeom prst="rect">
                <a:avLst/>
              </a:prstGeom>
              <a:blipFill rotWithShape="1">
                <a:blip r:embed="rId1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982918" y="3630182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18" y="3630182"/>
                <a:ext cx="609600" cy="228600"/>
              </a:xfrm>
              <a:prstGeom prst="rect">
                <a:avLst/>
              </a:prstGeom>
              <a:blipFill rotWithShape="1"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849441" y="3962400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1" y="3962400"/>
                <a:ext cx="609600" cy="228600"/>
              </a:xfrm>
              <a:prstGeom prst="rect">
                <a:avLst/>
              </a:prstGeom>
              <a:blipFill rotWithShape="1">
                <a:blip r:embed="rId1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676900" y="4343044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4343044"/>
                <a:ext cx="609600" cy="228600"/>
              </a:xfrm>
              <a:prstGeom prst="rect">
                <a:avLst/>
              </a:prstGeom>
              <a:blipFill rotWithShape="1">
                <a:blip r:embed="rId1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111381" y="29062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1" y="2906282"/>
                <a:ext cx="647700" cy="228600"/>
              </a:xfrm>
              <a:prstGeom prst="rect">
                <a:avLst/>
              </a:prstGeom>
              <a:blipFill rotWithShape="1">
                <a:blip r:embed="rId17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  <a:blipFill rotWithShape="1">
                <a:blip r:embed="rId18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19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20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  <a:blipFill rotWithShape="1">
                <a:blip r:embed="rId21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22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23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  <a:blipFill rotWithShape="1">
                <a:blip r:embed="rId24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25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  <a:blipFill rotWithShape="1">
                <a:blip r:embed="rId26"/>
                <a:stretch>
                  <a:fillRect l="-45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Up Arrow 50"/>
          <p:cNvSpPr/>
          <p:nvPr/>
        </p:nvSpPr>
        <p:spPr>
          <a:xfrm rot="875636">
            <a:off x="4268530" y="4420561"/>
            <a:ext cx="444381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3515145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83515145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10*20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70735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47800" y="2895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95600"/>
                <a:ext cx="381000" cy="228600"/>
              </a:xfrm>
              <a:prstGeom prst="rect">
                <a:avLst/>
              </a:prstGeom>
              <a:blipFill rotWithShape="1"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286000" y="3276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76600"/>
                <a:ext cx="381000" cy="228600"/>
              </a:xfrm>
              <a:prstGeom prst="rect">
                <a:avLst/>
              </a:prstGeom>
              <a:blipFill rotWithShape="1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225681" y="3657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81" y="3657600"/>
                <a:ext cx="381000" cy="228600"/>
              </a:xfrm>
              <a:prstGeom prst="rect">
                <a:avLst/>
              </a:prstGeom>
              <a:blipFill rotWithShape="1"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021018" y="3962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18" y="3962400"/>
                <a:ext cx="381000" cy="228600"/>
              </a:xfrm>
              <a:prstGeom prst="rect">
                <a:avLst/>
              </a:prstGeom>
              <a:blipFill rotWithShape="1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85240" y="44196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40" y="4419600"/>
                <a:ext cx="3810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91200" y="4724400"/>
                <a:ext cx="381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24400"/>
                <a:ext cx="3810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75617" y="2878864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17" y="2878864"/>
                <a:ext cx="609600" cy="228600"/>
              </a:xfrm>
              <a:prstGeom prst="rect">
                <a:avLst/>
              </a:prstGeom>
              <a:blipFill rotWithShape="1"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11381" y="3235651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1" y="3235651"/>
                <a:ext cx="609600" cy="228600"/>
              </a:xfrm>
              <a:prstGeom prst="rect">
                <a:avLst/>
              </a:prstGeom>
              <a:blipFill rotWithShape="1">
                <a:blip r:embed="rId1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982918" y="3630182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18" y="3630182"/>
                <a:ext cx="609600" cy="228600"/>
              </a:xfrm>
              <a:prstGeom prst="rect">
                <a:avLst/>
              </a:prstGeom>
              <a:blipFill rotWithShape="1"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849441" y="3962400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1" y="3962400"/>
                <a:ext cx="609600" cy="228600"/>
              </a:xfrm>
              <a:prstGeom prst="rect">
                <a:avLst/>
              </a:prstGeom>
              <a:blipFill rotWithShape="1">
                <a:blip r:embed="rId1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676900" y="4343044"/>
                <a:ext cx="609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4343044"/>
                <a:ext cx="609600" cy="228600"/>
              </a:xfrm>
              <a:prstGeom prst="rect">
                <a:avLst/>
              </a:prstGeom>
              <a:blipFill rotWithShape="1">
                <a:blip r:embed="rId1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111381" y="29062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1" y="2906282"/>
                <a:ext cx="647700" cy="228600"/>
              </a:xfrm>
              <a:prstGeom prst="rect">
                <a:avLst/>
              </a:prstGeom>
              <a:blipFill rotWithShape="1">
                <a:blip r:embed="rId17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  <a:blipFill rotWithShape="1">
                <a:blip r:embed="rId18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19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20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  <a:blipFill rotWithShape="1">
                <a:blip r:embed="rId21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22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23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  <a:blipFill rotWithShape="1">
                <a:blip r:embed="rId24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25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  <a:blipFill rotWithShape="1">
                <a:blip r:embed="rId26"/>
                <a:stretch>
                  <a:fillRect l="-45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09700" y="284549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47900" y="32438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87581" y="35840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00871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25641" y="43430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9271" y="46929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4265" y="2286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30*35*15=15750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74265" y="27216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35*15*5=2625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74265" y="30877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15*5*10=750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74265" y="3559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5*10*20=1000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76401" y="40063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10*20*25=5000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10812" y="2827105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17499" y="3180331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57418" y="3602643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7013" y="3926354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09424" y="4288784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19184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  <p:bldP spid="50" grpId="0"/>
      <p:bldP spid="52" grpId="0"/>
      <p:bldP spid="53" grpId="0"/>
      <p:bldP spid="54" grpId="0"/>
      <p:bldP spid="55" grpId="0"/>
      <p:bldP spid="11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8992263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8992263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10*20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17568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111381" y="29062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81" y="2906282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9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12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  <a:blipFill rotWithShape="1">
                <a:blip r:embed="rId13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14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  <a:blipFill rotWithShape="1">
                <a:blip r:embed="rId15"/>
                <a:stretch>
                  <a:fillRect l="-45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768847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47" y="2286000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542569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69" y="2286000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929429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29" y="2286000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53200" y="2895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0+2625+30*35*5=7875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768847" y="340095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47" y="3400956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161569" y="340095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69" y="3400956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929429" y="340095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29" y="3400956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553200" y="397595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15750+0+30*15*5=30825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15242" y="2866693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8332" y="2852450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</p:spTree>
    <p:extLst>
      <p:ext uri="{BB962C8B-B14F-4D97-AF65-F5344CB8AC3E}">
        <p14:creationId xmlns:p14="http://schemas.microsoft.com/office/powerpoint/2010/main" val="20458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51" grpId="0" animBg="1"/>
      <p:bldP spid="65" grpId="0" animBg="1"/>
      <p:bldP spid="66" grpId="0" animBg="1"/>
      <p:bldP spid="14" grpId="0"/>
      <p:bldP spid="70" grpId="0" animBg="1"/>
      <p:bldP spid="71" grpId="0" animBg="1"/>
      <p:bldP spid="72" grpId="0" animBg="1"/>
      <p:bldP spid="73" grpId="0"/>
      <p:bldP spid="7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When is divide-and-conquer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divide-and-conquer, a solution is combined from solutions of </a:t>
            </a:r>
            <a:r>
              <a:rPr lang="en-US" err="1"/>
              <a:t>subproblems</a:t>
            </a:r>
            <a:endParaRPr lang="en-US"/>
          </a:p>
          <a:p>
            <a:pPr lvl="1"/>
            <a:r>
              <a:rPr lang="en-US" err="1"/>
              <a:t>Mergesort</a:t>
            </a:r>
            <a:endParaRPr lang="en-US"/>
          </a:p>
          <a:p>
            <a:pPr lvl="1"/>
            <a:r>
              <a:rPr lang="en-US"/>
              <a:t>Quicksort</a:t>
            </a:r>
          </a:p>
          <a:p>
            <a:pPr lvl="1"/>
            <a:r>
              <a:rPr lang="en-US"/>
              <a:t>Maximum-</a:t>
            </a:r>
            <a:r>
              <a:rPr lang="en-US" err="1"/>
              <a:t>subarray</a:t>
            </a:r>
            <a:endParaRPr lang="en-US"/>
          </a:p>
          <a:p>
            <a:r>
              <a:rPr lang="en-US"/>
              <a:t>What if the </a:t>
            </a:r>
            <a:r>
              <a:rPr lang="en-US" err="1"/>
              <a:t>subproblems</a:t>
            </a:r>
            <a:r>
              <a:rPr lang="en-US"/>
              <a:t> are largely overlapped?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821784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821784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10*20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94062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18" y="3232090"/>
                <a:ext cx="647700" cy="228600"/>
              </a:xfrm>
              <a:prstGeom prst="rect">
                <a:avLst/>
              </a:prstGeom>
              <a:blipFill rotWithShape="1">
                <a:blip r:embed="rId9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  <a:blipFill rotWithShape="1">
                <a:blip r:embed="rId12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13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  <a:blipFill rotWithShape="1">
                <a:blip r:embed="rId14"/>
                <a:stretch>
                  <a:fillRect l="-45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94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768847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47" y="2286000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542569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69" y="2286000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929429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29" y="2286000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53200" y="2895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0+750+35*15*10=6000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397595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2625+0+35*5*10=4375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9" y="2816423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768847" y="334639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47" y="3346390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158720" y="335813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20" y="3358139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929429" y="334639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29" y="3346390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824821" y="3212668"/>
            <a:ext cx="9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37393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/>
      <p:bldP spid="44" grpId="2" animBg="1"/>
      <p:bldP spid="51" grpId="0" animBg="1"/>
      <p:bldP spid="65" grpId="0" animBg="1"/>
      <p:bldP spid="66" grpId="0" animBg="1"/>
      <p:bldP spid="14" grpId="0"/>
      <p:bldP spid="73" grpId="0"/>
      <p:bldP spid="56" grpId="0" animBg="1"/>
      <p:bldP spid="57" grpId="0" animBg="1"/>
      <p:bldP spid="58" grpId="0" animBg="1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384246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384246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92786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9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41" y="3630182"/>
                <a:ext cx="6477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l="-450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12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  <a:blipFill rotWithShape="1">
                <a:blip r:embed="rId13"/>
                <a:stretch>
                  <a:fillRect l="-45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010970" y="227674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970" y="2276742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859811" y="227674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811" y="2276742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620000" y="227674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276742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53200" y="2895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0+1000+15*5*20=2500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397595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750+0+15*10*20=3750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9" y="2816423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0044" y="3212667"/>
            <a:ext cx="9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985363" y="334639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363" y="3346390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834204" y="334639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204" y="3346390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201968" y="334639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68" y="3346390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4774191" y="3581489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8943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14" grpId="0"/>
      <p:bldP spid="73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5112319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5112319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21775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9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992666"/>
                <a:ext cx="647700" cy="228600"/>
              </a:xfrm>
              <a:prstGeom prst="rect">
                <a:avLst/>
              </a:prstGeom>
              <a:blipFill rotWithShape="1">
                <a:blip r:embed="rId12"/>
                <a:stretch>
                  <a:fillRect l="-454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556649" y="228030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649" y="2280303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964711" y="228030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711" y="2280303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834204" y="227674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204" y="2276742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53200" y="2895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0+5000+5*10*25=6250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397595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1000+0+5*20*25=3500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9" y="2816423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0044" y="3212667"/>
            <a:ext cx="9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83717" y="3626265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215204" y="332980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204" y="3329806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964711" y="332980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711" y="3329806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834204" y="332624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204" y="3326245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606769" y="3965628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</p:spTree>
    <p:extLst>
      <p:ext uri="{BB962C8B-B14F-4D97-AF65-F5344CB8AC3E}">
        <p14:creationId xmlns:p14="http://schemas.microsoft.com/office/powerpoint/2010/main" val="15330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14" grpId="0"/>
      <p:bldP spid="73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358976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358976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7628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1" y="2892039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9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8" y="2816423"/>
            <a:ext cx="7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0044" y="3212667"/>
            <a:ext cx="9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83717" y="3626265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444" y="3965628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768847" y="232018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47" y="2320183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542569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69" y="2286000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929429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29" y="2286000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8310429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29" y="2286000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629400" y="2895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0+4375+30*35*10=14875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726118" y="339232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118" y="3392322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124018" y="339232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018" y="3392322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886700" y="335813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3358139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8267700" y="335813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00" y="3358139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629400" y="396018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15750+750+30*15*10=21000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726118" y="445963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118" y="4459632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124018" y="445963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018" y="4459632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505700" y="445963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4459632"/>
                <a:ext cx="381000" cy="457200"/>
              </a:xfrm>
              <a:prstGeom prst="rect">
                <a:avLst/>
              </a:prstGeom>
              <a:blipFill rotWithShape="1">
                <a:blip r:embed="rId2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267700" y="442544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00" y="4425449"/>
                <a:ext cx="381000" cy="457200"/>
              </a:xfrm>
              <a:prstGeom prst="rect">
                <a:avLst/>
              </a:prstGeom>
              <a:blipFill rotWithShape="1">
                <a:blip r:embed="rId2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629400" y="504692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7875+0+30*5*10=9375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86149" y="2852450"/>
            <a:ext cx="89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39263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68" grpId="0" animBg="1"/>
      <p:bldP spid="70" grpId="0" animBg="1"/>
      <p:bldP spid="71" grpId="0" animBg="1"/>
      <p:bldP spid="72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3929769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3929769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15903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91" y="3232090"/>
                <a:ext cx="647700" cy="228600"/>
              </a:xfrm>
              <a:prstGeom prst="rect">
                <a:avLst/>
              </a:prstGeom>
              <a:blipFill rotWithShape="1">
                <a:blip r:embed="rId9"/>
                <a:stretch>
                  <a:fillRect l="-45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10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11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9" y="2816423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0044" y="3212667"/>
            <a:ext cx="9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83717" y="3626265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444" y="3965628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8164082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082" y="2286000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629400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286000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402082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082" y="2286000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783082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82" y="2286000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629400" y="2895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0+2500+35*15*20=13000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6647204" y="340095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204" y="3400956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009687" y="340095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687" y="3400956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7779877" y="339766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77" y="3397665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629400" y="396018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2625+1000+35*5*20=7125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665008" y="444981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8" y="4449814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046690" y="444981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90" y="4449814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7398877" y="444981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77" y="4449814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629400" y="504692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4375+0+35*10*20=11375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90109" y="2816423"/>
            <a:ext cx="89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169423" y="339766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23" y="3397665"/>
                <a:ext cx="381000" cy="457200"/>
              </a:xfrm>
              <a:prstGeom prst="rect">
                <a:avLst/>
              </a:prstGeom>
              <a:blipFill rotWithShape="1">
                <a:blip r:embed="rId2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160877" y="444981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877" y="4449814"/>
                <a:ext cx="381000" cy="457200"/>
              </a:xfrm>
              <a:prstGeom prst="rect">
                <a:avLst/>
              </a:prstGeom>
              <a:blipFill rotWithShape="1">
                <a:blip r:embed="rId2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4745037" y="3203377"/>
            <a:ext cx="98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4405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68" grpId="0" animBg="1"/>
      <p:bldP spid="70" grpId="0" animBg="1"/>
      <p:bldP spid="71" grpId="0" animBg="1"/>
      <p:bldP spid="72" grpId="0" animBg="1"/>
      <p:bldP spid="80" grpId="0"/>
      <p:bldP spid="82" grpId="0" animBg="1"/>
      <p:bldP spid="83" grpId="0" animBg="1"/>
      <p:bldP spid="84" grpId="0" animBg="1"/>
      <p:bldP spid="85" grpId="0"/>
      <p:bldP spid="87" grpId="0" animBg="1"/>
      <p:bldP spid="88" grpId="0" animBg="1"/>
      <p:bldP spid="89" grpId="0" animBg="1"/>
      <p:bldP spid="90" grpId="0"/>
      <p:bldP spid="47" grpId="0" animBg="1"/>
      <p:bldP spid="49" grpId="0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1401898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1401898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6679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3630182"/>
                <a:ext cx="647700" cy="228600"/>
              </a:xfrm>
              <a:prstGeom prst="rect">
                <a:avLst/>
              </a:prstGeom>
              <a:blipFill rotWithShape="1">
                <a:blip r:embed="rId9"/>
                <a:stretch>
                  <a:fillRect l="-545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9" y="2816423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0044" y="3212667"/>
            <a:ext cx="9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1732" y="3624090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65634" y="3977652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840054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054" y="2286000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8245622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22" y="2286000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720911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11" y="2286000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459054" y="2286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054" y="2286000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629400" y="2895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0+3500+15*5*25=5375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9400" y="396018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750+5000+15*10*25=9500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29400" y="504692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2500+0+15*20*25=10000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90109" y="2816423"/>
            <a:ext cx="89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0587" y="3247068"/>
            <a:ext cx="98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886700" y="335813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3358139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292268" y="335813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268" y="3358139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767557" y="335813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57" y="3358139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152118" y="335813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18" y="3358139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533830" y="450016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830" y="4500160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279805" y="448950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05" y="4489503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755094" y="448950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94" y="4489503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7152118" y="448950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18" y="4489503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5565634" y="3622780"/>
            <a:ext cx="9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23835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68" grpId="0" animBg="1"/>
      <p:bldP spid="70" grpId="0" animBg="1"/>
      <p:bldP spid="71" grpId="0" animBg="1"/>
      <p:bldP spid="72" grpId="0" animBg="1"/>
      <p:bldP spid="80" grpId="0"/>
      <p:bldP spid="85" grpId="0"/>
      <p:bldP spid="90" grpId="0"/>
      <p:bldP spid="56" grpId="0" animBg="1"/>
      <p:bldP spid="57" grpId="0" animBg="1"/>
      <p:bldP spid="65" grpId="0" animBg="1"/>
      <p:bldP spid="66" grpId="0" animBg="1"/>
      <p:bldP spid="67" grpId="0" animBg="1"/>
      <p:bldP spid="73" grpId="0" animBg="1"/>
      <p:bldP spid="76" grpId="0" animBg="1"/>
      <p:bldP spid="77" grpId="0" animBg="1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1211642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1211642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7452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40" y="2892039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8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8" y="2816423"/>
            <a:ext cx="79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0044" y="3212667"/>
            <a:ext cx="9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1732" y="3624090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65634" y="3977652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8458200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290273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315200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290273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696200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290273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8077200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290273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647916" y="281143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0+7125+30*35*20=28125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90109" y="2816423"/>
            <a:ext cx="89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0587" y="3247068"/>
            <a:ext cx="98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65634" y="3591122"/>
            <a:ext cx="9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629400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290273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458200" y="317970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179709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010400" y="317970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179709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696200" y="317970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179709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077200" y="317970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179709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629400" y="317970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179709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6629400" y="366974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15750+2500+30*15*20=27250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8458200" y="397954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979540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010400" y="397954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979540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383923" y="398454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23" y="3984548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077200" y="397954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979540"/>
                <a:ext cx="381000" cy="457200"/>
              </a:xfrm>
              <a:prstGeom prst="rect">
                <a:avLst/>
              </a:prstGeom>
              <a:blipFill rotWithShape="1">
                <a:blip r:embed="rId2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6629400" y="397954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79540"/>
                <a:ext cx="381000" cy="457200"/>
              </a:xfrm>
              <a:prstGeom prst="rect">
                <a:avLst/>
              </a:prstGeom>
              <a:blipFill rotWithShape="1">
                <a:blip r:embed="rId2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6629400" y="446957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7875+1000+30*5*20=11875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8458200" y="477538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75388"/>
                <a:ext cx="381000" cy="457200"/>
              </a:xfrm>
              <a:prstGeom prst="rect">
                <a:avLst/>
              </a:prstGeom>
              <a:blipFill rotWithShape="1">
                <a:blip r:embed="rId24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010400" y="477538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75388"/>
                <a:ext cx="381000" cy="457200"/>
              </a:xfrm>
              <a:prstGeom prst="rect">
                <a:avLst/>
              </a:prstGeom>
              <a:blipFill rotWithShape="1">
                <a:blip r:embed="rId2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7391400" y="477538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775388"/>
                <a:ext cx="381000" cy="457200"/>
              </a:xfrm>
              <a:prstGeom prst="rect">
                <a:avLst/>
              </a:prstGeom>
              <a:blipFill rotWithShape="1">
                <a:blip r:embed="rId2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772400" y="477538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4775388"/>
                <a:ext cx="381000" cy="457200"/>
              </a:xfrm>
              <a:prstGeom prst="rect">
                <a:avLst/>
              </a:prstGeom>
              <a:blipFill rotWithShape="1">
                <a:blip r:embed="rId27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6629400" y="477538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775388"/>
                <a:ext cx="381000" cy="457200"/>
              </a:xfrm>
              <a:prstGeom prst="rect">
                <a:avLst/>
              </a:prstGeom>
              <a:blipFill rotWithShape="1">
                <a:blip r:embed="rId28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629400" y="526542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9375+0+30*20*25=24375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712487" y="2851280"/>
            <a:ext cx="96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11875,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269679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68" grpId="0" animBg="1"/>
      <p:bldP spid="70" grpId="0" animBg="1"/>
      <p:bldP spid="71" grpId="0" animBg="1"/>
      <p:bldP spid="72" grpId="0" animBg="1"/>
      <p:bldP spid="80" grpId="0"/>
      <p:bldP spid="47" grpId="0" animBg="1"/>
      <p:bldP spid="49" grpId="0" animBg="1"/>
      <p:bldP spid="79" grpId="0" animBg="1"/>
      <p:bldP spid="81" grpId="0" animBg="1"/>
      <p:bldP spid="82" grpId="0" animBg="1"/>
      <p:bldP spid="83" grpId="0" animBg="1"/>
      <p:bldP spid="84" grpId="0"/>
      <p:bldP spid="86" grpId="0" animBg="1"/>
      <p:bldP spid="87" grpId="0" animBg="1"/>
      <p:bldP spid="88" grpId="0" animBg="1"/>
      <p:bldP spid="89" grpId="0" animBg="1"/>
      <p:bldP spid="92" grpId="0" animBg="1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8032104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8032104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7120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243840"/>
                <a:ext cx="647700" cy="228600"/>
              </a:xfrm>
              <a:prstGeom prst="rect">
                <a:avLst/>
              </a:prstGeom>
              <a:blipFill rotWithShape="1">
                <a:blip r:embed="rId7"/>
                <a:stretch>
                  <a:fillRect l="-45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9" y="2816423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79217" y="3204251"/>
            <a:ext cx="90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1732" y="3624090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65634" y="3977652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8066518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18" y="2290273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604475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475" y="2290273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304518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518" y="2290273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685518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518" y="2290273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647916" y="2811438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0+5375+35*15*25=18500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90109" y="2816423"/>
            <a:ext cx="89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9980" y="3249058"/>
            <a:ext cx="91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65634" y="3591122"/>
            <a:ext cx="9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447518" y="229027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518" y="2290273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4671732" y="2865102"/>
            <a:ext cx="96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11875,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066518" y="317434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18" y="3174347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604475" y="317434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475" y="3174347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990816" y="317434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16" y="3174347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685518" y="317434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518" y="3174347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6647916" y="3695512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2625+3500+35*5*25=10500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8447518" y="317434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518" y="3174347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52987" y="412337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987" y="4123374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590944" y="412337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44" y="4123374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985475" y="413154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475" y="4131540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66475" y="413154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475" y="4131540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634385" y="4644539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4375+5000+35*10*25=18125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8433987" y="412337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987" y="4123374"/>
                <a:ext cx="381000" cy="457200"/>
              </a:xfrm>
              <a:prstGeom prst="rect">
                <a:avLst/>
              </a:prstGeom>
              <a:blipFill rotWithShape="1">
                <a:blip r:embed="rId2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7710443" y="504247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43" y="5042472"/>
                <a:ext cx="381000" cy="457200"/>
              </a:xfrm>
              <a:prstGeom prst="rect">
                <a:avLst/>
              </a:prstGeom>
              <a:blipFill rotWithShape="1">
                <a:blip r:embed="rId2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6563170" y="504247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170" y="5042472"/>
                <a:ext cx="381000" cy="457200"/>
              </a:xfrm>
              <a:prstGeom prst="rect">
                <a:avLst/>
              </a:prstGeom>
              <a:blipFill rotWithShape="1">
                <a:blip r:embed="rId2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6948443" y="504247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43" y="5042472"/>
                <a:ext cx="381000" cy="457200"/>
              </a:xfrm>
              <a:prstGeom prst="rect">
                <a:avLst/>
              </a:prstGeom>
              <a:blipFill rotWithShape="1">
                <a:blip r:embed="rId25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7329443" y="504247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43" y="5042472"/>
                <a:ext cx="381000" cy="457200"/>
              </a:xfrm>
              <a:prstGeom prst="rect">
                <a:avLst/>
              </a:prstGeom>
              <a:blipFill rotWithShape="1">
                <a:blip r:embed="rId2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6606611" y="5563637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7125+0+35*20*25=24625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8406213" y="504247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213" y="5042472"/>
                <a:ext cx="381000" cy="457200"/>
              </a:xfrm>
              <a:prstGeom prst="rect">
                <a:avLst/>
              </a:prstGeom>
              <a:blipFill rotWithShape="1">
                <a:blip r:embed="rId2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5594840" y="3228173"/>
            <a:ext cx="96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7827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8" grpId="0" animBg="1"/>
      <p:bldP spid="70" grpId="0" animBg="1"/>
      <p:bldP spid="71" grpId="0" animBg="1"/>
      <p:bldP spid="72" grpId="0" animBg="1"/>
      <p:bldP spid="80" grpId="0"/>
      <p:bldP spid="47" grpId="0" animBg="1"/>
      <p:bldP spid="56" grpId="0" animBg="1"/>
      <p:bldP spid="57" grpId="0" animBg="1"/>
      <p:bldP spid="65" grpId="0" animBg="1"/>
      <p:bldP spid="66" grpId="0" animBg="1"/>
      <p:bldP spid="67" grpId="0"/>
      <p:bldP spid="73" grpId="0" animBg="1"/>
      <p:bldP spid="76" grpId="0" animBg="1"/>
      <p:bldP spid="77" grpId="0" animBg="1"/>
      <p:bldP spid="85" grpId="0" animBg="1"/>
      <p:bldP spid="90" grpId="0" animBg="1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7" grpId="0"/>
      <p:bldP spid="108" grpId="0" animBg="1"/>
      <p:bldP spid="1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1475117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30*35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35*15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15*5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20*25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1475117"/>
                  </p:ext>
                </p:extLst>
              </p:nvPr>
            </p:nvGraphicFramePr>
            <p:xfrm>
              <a:off x="381000" y="12192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30*35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35*15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15*5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5*10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20*25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88466"/>
              </p:ext>
            </p:extLst>
          </p:nvPr>
        </p:nvGraphicFramePr>
        <p:xfrm>
          <a:off x="381000" y="24384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𝐶𝑒𝑙𝑙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records the minimal cost of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34000"/>
                <a:ext cx="4876800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18" y="5301223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04240" y="5301223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0" y="530122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1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36" y="2895600"/>
                <a:ext cx="6477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454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68873" y="284872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7073" y="32470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6754" y="35872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0044" y="396562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4814" y="434627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38444" y="46962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8498" y="2848719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0940" y="3204251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2759" y="3604150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0454" y="3965628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28595" y="4384897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38729" y="2816423"/>
            <a:ext cx="84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312" y="2812862"/>
            <a:ext cx="585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79217" y="3204251"/>
            <a:ext cx="90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1732" y="3624090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65634" y="3977652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8252575" y="209229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575" y="2092295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132979" y="209229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79" y="2092295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490575" y="209229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75" y="2092295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871575" y="209229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75" y="2092295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634215" y="261346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0+18125+30*35*25=44375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90109" y="2816423"/>
            <a:ext cx="89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9980" y="3249058"/>
            <a:ext cx="91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65634" y="3591122"/>
            <a:ext cx="9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633575" y="209229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575" y="2092295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4671732" y="2865102"/>
            <a:ext cx="96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11875,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611479" y="3247067"/>
            <a:ext cx="96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528817" y="209229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7" y="2092295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8254615" y="297312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615" y="2973120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6911857" y="297565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857" y="2975651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492615" y="297312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15" y="2973120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7873615" y="297312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15" y="2973120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6636255" y="349428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15750+5375+30*15*25=32375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635615" y="297312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615" y="2973120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6530857" y="297312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857" y="2973120"/>
                <a:ext cx="381000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254615" y="3849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615" y="3849799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6921115" y="384544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15" y="3845445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7302115" y="384544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15" y="3845445"/>
                <a:ext cx="3810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7873615" y="3849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15" y="3849799"/>
                <a:ext cx="381000" cy="457200"/>
              </a:xfrm>
              <a:prstGeom prst="rect">
                <a:avLst/>
              </a:prstGeom>
              <a:blipFill rotWithShape="1">
                <a:blip r:embed="rId2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6636255" y="437096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7875+3500+30*5*25=15125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635615" y="3849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615" y="3849799"/>
                <a:ext cx="381000" cy="457200"/>
              </a:xfrm>
              <a:prstGeom prst="rect">
                <a:avLst/>
              </a:prstGeom>
              <a:blipFill rotWithShape="1">
                <a:blip r:embed="rId23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530857" y="384979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857" y="3849799"/>
                <a:ext cx="381000" cy="457200"/>
              </a:xfrm>
              <a:prstGeom prst="rect">
                <a:avLst/>
              </a:prstGeom>
              <a:blipFill rotWithShape="1">
                <a:blip r:embed="rId24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8274369" y="470588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369" y="4705889"/>
                <a:ext cx="381000" cy="457200"/>
              </a:xfrm>
              <a:prstGeom prst="rect">
                <a:avLst/>
              </a:prstGeom>
              <a:blipFill rotWithShape="1">
                <a:blip r:embed="rId2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955840" y="470588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840" y="4705889"/>
                <a:ext cx="381000" cy="457200"/>
              </a:xfrm>
              <a:prstGeom prst="rect">
                <a:avLst/>
              </a:prstGeom>
              <a:blipFill rotWithShape="1">
                <a:blip r:embed="rId26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7336840" y="470588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840" y="4705889"/>
                <a:ext cx="381000" cy="457200"/>
              </a:xfrm>
              <a:prstGeom prst="rect">
                <a:avLst/>
              </a:prstGeom>
              <a:blipFill rotWithShape="1">
                <a:blip r:embed="rId27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7717840" y="470588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40" y="4705889"/>
                <a:ext cx="381000" cy="457200"/>
              </a:xfrm>
              <a:prstGeom prst="rect">
                <a:avLst/>
              </a:prstGeom>
              <a:blipFill rotWithShape="1">
                <a:blip r:embed="rId2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6656009" y="5227054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9375+5000+30*10*25=21875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8655369" y="470588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69" y="4705889"/>
                <a:ext cx="381000" cy="457200"/>
              </a:xfrm>
              <a:prstGeom prst="rect">
                <a:avLst/>
              </a:prstGeom>
              <a:blipFill rotWithShape="1">
                <a:blip r:embed="rId29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6550611" y="470588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11" y="4705889"/>
                <a:ext cx="381000" cy="457200"/>
              </a:xfrm>
              <a:prstGeom prst="rect">
                <a:avLst/>
              </a:prstGeom>
              <a:blipFill rotWithShape="1">
                <a:blip r:embed="rId30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8108098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98" y="5638800"/>
                <a:ext cx="381000" cy="457200"/>
              </a:xfrm>
              <a:prstGeom prst="rect">
                <a:avLst/>
              </a:prstGeom>
              <a:blipFill rotWithShape="1">
                <a:blip r:embed="rId31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6965098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098" y="5638800"/>
                <a:ext cx="381000" cy="457200"/>
              </a:xfrm>
              <a:prstGeom prst="rect">
                <a:avLst/>
              </a:prstGeom>
              <a:blipFill rotWithShape="1">
                <a:blip r:embed="rId3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346098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98" y="5638800"/>
                <a:ext cx="381000" cy="457200"/>
              </a:xfrm>
              <a:prstGeom prst="rect">
                <a:avLst/>
              </a:prstGeom>
              <a:blipFill rotWithShape="1">
                <a:blip r:embed="rId3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727098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98" y="5638800"/>
                <a:ext cx="381000" cy="457200"/>
              </a:xfrm>
              <a:prstGeom prst="rect">
                <a:avLst/>
              </a:prstGeom>
              <a:blipFill rotWithShape="1">
                <a:blip r:embed="rId34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6657619" y="615996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11875+0+30*20*25=26875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8656979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979" y="5638800"/>
                <a:ext cx="381000" cy="457200"/>
              </a:xfrm>
              <a:prstGeom prst="rect">
                <a:avLst/>
              </a:prstGeom>
              <a:blipFill rotWithShape="1">
                <a:blip r:embed="rId35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579809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809" y="5638800"/>
                <a:ext cx="381000" cy="457200"/>
              </a:xfrm>
              <a:prstGeom prst="rect">
                <a:avLst/>
              </a:prstGeom>
              <a:blipFill rotWithShape="1">
                <a:blip r:embed="rId36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5616398" y="2848718"/>
            <a:ext cx="95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27988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68" grpId="0" animBg="1"/>
      <p:bldP spid="70" grpId="0" animBg="1"/>
      <p:bldP spid="71" grpId="0" animBg="1"/>
      <p:bldP spid="72" grpId="0" animBg="1"/>
      <p:bldP spid="80" grpId="0"/>
      <p:bldP spid="47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6" grpId="0"/>
      <p:bldP spid="87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 animBg="1"/>
      <p:bldP spid="99" grpId="0" animBg="1"/>
      <p:bldP spid="109" grpId="0" animBg="1"/>
      <p:bldP spid="110" grpId="0" animBg="1"/>
      <p:bldP spid="111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20259"/>
              </p:ext>
            </p:extLst>
          </p:nvPr>
        </p:nvGraphicFramePr>
        <p:xfrm>
          <a:off x="1402357" y="1750848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725064" y="498446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064" y="4984460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251114" y="499548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14" y="4995482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066529" y="499845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529" y="4998454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820703" y="499158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03" y="4991581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686279" y="497637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79" y="4976378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354390" y="497340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90" y="4973406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310359" y="213301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48559" y="253136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88240" y="287155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01530" y="324992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26300" y="36305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79930" y="39805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49984" y="2133013"/>
            <a:ext cx="85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02426" y="2488545"/>
            <a:ext cx="8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2625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04245" y="2888444"/>
            <a:ext cx="8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71940" y="3249922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70081" y="3669191"/>
            <a:ext cx="79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45445" y="2130801"/>
            <a:ext cx="87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7875, </a:t>
            </a:r>
            <a:r>
              <a:rPr lang="en-US" sz="1400" dirty="0">
                <a:solidFill>
                  <a:srgbClr val="FF0000"/>
                </a:solidFill>
              </a:rPr>
              <a:t>1-2</a:t>
            </a:r>
            <a:r>
              <a:rPr lang="en-US" sz="1400" dirty="0"/>
              <a:t>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20703" y="2488545"/>
            <a:ext cx="90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3218" y="2908384"/>
            <a:ext cx="102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2500,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07120" y="3261946"/>
            <a:ext cx="87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3500, </a:t>
            </a:r>
            <a:r>
              <a:rPr lang="en-US" sz="1400" dirty="0">
                <a:solidFill>
                  <a:srgbClr val="FF0000"/>
                </a:solidFill>
              </a:rPr>
              <a:t>5-6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31595" y="2100717"/>
            <a:ext cx="89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91466" y="2533352"/>
            <a:ext cx="91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07120" y="2875416"/>
            <a:ext cx="95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5375,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13218" y="2149396"/>
            <a:ext cx="96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11875,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07120" y="2531361"/>
            <a:ext cx="96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603122" y="2149395"/>
            <a:ext cx="95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15125, </a:t>
            </a:r>
            <a:r>
              <a:rPr lang="en-US" sz="1400" dirty="0">
                <a:solidFill>
                  <a:srgbClr val="FF0000"/>
                </a:solidFill>
              </a:rPr>
              <a:t>3-4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80013" y="4965324"/>
            <a:ext cx="213912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33769" y="4983375"/>
            <a:ext cx="213912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86035" y="4984923"/>
            <a:ext cx="213912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295879" y="4976378"/>
            <a:ext cx="213912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39857" y="4980403"/>
            <a:ext cx="21391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625695" y="5002481"/>
            <a:ext cx="21391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415815" y="4976378"/>
            <a:ext cx="21391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255786" y="4991457"/>
            <a:ext cx="21391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125" y="5773123"/>
            <a:ext cx="205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481708" y="5638984"/>
                <a:ext cx="5296844" cy="50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</a:t>
                </a:r>
                <a:r>
                  <a:rPr lang="en-US" dirty="0" err="1"/>
                  <a:t>subproblems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08" y="5638984"/>
                <a:ext cx="5296844" cy="503471"/>
              </a:xfrm>
              <a:prstGeom prst="rect">
                <a:avLst/>
              </a:prstGeom>
              <a:blipFill rotWithShape="1">
                <a:blip r:embed="rId8"/>
                <a:stretch>
                  <a:fillRect l="-921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2485575" y="6122094"/>
            <a:ext cx="64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all sub solutions are known, time needed for a solution=O(n)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505210" y="6491426"/>
                <a:ext cx="231549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 T(n)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210" y="6491426"/>
                <a:ext cx="2315494" cy="669992"/>
              </a:xfrm>
              <a:prstGeom prst="rect">
                <a:avLst/>
              </a:prstGeom>
              <a:blipFill rotWithShape="1">
                <a:blip r:embed="rId9"/>
                <a:stretch>
                  <a:fillRect l="-2368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 animBg="1"/>
      <p:bldP spid="77" grpId="0" animBg="1"/>
      <p:bldP spid="85" grpId="0" animBg="1"/>
      <p:bldP spid="101" grpId="0" animBg="1"/>
      <p:bldP spid="102" grpId="0" animBg="1"/>
      <p:bldP spid="103" grpId="0" animBg="1"/>
      <p:bldP spid="104" grpId="0" animBg="1"/>
      <p:bldP spid="12" grpId="0"/>
      <p:bldP spid="105" grpId="0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When is divide-and-conquer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find out who is the tallest person in this classroom</a:t>
            </a:r>
          </a:p>
          <a:p>
            <a:r>
              <a:rPr lang="en-US" dirty="0"/>
              <a:t>It may be solved by: </a:t>
            </a:r>
          </a:p>
          <a:p>
            <a:pPr lvl="1"/>
            <a:r>
              <a:rPr lang="en-US" dirty="0"/>
              <a:t>Find out the tallest male</a:t>
            </a:r>
          </a:p>
          <a:p>
            <a:pPr lvl="1"/>
            <a:r>
              <a:rPr lang="en-US" dirty="0"/>
              <a:t>Find out the tallest student</a:t>
            </a:r>
          </a:p>
          <a:p>
            <a:pPr lvl="1"/>
            <a:r>
              <a:rPr lang="en-US" dirty="0"/>
              <a:t>Choose the taller one from these two</a:t>
            </a:r>
          </a:p>
          <a:p>
            <a:r>
              <a:rPr lang="en-US" dirty="0"/>
              <a:t>What is the problem here?</a:t>
            </a:r>
          </a:p>
          <a:p>
            <a:pPr lvl="1"/>
            <a:r>
              <a:rPr lang="en-US" dirty="0"/>
              <a:t>All the male students are measured twice</a:t>
            </a:r>
          </a:p>
        </p:txBody>
      </p:sp>
    </p:spTree>
    <p:extLst>
      <p:ext uri="{BB962C8B-B14F-4D97-AF65-F5344CB8AC3E}">
        <p14:creationId xmlns:p14="http://schemas.microsoft.com/office/powerpoint/2010/main" val="17699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5146800"/>
                  </p:ext>
                </p:extLst>
              </p:nvPr>
            </p:nvGraphicFramePr>
            <p:xfrm>
              <a:off x="381000" y="1219200"/>
              <a:ext cx="54864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3*2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2*5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5*10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5146800"/>
                  </p:ext>
                </p:extLst>
              </p:nvPr>
            </p:nvGraphicFramePr>
            <p:xfrm>
              <a:off x="381000" y="1219200"/>
              <a:ext cx="54864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4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444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4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4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3*2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2*5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5*10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10*6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38419"/>
              </p:ext>
            </p:extLst>
          </p:nvPr>
        </p:nvGraphicFramePr>
        <p:xfrm>
          <a:off x="381000" y="28956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160,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 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220, 3-4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6224" y="220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minutes, try it now …</a:t>
            </a:r>
          </a:p>
        </p:txBody>
      </p:sp>
    </p:spTree>
    <p:extLst>
      <p:ext uri="{BB962C8B-B14F-4D97-AF65-F5344CB8AC3E}">
        <p14:creationId xmlns:p14="http://schemas.microsoft.com/office/powerpoint/2010/main" val="25394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design a dynamic programming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Precondition: </a:t>
            </a:r>
            <a:r>
              <a:rPr lang="en-US" dirty="0" err="1"/>
              <a:t>subproblems</a:t>
            </a:r>
            <a:r>
              <a:rPr lang="en-US" dirty="0"/>
              <a:t> are largely overlapped</a:t>
            </a:r>
          </a:p>
          <a:p>
            <a:r>
              <a:rPr lang="en-US" dirty="0"/>
              <a:t>Define the optimal solution by optimal </a:t>
            </a:r>
            <a:r>
              <a:rPr lang="en-US" dirty="0" err="1"/>
              <a:t>subsolutions</a:t>
            </a:r>
            <a:endParaRPr lang="en-US" dirty="0"/>
          </a:p>
          <a:p>
            <a:r>
              <a:rPr lang="en-US" dirty="0"/>
              <a:t>Compute the value of an optimal solution</a:t>
            </a:r>
          </a:p>
          <a:p>
            <a:r>
              <a:rPr lang="en-US" dirty="0"/>
              <a:t>Construct an optimal solution from computed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4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 is a </a:t>
            </a:r>
            <a:r>
              <a:rPr lang="en-US" sz="2400" b="1" dirty="0"/>
              <a:t>subsequence</a:t>
            </a:r>
            <a:r>
              <a:rPr lang="en-US" sz="2400" dirty="0"/>
              <a:t> of 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All elements in Z are also in 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The order of elements in Z is the same as the corresponding ones in 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516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Given 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5851" y="347293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51" y="3472934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106255" y="3472934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63851" y="347293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1" y="3472934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44851" y="347293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51" y="3472934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06851" y="3472934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51" y="3472934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714500" y="3472934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43070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Subsequences: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06255" y="430707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55" y="4307077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87255" y="430707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255" y="4307077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714500" y="4307077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4500" y="49530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72096" y="4953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96" y="4953000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725255" y="5562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55" y="5562600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106255" y="5562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55" y="5562600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725255" y="6224187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9950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is a </a:t>
            </a:r>
            <a:r>
              <a:rPr lang="en-US" sz="2400" b="1" dirty="0"/>
              <a:t>common subsequence </a:t>
            </a:r>
            <a:r>
              <a:rPr lang="en-US" sz="2400" dirty="0"/>
              <a:t>of A and B: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C is a subsequence of A and C is a subsequence of B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1396" y="283071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Given 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2447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47" y="2786779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82851" y="2786779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40447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447" y="2786779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1447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447" y="2786779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83447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447" y="2786779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91096" y="2786779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43070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subsequences: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22702" y="430748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02" y="4307485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03702" y="430748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02" y="4307485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630947" y="4307485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46687" y="4953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87" y="4953000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27687" y="4953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687" y="4953000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630947" y="621849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3505200"/>
            <a:ext cx="4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06664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64" y="3461266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069988" y="3461266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448880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80" y="3461266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827772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72" y="3461266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85556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56" y="3461266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691096" y="3461266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964447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447" y="3461266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027687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687" y="5638800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08687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687" y="5638800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635932" y="5638800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784702" y="5638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702" y="5638800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84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Longest common subsequence (LCS)</a:t>
            </a:r>
            <a:r>
              <a:rPr lang="en-US" dirty="0"/>
              <a:t>: longest common subsequences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0100" y="283071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Given 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21151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51" y="2786779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01555" y="2786779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59151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51" y="2786779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40151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51" y="2786779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02151" y="278677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51" y="2786779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209800" y="2786779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1758" y="4307077"/>
            <a:ext cx="77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37904" y="3505200"/>
            <a:ext cx="40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725368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68" y="3461266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588692" y="3461266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67584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84" y="3461266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46476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76" y="3461266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04260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60" y="3461266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209800" y="3461266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483151" y="346126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51" y="3461266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599447" y="430707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47" y="4307077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80447" y="430707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47" y="4307077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207692" y="4307077"/>
            <a:ext cx="38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356462" y="430707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462" y="4307077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43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LCS problem: given 2 sequences (e.g. A and B), find </a:t>
            </a:r>
            <a:r>
              <a:rPr lang="en-US" b="1" dirty="0"/>
              <a:t>a</a:t>
            </a:r>
            <a:r>
              <a:rPr lang="en-US" dirty="0"/>
              <a:t> longest common subsequence </a:t>
            </a:r>
          </a:p>
          <a:p>
            <a:r>
              <a:rPr lang="en-US" dirty="0"/>
              <a:t>How to design this algorithm?</a:t>
            </a:r>
          </a:p>
          <a:p>
            <a:pPr lvl="1"/>
            <a:r>
              <a:rPr lang="en-US" dirty="0"/>
              <a:t>Brute-force</a:t>
            </a:r>
          </a:p>
          <a:p>
            <a:pPr lvl="1"/>
            <a:r>
              <a:rPr lang="en-US" dirty="0"/>
              <a:t>Divide-and-conquer</a:t>
            </a:r>
          </a:p>
          <a:p>
            <a:pPr lvl="1"/>
            <a:r>
              <a:rPr lang="en-US" dirty="0"/>
              <a:t>Dynamic-programming</a:t>
            </a:r>
          </a:p>
        </p:txBody>
      </p:sp>
    </p:spTree>
    <p:extLst>
      <p:ext uri="{BB962C8B-B14F-4D97-AF65-F5344CB8AC3E}">
        <p14:creationId xmlns:p14="http://schemas.microsoft.com/office/powerpoint/2010/main" val="23619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  <a:p>
            <a:pPr lvl="1"/>
            <a:r>
              <a:rPr lang="en-US" dirty="0"/>
              <a:t>Find all the common sequences</a:t>
            </a:r>
          </a:p>
          <a:p>
            <a:pPr lvl="2"/>
            <a:r>
              <a:rPr lang="en-US" dirty="0"/>
              <a:t>Find all the subsequence of A</a:t>
            </a:r>
          </a:p>
          <a:p>
            <a:pPr lvl="2"/>
            <a:r>
              <a:rPr lang="en-US" dirty="0"/>
              <a:t>Test each of them if it also a subsequence of B</a:t>
            </a:r>
          </a:p>
          <a:p>
            <a:pPr lvl="1"/>
            <a:r>
              <a:rPr lang="en-US" dirty="0"/>
              <a:t>MAXIMUM(all common subsequences)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Divide-and-conquer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if(m==0 or n==0 ) return “”;</a:t>
                </a:r>
              </a:p>
              <a:p>
                <a:pPr marL="457200" lvl="1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	return LCS(                     ,                     ) +        ;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return max(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LCS(                     ,                   ),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LCS(                   ,                     )     );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6955" y="53340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55" y="5334000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602893" y="533427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93" y="5334275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38800" y="14478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800" y="1447800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06924" y="196783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24" y="1967831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122862" y="196783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62" y="1967831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67272" y="197566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72" y="1975665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062258" y="5334000"/>
                <a:ext cx="433542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58" y="5334000"/>
                <a:ext cx="433542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691969" y="144210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69" y="1442103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07907" y="144237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07" y="1442378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08847" y="534638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847" y="5346382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124785" y="534638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85" y="5346382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569195" y="5354216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95" y="5354216"/>
                <a:ext cx="6096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011910" y="368564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910" y="3685649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221893" y="36576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93" y="3657600"/>
                <a:ext cx="381000" cy="457200"/>
              </a:xfrm>
              <a:prstGeom prst="rect">
                <a:avLst/>
              </a:prstGeom>
              <a:blipFill rotWithShape="1">
                <a:blip r:embed="rId1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637831" y="365787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31" y="3657875"/>
                <a:ext cx="381000" cy="4572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097196" y="3657600"/>
                <a:ext cx="587452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196" y="3657600"/>
                <a:ext cx="587452" cy="457200"/>
              </a:xfrm>
              <a:prstGeom prst="rect">
                <a:avLst/>
              </a:prstGeom>
              <a:blipFill rotWithShape="1">
                <a:blip r:embed="rId18"/>
                <a:stretch>
                  <a:fillRect l="-1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967300" y="366214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300" y="3662148"/>
                <a:ext cx="381000" cy="457200"/>
              </a:xfrm>
              <a:prstGeom prst="rect">
                <a:avLst/>
              </a:prstGeom>
              <a:blipFill rotWithShape="1">
                <a:blip r:embed="rId19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383238" y="366214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38" y="3662148"/>
                <a:ext cx="381000" cy="45720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827648" y="3669982"/>
                <a:ext cx="609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48" y="3669982"/>
                <a:ext cx="609600" cy="457200"/>
              </a:xfrm>
              <a:prstGeom prst="rect">
                <a:avLst/>
              </a:prstGeom>
              <a:blipFill rotWithShape="1">
                <a:blip r:embed="rId21"/>
                <a:stretch>
                  <a:fillRect l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223004" y="47244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04" y="4724400"/>
                <a:ext cx="381000" cy="457200"/>
              </a:xfrm>
              <a:prstGeom prst="rect">
                <a:avLst/>
              </a:prstGeom>
              <a:blipFill rotWithShape="1">
                <a:blip r:embed="rId22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638942" y="4724675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42" y="4724675"/>
                <a:ext cx="381000" cy="4572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98307" y="4724400"/>
                <a:ext cx="587452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307" y="4724400"/>
                <a:ext cx="587452" cy="457200"/>
              </a:xfrm>
              <a:prstGeom prst="rect">
                <a:avLst/>
              </a:prstGeom>
              <a:blipFill rotWithShape="1">
                <a:blip r:embed="rId24"/>
                <a:stretch>
                  <a:fillRect l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968411" y="472894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411" y="4728948"/>
                <a:ext cx="381000" cy="457200"/>
              </a:xfrm>
              <a:prstGeom prst="rect">
                <a:avLst/>
              </a:prstGeom>
              <a:blipFill rotWithShape="1">
                <a:blip r:embed="rId25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384349" y="472894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349" y="4728948"/>
                <a:ext cx="381000" cy="45720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828759" y="4736782"/>
                <a:ext cx="419641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59" y="4736782"/>
                <a:ext cx="419641" cy="457200"/>
              </a:xfrm>
              <a:prstGeom prst="rect">
                <a:avLst/>
              </a:prstGeom>
              <a:blipFill rotWithShape="1">
                <a:blip r:embed="rId27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Calculate </a:t>
            </a:r>
            <a:r>
              <a:rPr lang="en-US" b="1" dirty="0"/>
              <a:t>LCS </a:t>
            </a:r>
            <a:r>
              <a:rPr lang="en-US" dirty="0"/>
              <a:t>for                 ,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i</a:t>
            </a:r>
            <a:r>
              <a:rPr lang="en-US" dirty="0"/>
              <a:t>=0 to m, j=0 to n</a:t>
            </a:r>
          </a:p>
          <a:p>
            <a:pPr lvl="1"/>
            <a:r>
              <a:rPr lang="en-US" dirty="0"/>
              <a:t>the length of LCS is indicated by c[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Algorithm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==0 or j==0) c[</a:t>
            </a:r>
            <a:r>
              <a:rPr lang="en-US" dirty="0" err="1"/>
              <a:t>i</a:t>
            </a:r>
            <a:r>
              <a:rPr lang="en-US" dirty="0"/>
              <a:t>, j]=0;</a:t>
            </a:r>
          </a:p>
          <a:p>
            <a:pPr lvl="2"/>
            <a:r>
              <a:rPr lang="en-US" dirty="0"/>
              <a:t>else if (      ==         ) c[</a:t>
            </a:r>
            <a:r>
              <a:rPr lang="en-US" dirty="0" err="1"/>
              <a:t>i,j</a:t>
            </a:r>
            <a:r>
              <a:rPr lang="en-US" dirty="0"/>
              <a:t>]=c[i-1, j-1]+1;</a:t>
            </a:r>
          </a:p>
          <a:p>
            <a:pPr lvl="2"/>
            <a:r>
              <a:rPr lang="en-US" dirty="0"/>
              <a:t>else c[</a:t>
            </a:r>
            <a:r>
              <a:rPr lang="en-US" dirty="0" err="1"/>
              <a:t>i,j</a:t>
            </a:r>
            <a:r>
              <a:rPr lang="en-US" dirty="0"/>
              <a:t>]=max(c[i-1, j], c[</a:t>
            </a:r>
            <a:r>
              <a:rPr lang="en-US" dirty="0" err="1"/>
              <a:t>i</a:t>
            </a:r>
            <a:r>
              <a:rPr lang="en-US" dirty="0"/>
              <a:t>, j-1])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80631" y="219571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31" y="2195719"/>
                <a:ext cx="381000" cy="457200"/>
              </a:xfrm>
              <a:prstGeom prst="rect">
                <a:avLst/>
              </a:prstGeom>
              <a:blipFill rotWithShape="1">
                <a:blip r:embed="rId2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57800" y="219571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195719"/>
                <a:ext cx="38100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73738" y="219571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38" y="2195719"/>
                <a:ext cx="381000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18148" y="220355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148" y="2203553"/>
                <a:ext cx="38100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33800" y="2190022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190022"/>
                <a:ext cx="381000" cy="457200"/>
              </a:xfrm>
              <a:prstGeom prst="rect">
                <a:avLst/>
              </a:prstGeom>
              <a:blipFill rotWithShape="1">
                <a:blip r:embed="rId6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49738" y="2190297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38" y="2190297"/>
                <a:ext cx="3810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53400" y="1192138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192138"/>
                <a:ext cx="381000" cy="457200"/>
              </a:xfrm>
              <a:prstGeom prst="rect">
                <a:avLst/>
              </a:prstGeom>
              <a:blipFill rotWithShape="1">
                <a:blip r:embed="rId8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21524" y="171216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24" y="1712169"/>
                <a:ext cx="381000" cy="457200"/>
              </a:xfrm>
              <a:prstGeom prst="rect">
                <a:avLst/>
              </a:prstGeom>
              <a:blipFill rotWithShape="1"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37462" y="1712169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462" y="1712169"/>
                <a:ext cx="3810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81872" y="1720003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872" y="1720003"/>
                <a:ext cx="381000" cy="457200"/>
              </a:xfrm>
              <a:prstGeom prst="rect">
                <a:avLst/>
              </a:prstGeom>
              <a:blipFill rotWithShape="1">
                <a:blip r:embed="rId11"/>
                <a:stretch>
                  <a:fillRect l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306569" y="1186441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569" y="1186441"/>
                <a:ext cx="381000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22507" y="1186716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507" y="1186716"/>
                <a:ext cx="3810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590800" y="4648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648200"/>
                <a:ext cx="381000" cy="457200"/>
              </a:xfrm>
              <a:prstGeom prst="rect">
                <a:avLst/>
              </a:prstGeom>
              <a:blipFill rotWithShape="1">
                <a:blip r:embed="rId14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71316" y="4648200"/>
                <a:ext cx="381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316" y="4648200"/>
                <a:ext cx="381000" cy="457200"/>
              </a:xfrm>
              <a:prstGeom prst="rect">
                <a:avLst/>
              </a:prstGeom>
              <a:blipFill rotWithShape="1">
                <a:blip r:embed="rId1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059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47868"/>
              </p:ext>
            </p:extLst>
          </p:nvPr>
        </p:nvGraphicFramePr>
        <p:xfrm>
          <a:off x="1219200" y="1752600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2895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9215" y="3276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8473" y="3657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8473" y="4038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06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3200" y="254237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0293" y="289786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343400" y="2675674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289786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81600" y="2696262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28955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019800" y="2693996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38957" y="289559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172201" y="2696263"/>
            <a:ext cx="373877" cy="201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50293" y="32765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0" name="Straight Arrow Connector 29"/>
          <p:cNvCxnSpPr>
            <a:stCxn id="31" idx="1"/>
            <a:endCxn id="29" idx="3"/>
          </p:cNvCxnSpPr>
          <p:nvPr/>
        </p:nvCxnSpPr>
        <p:spPr>
          <a:xfrm flipH="1" flipV="1">
            <a:off x="4407493" y="3430488"/>
            <a:ext cx="3995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7009" y="3276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4" name="Straight Arrow Connector 33"/>
          <p:cNvCxnSpPr>
            <a:stCxn id="35" idx="1"/>
          </p:cNvCxnSpPr>
          <p:nvPr/>
        </p:nvCxnSpPr>
        <p:spPr>
          <a:xfrm flipH="1" flipV="1">
            <a:off x="5264209" y="3440457"/>
            <a:ext cx="3995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63725" y="32865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63954" y="3104841"/>
            <a:ext cx="373877" cy="201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2" idx="0"/>
          </p:cNvCxnSpPr>
          <p:nvPr/>
        </p:nvCxnSpPr>
        <p:spPr>
          <a:xfrm flipV="1">
            <a:off x="6767557" y="3051754"/>
            <a:ext cx="14243" cy="22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38957" y="327659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201682" y="3430486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62400" y="36697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105400" y="3443305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7009" y="367747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24742" y="3549545"/>
            <a:ext cx="390258" cy="188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4347" y="3657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186444" y="3760404"/>
            <a:ext cx="3667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53200" y="36695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604903" y="3884447"/>
            <a:ext cx="373877" cy="201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78780" y="40195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170205" y="3811488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98464" y="400052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151547" y="3760404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94347" y="40195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994732" y="3787137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53200" y="40195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29768" y="1480066"/>
            <a:ext cx="419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the value of a optimal solution:</a:t>
            </a:r>
          </a:p>
        </p:txBody>
      </p:sp>
    </p:spTree>
    <p:extLst>
      <p:ext uri="{BB962C8B-B14F-4D97-AF65-F5344CB8AC3E}">
        <p14:creationId xmlns:p14="http://schemas.microsoft.com/office/powerpoint/2010/main" val="18336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3" grpId="0"/>
      <p:bldP spid="25" grpId="0"/>
      <p:bldP spid="29" grpId="0"/>
      <p:bldP spid="31" grpId="0"/>
      <p:bldP spid="35" grpId="0"/>
      <p:bldP spid="42" grpId="0"/>
      <p:bldP spid="48" grpId="0"/>
      <p:bldP spid="51" grpId="0"/>
      <p:bldP spid="55" grpId="0"/>
      <p:bldP spid="59" grpId="0"/>
      <p:bldP spid="62" grpId="0"/>
      <p:bldP spid="64" grpId="0"/>
      <p:bldP spid="68" grpId="0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divide-and-conquer</a:t>
            </a:r>
          </a:p>
          <a:p>
            <a:pPr lvl="1"/>
            <a:r>
              <a:rPr lang="en-US"/>
              <a:t>(When applied to optimization problems, it is called </a:t>
            </a:r>
            <a:r>
              <a:rPr lang="en-US" b="1"/>
              <a:t>optimal substructure: </a:t>
            </a:r>
            <a:r>
              <a:rPr lang="en-US"/>
              <a:t>optimal solution is constructed from optimal solutions to its </a:t>
            </a:r>
            <a:r>
              <a:rPr lang="en-US" err="1"/>
              <a:t>subproblems</a:t>
            </a:r>
            <a:r>
              <a:rPr lang="en-US"/>
              <a:t>)</a:t>
            </a:r>
          </a:p>
          <a:p>
            <a:r>
              <a:rPr lang="en-US" err="1"/>
              <a:t>Subproblems</a:t>
            </a:r>
            <a:r>
              <a:rPr lang="en-US"/>
              <a:t> overlap</a:t>
            </a:r>
          </a:p>
          <a:p>
            <a:pPr lvl="1"/>
            <a:r>
              <a:rPr lang="en-US" err="1"/>
              <a:t>Subproblems</a:t>
            </a:r>
            <a:r>
              <a:rPr lang="en-US"/>
              <a:t> share sub-</a:t>
            </a:r>
            <a:r>
              <a:rPr lang="en-US" err="1"/>
              <a:t>subproblems</a:t>
            </a:r>
            <a:endParaRPr lang="en-US"/>
          </a:p>
          <a:p>
            <a:pPr lvl="1"/>
            <a:r>
              <a:rPr lang="en-US"/>
              <a:t>Overlapped </a:t>
            </a:r>
            <a:r>
              <a:rPr lang="en-US" err="1"/>
              <a:t>subproblems</a:t>
            </a:r>
            <a:r>
              <a:rPr lang="en-US"/>
              <a:t> grows quickly with problem size</a:t>
            </a:r>
          </a:p>
        </p:txBody>
      </p:sp>
    </p:spTree>
    <p:extLst>
      <p:ext uri="{BB962C8B-B14F-4D97-AF65-F5344CB8AC3E}">
        <p14:creationId xmlns:p14="http://schemas.microsoft.com/office/powerpoint/2010/main" val="2063045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56410"/>
              </p:ext>
            </p:extLst>
          </p:nvPr>
        </p:nvGraphicFramePr>
        <p:xfrm>
          <a:off x="1219200" y="1752600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2895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9215" y="3276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8473" y="3657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8473" y="4038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06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2514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3200" y="254237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0293" y="289786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343400" y="2675674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289786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81600" y="2696262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28955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019800" y="2693996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38957" y="289559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172201" y="2696263"/>
            <a:ext cx="373877" cy="201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50293" y="32765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0" name="Straight Arrow Connector 29"/>
          <p:cNvCxnSpPr>
            <a:stCxn id="31" idx="1"/>
            <a:endCxn id="29" idx="3"/>
          </p:cNvCxnSpPr>
          <p:nvPr/>
        </p:nvCxnSpPr>
        <p:spPr>
          <a:xfrm flipH="1" flipV="1">
            <a:off x="4407493" y="3430488"/>
            <a:ext cx="3995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7009" y="3276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4" name="Straight Arrow Connector 33"/>
          <p:cNvCxnSpPr>
            <a:stCxn id="35" idx="1"/>
          </p:cNvCxnSpPr>
          <p:nvPr/>
        </p:nvCxnSpPr>
        <p:spPr>
          <a:xfrm flipH="1" flipV="1">
            <a:off x="5264209" y="3440457"/>
            <a:ext cx="3995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63725" y="32865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63954" y="3104841"/>
            <a:ext cx="373877" cy="201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2" idx="0"/>
          </p:cNvCxnSpPr>
          <p:nvPr/>
        </p:nvCxnSpPr>
        <p:spPr>
          <a:xfrm flipV="1">
            <a:off x="6767557" y="3051754"/>
            <a:ext cx="14243" cy="22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38957" y="327659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201682" y="3430486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62400" y="366970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105400" y="3443305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07009" y="367747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24742" y="3549545"/>
            <a:ext cx="390258" cy="188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4347" y="3657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186444" y="3760404"/>
            <a:ext cx="3667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53200" y="36695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604903" y="3884447"/>
            <a:ext cx="373877" cy="201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78780" y="40195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170205" y="3811488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98464" y="400052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151547" y="3760404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94347" y="40195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086600" y="3787137"/>
            <a:ext cx="0" cy="307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53200" y="401956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29768" y="1480066"/>
            <a:ext cx="419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the optimal solution: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63725" y="1981200"/>
            <a:ext cx="471444" cy="1318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3936049" y="1981200"/>
            <a:ext cx="471444" cy="1318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Subproblems</a:t>
            </a:r>
            <a:r>
              <a:rPr lang="en-US" dirty="0"/>
              <a:t> overlap</a:t>
            </a:r>
          </a:p>
          <a:p>
            <a:pPr lvl="1"/>
            <a:r>
              <a:rPr lang="en-US" dirty="0" err="1"/>
              <a:t>Subproblems</a:t>
            </a:r>
            <a:r>
              <a:rPr lang="en-US" dirty="0"/>
              <a:t> share sub-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7223" y="332289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Sub1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4823" y="332289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Sub2</a:t>
            </a:r>
          </a:p>
        </p:txBody>
      </p:sp>
      <p:sp>
        <p:nvSpPr>
          <p:cNvPr id="6" name="Rectangle 5"/>
          <p:cNvSpPr/>
          <p:nvPr/>
        </p:nvSpPr>
        <p:spPr>
          <a:xfrm>
            <a:off x="963182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Sub3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223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Sub4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823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Sub5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0423" y="455206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11909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6423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Sub6</a:t>
            </a:r>
          </a:p>
        </p:txBody>
      </p: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 flipH="1">
            <a:off x="1365903" y="3780090"/>
            <a:ext cx="116472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 flipH="1">
            <a:off x="2399944" y="3780090"/>
            <a:ext cx="130679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8" idx="0"/>
          </p:cNvCxnSpPr>
          <p:nvPr/>
        </p:nvCxnSpPr>
        <p:spPr>
          <a:xfrm>
            <a:off x="2530623" y="3780090"/>
            <a:ext cx="8599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9" idx="0"/>
          </p:cNvCxnSpPr>
          <p:nvPr/>
        </p:nvCxnSpPr>
        <p:spPr>
          <a:xfrm flipH="1">
            <a:off x="5143144" y="3780090"/>
            <a:ext cx="1045079" cy="77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0" idx="0"/>
          </p:cNvCxnSpPr>
          <p:nvPr/>
        </p:nvCxnSpPr>
        <p:spPr>
          <a:xfrm>
            <a:off x="6188223" y="3780090"/>
            <a:ext cx="126407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11" idx="0"/>
          </p:cNvCxnSpPr>
          <p:nvPr/>
        </p:nvCxnSpPr>
        <p:spPr>
          <a:xfrm>
            <a:off x="6188223" y="3780090"/>
            <a:ext cx="12409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Dynamic programming algorithms</a:t>
            </a:r>
          </a:p>
          <a:p>
            <a:pPr lvl="1"/>
            <a:r>
              <a:rPr lang="en-US"/>
              <a:t>Solve each </a:t>
            </a:r>
            <a:r>
              <a:rPr lang="en-US" err="1"/>
              <a:t>subproblem</a:t>
            </a:r>
            <a:r>
              <a:rPr lang="en-US"/>
              <a:t> only </a:t>
            </a:r>
            <a:r>
              <a:rPr lang="en-US" b="1"/>
              <a:t>once</a:t>
            </a:r>
          </a:p>
          <a:p>
            <a:pPr lvl="1"/>
            <a:r>
              <a:rPr lang="en-US"/>
              <a:t>If solve problems in a top-down manner, record sub problem solutions in a table (named: </a:t>
            </a:r>
            <a:r>
              <a:rPr lang="en-US" b="1"/>
              <a:t>top-down with </a:t>
            </a:r>
            <a:r>
              <a:rPr lang="en-US" b="1" err="1"/>
              <a:t>memoization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If solve the problems in a bottom-up manner, solve the smaller problem first (named: </a:t>
            </a:r>
            <a:r>
              <a:rPr lang="en-US" b="1"/>
              <a:t>bottom-up method</a:t>
            </a:r>
            <a:r>
              <a:rPr lang="en-US"/>
              <a:t>)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3763108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 computing, </a:t>
            </a:r>
            <a:r>
              <a:rPr lang="en-US" b="1" dirty="0" err="1"/>
              <a:t>memoization</a:t>
            </a:r>
            <a:r>
              <a:rPr lang="en-US" dirty="0"/>
              <a:t> is an optimization technique used primarily to speed up computer programs by having function calls avoid repeating the calculation of results for previously processed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Find out who is the tallest person in this classroom</a:t>
            </a:r>
          </a:p>
          <a:p>
            <a:pPr lvl="1"/>
            <a:r>
              <a:rPr lang="en-US" sz="2400" dirty="0"/>
              <a:t>Find out the tallest male</a:t>
            </a:r>
          </a:p>
          <a:p>
            <a:pPr lvl="1"/>
            <a:r>
              <a:rPr lang="en-US" sz="2400" dirty="0"/>
              <a:t>Find out the tallest student</a:t>
            </a:r>
          </a:p>
          <a:p>
            <a:pPr lvl="1"/>
            <a:r>
              <a:rPr lang="en-US" sz="2400" dirty="0"/>
              <a:t>Find the taller one from this two </a:t>
            </a:r>
          </a:p>
          <a:p>
            <a:r>
              <a:rPr lang="en-US" sz="2400" dirty="0"/>
              <a:t>Assuming there are only these persons here:</a:t>
            </a:r>
          </a:p>
          <a:p>
            <a:pPr lvl="1"/>
            <a:r>
              <a:rPr lang="en-US" sz="2400" dirty="0"/>
              <a:t>Instructor, Haydon, male</a:t>
            </a:r>
          </a:p>
          <a:p>
            <a:pPr lvl="1"/>
            <a:r>
              <a:rPr lang="en-US" sz="2400" dirty="0"/>
              <a:t>Student, Brad, male</a:t>
            </a:r>
          </a:p>
          <a:p>
            <a:pPr lvl="1"/>
            <a:r>
              <a:rPr lang="en-US" sz="2400" dirty="0"/>
              <a:t>Student, Rebecca, female</a:t>
            </a:r>
          </a:p>
          <a:p>
            <a:pPr lvl="1"/>
            <a:r>
              <a:rPr lang="en-US" sz="2400" dirty="0"/>
              <a:t>Student, Eric, male</a:t>
            </a:r>
          </a:p>
          <a:p>
            <a:r>
              <a:rPr lang="en-US" sz="2400" dirty="0"/>
              <a:t>The problems “measure the height of a person” are highly overlapped </a:t>
            </a:r>
          </a:p>
          <a:p>
            <a:r>
              <a:rPr lang="en-US" sz="2400" dirty="0"/>
              <a:t>What are the top-down method and bottom-up method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3427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1" y="21028"/>
            <a:ext cx="7162800" cy="792162"/>
          </a:xfrm>
        </p:spPr>
        <p:txBody>
          <a:bodyPr/>
          <a:lstStyle/>
          <a:p>
            <a:r>
              <a:rPr lang="en-US"/>
              <a:t>Top-down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7631" y="1066799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3329"/>
              </p:ext>
            </p:extLst>
          </p:nvPr>
        </p:nvGraphicFramePr>
        <p:xfrm>
          <a:off x="6230815" y="1498999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Haydon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29308" y="8014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male:</a:t>
            </a:r>
          </a:p>
          <a:p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228600" y="10829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Haydon’s height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1476416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Haydon’s height and record it. Max=(Haydon, 1.75)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7054" y="1861897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1.75m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185" y="184574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Brad’s height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221508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Brad’s height and record it. Max=(Brad, 1.8)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599" y="2223900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1.80m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00" y="257958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Eric’s height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384" y="2948918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Eric’s height and record it. Max=(Brad, 1.8)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972836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1.78m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38604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35169" y="377325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 student:</a:t>
            </a:r>
          </a:p>
          <a:p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407376" y="4123833"/>
            <a:ext cx="50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Brad’s height. Max=(Brad, 1.8)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239" y="4572000"/>
            <a:ext cx="50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Rebecca’s height.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923" y="4941332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Rebecca’s height and record it. Max=(Brad, 1.8)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3430" y="2603504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338" y="5310664"/>
            <a:ext cx="50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Eric’s height. Max=(Brad, 1.8)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032393"/>
            <a:ext cx="711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Choose the taller one from tallest male and tallest student</a:t>
            </a:r>
          </a:p>
          <a:p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442547" y="566306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923" y="63093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8399" y="4123833"/>
            <a:ext cx="236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many times we measure the height?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5984" y="4938429"/>
            <a:ext cx="23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621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1" y="21028"/>
            <a:ext cx="7162800" cy="792162"/>
          </a:xfrm>
        </p:spPr>
        <p:txBody>
          <a:bodyPr/>
          <a:lstStyle/>
          <a:p>
            <a:r>
              <a:rPr lang="en-US"/>
              <a:t>Bottom-up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7631" y="1066799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94954"/>
              </p:ext>
            </p:extLst>
          </p:nvPr>
        </p:nvGraphicFramePr>
        <p:xfrm>
          <a:off x="6230815" y="1498999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Haydon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3131" y="650436"/>
            <a:ext cx="61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Solve all the </a:t>
            </a:r>
            <a:r>
              <a:rPr lang="en-US" b="1" err="1"/>
              <a:t>subproblems</a:t>
            </a:r>
            <a:r>
              <a:rPr lang="en-US" b="1"/>
              <a:t> from smaller ones to bigger ones</a:t>
            </a:r>
          </a:p>
          <a:p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28953" y="106679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Haydon’s height and record it.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7054" y="1861897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1.75m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53" y="140693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Brad’s height and record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599" y="2223900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1.80m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538" y="2145595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Eric’s height and record it.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972836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1.78m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070" y="297283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1547" y="336403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 student:</a:t>
            </a:r>
          </a:p>
          <a:p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146538" y="1776263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Rebecca’s height and record it.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3430" y="2603504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1.73m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61547" y="4075805"/>
            <a:ext cx="711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Choose the taller one from tallest male and tallest student</a:t>
            </a:r>
          </a:p>
          <a:p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378070" y="37231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8070" y="443651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8399" y="4123833"/>
            <a:ext cx="236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many times we measure the height?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5984" y="4938429"/>
            <a:ext cx="23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259323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male: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410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5" grpId="0"/>
      <p:bldP spid="16" grpId="0"/>
      <p:bldP spid="17" grpId="0"/>
      <p:bldP spid="18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2728</Words>
  <Application>Microsoft Office PowerPoint</Application>
  <PresentationFormat>On-screen Show (4:3)</PresentationFormat>
  <Paragraphs>1377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宋体</vt:lpstr>
      <vt:lpstr>Arial</vt:lpstr>
      <vt:lpstr>Calibri</vt:lpstr>
      <vt:lpstr>Cambria Math</vt:lpstr>
      <vt:lpstr>Office Theme</vt:lpstr>
      <vt:lpstr>PowerPoint Presentation</vt:lpstr>
      <vt:lpstr>When is divide-and-conquer inefficient?</vt:lpstr>
      <vt:lpstr>When is divide-and-conquer inefficient?</vt:lpstr>
      <vt:lpstr>What is dynamic programming?</vt:lpstr>
      <vt:lpstr>What is dynamic programming?</vt:lpstr>
      <vt:lpstr>What is dynamic programming?</vt:lpstr>
      <vt:lpstr>What is dynamic programming?</vt:lpstr>
      <vt:lpstr>Top-down</vt:lpstr>
      <vt:lpstr>Bottom-up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How to design a dynamic programming algorithms?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Administrator</cp:lastModifiedBy>
  <cp:revision>69</cp:revision>
  <dcterms:created xsi:type="dcterms:W3CDTF">2006-08-16T00:00:00Z</dcterms:created>
  <dcterms:modified xsi:type="dcterms:W3CDTF">2019-10-21T03:41:26Z</dcterms:modified>
</cp:coreProperties>
</file>