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5" r:id="rId18"/>
    <p:sldId id="276" r:id="rId19"/>
    <p:sldId id="277" r:id="rId20"/>
    <p:sldId id="278" r:id="rId21"/>
    <p:sldId id="280" r:id="rId22"/>
    <p:sldId id="281" r:id="rId23"/>
    <p:sldId id="282" r:id="rId24"/>
    <p:sldId id="284" r:id="rId25"/>
    <p:sldId id="283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3" r:id="rId34"/>
    <p:sldId id="294" r:id="rId35"/>
    <p:sldId id="296" r:id="rId36"/>
    <p:sldId id="298" r:id="rId37"/>
    <p:sldId id="297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/>
          <p:cNvSpPr txBox="1">
            <a:spLocks/>
          </p:cNvSpPr>
          <p:nvPr/>
        </p:nvSpPr>
        <p:spPr>
          <a:xfrm>
            <a:off x="838200" y="22828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Design and Analysis of Algorithms</a:t>
            </a:r>
            <a:br>
              <a:rPr lang="en-US" altLang="zh-CN" sz="3200" dirty="0"/>
            </a:br>
            <a:r>
              <a:rPr lang="en-US" altLang="zh-CN" sz="3200" dirty="0"/>
              <a:t>Approximation algorithms for NP-complete problems</a:t>
            </a:r>
            <a:endParaRPr lang="zh-CN" altLang="en-US" sz="3200" dirty="0"/>
          </a:p>
        </p:txBody>
      </p:sp>
      <p:sp>
        <p:nvSpPr>
          <p:cNvPr id="5" name="副标题 6"/>
          <p:cNvSpPr txBox="1">
            <a:spLocks/>
          </p:cNvSpPr>
          <p:nvPr/>
        </p:nvSpPr>
        <p:spPr>
          <a:xfrm>
            <a:off x="1524000" y="40386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dirty="0" err="1"/>
              <a:t>Haidong</a:t>
            </a:r>
            <a:r>
              <a:rPr lang="en-US" altLang="zh-CN" dirty="0"/>
              <a:t> </a:t>
            </a:r>
            <a:r>
              <a:rPr lang="en-US" altLang="zh-CN" dirty="0" err="1"/>
              <a:t>Xue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Summer 2012, at GSU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2263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Vertex-cover problem </a:t>
            </a:r>
            <a:br>
              <a:rPr lang="en-US" dirty="0"/>
            </a:br>
            <a:r>
              <a:rPr lang="en-US" dirty="0"/>
              <a:t>and a 2-approximation algorithm</a:t>
            </a:r>
          </a:p>
        </p:txBody>
      </p:sp>
      <p:sp>
        <p:nvSpPr>
          <p:cNvPr id="4" name="Oval 3"/>
          <p:cNvSpPr/>
          <p:nvPr/>
        </p:nvSpPr>
        <p:spPr>
          <a:xfrm>
            <a:off x="1879940" y="3810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" name="Oval 4"/>
          <p:cNvSpPr/>
          <p:nvPr/>
        </p:nvSpPr>
        <p:spPr>
          <a:xfrm>
            <a:off x="1879940" y="22098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3365840" y="22098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5051498" y="2209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5051498" y="38100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9" name="Oval 8"/>
          <p:cNvSpPr/>
          <p:nvPr/>
        </p:nvSpPr>
        <p:spPr>
          <a:xfrm>
            <a:off x="3365840" y="3810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0" name="Oval 9"/>
          <p:cNvSpPr/>
          <p:nvPr/>
        </p:nvSpPr>
        <p:spPr>
          <a:xfrm>
            <a:off x="6528140" y="38100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4" name="Straight Connector 13"/>
          <p:cNvCxnSpPr>
            <a:stCxn id="5" idx="4"/>
            <a:endCxn id="4" idx="0"/>
          </p:cNvCxnSpPr>
          <p:nvPr/>
        </p:nvCxnSpPr>
        <p:spPr>
          <a:xfrm>
            <a:off x="2146640" y="2743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6"/>
            <a:endCxn id="6" idx="2"/>
          </p:cNvCxnSpPr>
          <p:nvPr/>
        </p:nvCxnSpPr>
        <p:spPr>
          <a:xfrm>
            <a:off x="2413340" y="2476500"/>
            <a:ext cx="952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6"/>
            <a:endCxn id="7" idx="2"/>
          </p:cNvCxnSpPr>
          <p:nvPr/>
        </p:nvCxnSpPr>
        <p:spPr>
          <a:xfrm>
            <a:off x="3899240" y="2476500"/>
            <a:ext cx="11522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4"/>
            <a:endCxn id="9" idx="0"/>
          </p:cNvCxnSpPr>
          <p:nvPr/>
        </p:nvCxnSpPr>
        <p:spPr>
          <a:xfrm>
            <a:off x="3632540" y="2743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5"/>
            <a:endCxn id="10" idx="0"/>
          </p:cNvCxnSpPr>
          <p:nvPr/>
        </p:nvCxnSpPr>
        <p:spPr>
          <a:xfrm>
            <a:off x="5506783" y="2665085"/>
            <a:ext cx="1288057" cy="11449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4"/>
            <a:endCxn id="8" idx="0"/>
          </p:cNvCxnSpPr>
          <p:nvPr/>
        </p:nvCxnSpPr>
        <p:spPr>
          <a:xfrm>
            <a:off x="5318198" y="2743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6"/>
            <a:endCxn id="8" idx="2"/>
          </p:cNvCxnSpPr>
          <p:nvPr/>
        </p:nvCxnSpPr>
        <p:spPr>
          <a:xfrm>
            <a:off x="3899240" y="4076700"/>
            <a:ext cx="11522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209800" y="48006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 the red vertices a vertex-cover?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211224" y="53340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211224" y="5867400"/>
            <a:ext cx="525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size?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211224" y="6400800"/>
            <a:ext cx="525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307615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Vertex-cover problem </a:t>
            </a:r>
            <a:br>
              <a:rPr lang="en-US" dirty="0"/>
            </a:br>
            <a:r>
              <a:rPr lang="en-US" dirty="0"/>
              <a:t>and a 2-approximation algorithm</a:t>
            </a:r>
          </a:p>
        </p:txBody>
      </p:sp>
      <p:sp>
        <p:nvSpPr>
          <p:cNvPr id="4" name="Oval 3"/>
          <p:cNvSpPr/>
          <p:nvPr/>
        </p:nvSpPr>
        <p:spPr>
          <a:xfrm>
            <a:off x="1879940" y="38100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" name="Oval 4"/>
          <p:cNvSpPr/>
          <p:nvPr/>
        </p:nvSpPr>
        <p:spPr>
          <a:xfrm>
            <a:off x="1879940" y="22098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3365840" y="22098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5051498" y="22098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5051498" y="38100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9" name="Oval 8"/>
          <p:cNvSpPr/>
          <p:nvPr/>
        </p:nvSpPr>
        <p:spPr>
          <a:xfrm>
            <a:off x="3365840" y="38100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0" name="Oval 9"/>
          <p:cNvSpPr/>
          <p:nvPr/>
        </p:nvSpPr>
        <p:spPr>
          <a:xfrm>
            <a:off x="6528140" y="38100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4" name="Straight Connector 13"/>
          <p:cNvCxnSpPr>
            <a:stCxn id="5" idx="4"/>
            <a:endCxn id="4" idx="0"/>
          </p:cNvCxnSpPr>
          <p:nvPr/>
        </p:nvCxnSpPr>
        <p:spPr>
          <a:xfrm>
            <a:off x="2146640" y="2743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6"/>
            <a:endCxn id="6" idx="2"/>
          </p:cNvCxnSpPr>
          <p:nvPr/>
        </p:nvCxnSpPr>
        <p:spPr>
          <a:xfrm>
            <a:off x="2413340" y="2476500"/>
            <a:ext cx="952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6"/>
            <a:endCxn id="7" idx="2"/>
          </p:cNvCxnSpPr>
          <p:nvPr/>
        </p:nvCxnSpPr>
        <p:spPr>
          <a:xfrm>
            <a:off x="3899240" y="2476500"/>
            <a:ext cx="11522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4"/>
            <a:endCxn id="9" idx="0"/>
          </p:cNvCxnSpPr>
          <p:nvPr/>
        </p:nvCxnSpPr>
        <p:spPr>
          <a:xfrm>
            <a:off x="3632540" y="2743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5"/>
            <a:endCxn id="10" idx="0"/>
          </p:cNvCxnSpPr>
          <p:nvPr/>
        </p:nvCxnSpPr>
        <p:spPr>
          <a:xfrm>
            <a:off x="5506783" y="2665085"/>
            <a:ext cx="1288057" cy="11449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4"/>
            <a:endCxn id="8" idx="0"/>
          </p:cNvCxnSpPr>
          <p:nvPr/>
        </p:nvCxnSpPr>
        <p:spPr>
          <a:xfrm>
            <a:off x="5318198" y="2743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6"/>
            <a:endCxn id="8" idx="2"/>
          </p:cNvCxnSpPr>
          <p:nvPr/>
        </p:nvCxnSpPr>
        <p:spPr>
          <a:xfrm>
            <a:off x="3899240" y="4076700"/>
            <a:ext cx="11522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209800" y="48006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 the red vertices a vertex-cover?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211224" y="53340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211224" y="5867400"/>
            <a:ext cx="525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size?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211224" y="6400800"/>
            <a:ext cx="525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927340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Vertex-cover problem </a:t>
            </a:r>
            <a:br>
              <a:rPr lang="en-US" dirty="0"/>
            </a:br>
            <a:r>
              <a:rPr lang="en-US" dirty="0"/>
              <a:t>and a 2-approximation algorithm</a:t>
            </a:r>
          </a:p>
        </p:txBody>
      </p:sp>
      <p:sp>
        <p:nvSpPr>
          <p:cNvPr id="4" name="Oval 3"/>
          <p:cNvSpPr/>
          <p:nvPr/>
        </p:nvSpPr>
        <p:spPr>
          <a:xfrm>
            <a:off x="1879940" y="3810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" name="Oval 4"/>
          <p:cNvSpPr/>
          <p:nvPr/>
        </p:nvSpPr>
        <p:spPr>
          <a:xfrm>
            <a:off x="1879940" y="22098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3365840" y="22098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5051498" y="2209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5051498" y="38100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9" name="Oval 8"/>
          <p:cNvSpPr/>
          <p:nvPr/>
        </p:nvSpPr>
        <p:spPr>
          <a:xfrm>
            <a:off x="3365840" y="38100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0" name="Oval 9"/>
          <p:cNvSpPr/>
          <p:nvPr/>
        </p:nvSpPr>
        <p:spPr>
          <a:xfrm>
            <a:off x="6528140" y="38100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4" name="Straight Connector 13"/>
          <p:cNvCxnSpPr>
            <a:stCxn id="5" idx="4"/>
            <a:endCxn id="4" idx="0"/>
          </p:cNvCxnSpPr>
          <p:nvPr/>
        </p:nvCxnSpPr>
        <p:spPr>
          <a:xfrm>
            <a:off x="2146640" y="2743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6"/>
            <a:endCxn id="6" idx="2"/>
          </p:cNvCxnSpPr>
          <p:nvPr/>
        </p:nvCxnSpPr>
        <p:spPr>
          <a:xfrm>
            <a:off x="2413340" y="2476500"/>
            <a:ext cx="952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6"/>
            <a:endCxn id="7" idx="2"/>
          </p:cNvCxnSpPr>
          <p:nvPr/>
        </p:nvCxnSpPr>
        <p:spPr>
          <a:xfrm>
            <a:off x="3899240" y="2476500"/>
            <a:ext cx="11522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4"/>
            <a:endCxn id="9" idx="0"/>
          </p:cNvCxnSpPr>
          <p:nvPr/>
        </p:nvCxnSpPr>
        <p:spPr>
          <a:xfrm>
            <a:off x="3632540" y="2743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5"/>
            <a:endCxn id="10" idx="0"/>
          </p:cNvCxnSpPr>
          <p:nvPr/>
        </p:nvCxnSpPr>
        <p:spPr>
          <a:xfrm>
            <a:off x="5506783" y="2665085"/>
            <a:ext cx="1288057" cy="11449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4"/>
            <a:endCxn id="8" idx="0"/>
          </p:cNvCxnSpPr>
          <p:nvPr/>
        </p:nvCxnSpPr>
        <p:spPr>
          <a:xfrm>
            <a:off x="5318198" y="2743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6"/>
            <a:endCxn id="8" idx="2"/>
          </p:cNvCxnSpPr>
          <p:nvPr/>
        </p:nvCxnSpPr>
        <p:spPr>
          <a:xfrm>
            <a:off x="3899240" y="4076700"/>
            <a:ext cx="11522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209800" y="48006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 the red vertices a vertex-cover?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211224" y="53340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211224" y="5867400"/>
            <a:ext cx="525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size?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211224" y="6400800"/>
            <a:ext cx="525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97240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Vertex-cover problem </a:t>
            </a:r>
            <a:br>
              <a:rPr lang="en-US" dirty="0"/>
            </a:br>
            <a:r>
              <a:rPr lang="en-US" dirty="0"/>
              <a:t>and a 2-approximation algorithm</a:t>
            </a:r>
          </a:p>
        </p:txBody>
      </p:sp>
      <p:sp>
        <p:nvSpPr>
          <p:cNvPr id="4" name="Oval 3"/>
          <p:cNvSpPr/>
          <p:nvPr/>
        </p:nvSpPr>
        <p:spPr>
          <a:xfrm>
            <a:off x="1879940" y="3810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" name="Oval 4"/>
          <p:cNvSpPr/>
          <p:nvPr/>
        </p:nvSpPr>
        <p:spPr>
          <a:xfrm>
            <a:off x="1879940" y="22098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3365840" y="2209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5051498" y="22098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5051498" y="3810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9" name="Oval 8"/>
          <p:cNvSpPr/>
          <p:nvPr/>
        </p:nvSpPr>
        <p:spPr>
          <a:xfrm>
            <a:off x="3365840" y="38100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0" name="Oval 9"/>
          <p:cNvSpPr/>
          <p:nvPr/>
        </p:nvSpPr>
        <p:spPr>
          <a:xfrm>
            <a:off x="6528140" y="3810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4" name="Straight Connector 13"/>
          <p:cNvCxnSpPr>
            <a:stCxn id="5" idx="4"/>
            <a:endCxn id="4" idx="0"/>
          </p:cNvCxnSpPr>
          <p:nvPr/>
        </p:nvCxnSpPr>
        <p:spPr>
          <a:xfrm>
            <a:off x="2146640" y="2743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6"/>
            <a:endCxn id="6" idx="2"/>
          </p:cNvCxnSpPr>
          <p:nvPr/>
        </p:nvCxnSpPr>
        <p:spPr>
          <a:xfrm>
            <a:off x="2413340" y="2476500"/>
            <a:ext cx="952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6"/>
            <a:endCxn id="7" idx="2"/>
          </p:cNvCxnSpPr>
          <p:nvPr/>
        </p:nvCxnSpPr>
        <p:spPr>
          <a:xfrm>
            <a:off x="3899240" y="2476500"/>
            <a:ext cx="11522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4"/>
            <a:endCxn id="9" idx="0"/>
          </p:cNvCxnSpPr>
          <p:nvPr/>
        </p:nvCxnSpPr>
        <p:spPr>
          <a:xfrm>
            <a:off x="3632540" y="2743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5"/>
            <a:endCxn id="10" idx="0"/>
          </p:cNvCxnSpPr>
          <p:nvPr/>
        </p:nvCxnSpPr>
        <p:spPr>
          <a:xfrm>
            <a:off x="5506783" y="2665085"/>
            <a:ext cx="1288057" cy="11449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4"/>
            <a:endCxn id="8" idx="0"/>
          </p:cNvCxnSpPr>
          <p:nvPr/>
        </p:nvCxnSpPr>
        <p:spPr>
          <a:xfrm>
            <a:off x="5318198" y="2743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6"/>
            <a:endCxn id="8" idx="2"/>
          </p:cNvCxnSpPr>
          <p:nvPr/>
        </p:nvCxnSpPr>
        <p:spPr>
          <a:xfrm>
            <a:off x="3899240" y="4076700"/>
            <a:ext cx="11522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209800" y="48006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 the red vertices a vertex-cover?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211224" y="53340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211224" y="5867400"/>
            <a:ext cx="525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size?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211224" y="6400800"/>
            <a:ext cx="608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34456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Vertex-cover problem </a:t>
            </a:r>
            <a:br>
              <a:rPr lang="en-US" dirty="0"/>
            </a:br>
            <a:r>
              <a:rPr lang="en-US" dirty="0"/>
              <a:t>and a 2-approximation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Vertex-cover problem</a:t>
            </a:r>
          </a:p>
          <a:p>
            <a:pPr lvl="1"/>
            <a:r>
              <a:rPr lang="en-US" dirty="0"/>
              <a:t>Given a undirected graph, find a vertex cover with minimum size. </a:t>
            </a:r>
          </a:p>
        </p:txBody>
      </p:sp>
    </p:spTree>
    <p:extLst>
      <p:ext uri="{BB962C8B-B14F-4D97-AF65-F5344CB8AC3E}">
        <p14:creationId xmlns:p14="http://schemas.microsoft.com/office/powerpoint/2010/main" val="3335417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Vertex-cover problem </a:t>
            </a:r>
            <a:br>
              <a:rPr lang="en-US" dirty="0"/>
            </a:br>
            <a:r>
              <a:rPr lang="en-US" dirty="0"/>
              <a:t>and a 2-approximation algorithm</a:t>
            </a:r>
          </a:p>
        </p:txBody>
      </p:sp>
      <p:sp>
        <p:nvSpPr>
          <p:cNvPr id="4" name="Oval 3"/>
          <p:cNvSpPr/>
          <p:nvPr/>
        </p:nvSpPr>
        <p:spPr>
          <a:xfrm>
            <a:off x="1879940" y="3810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" name="Oval 4"/>
          <p:cNvSpPr/>
          <p:nvPr/>
        </p:nvSpPr>
        <p:spPr>
          <a:xfrm>
            <a:off x="1879940" y="22098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3365840" y="2209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5051498" y="22098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5051498" y="3810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9" name="Oval 8"/>
          <p:cNvSpPr/>
          <p:nvPr/>
        </p:nvSpPr>
        <p:spPr>
          <a:xfrm>
            <a:off x="3365840" y="38100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0" name="Oval 9"/>
          <p:cNvSpPr/>
          <p:nvPr/>
        </p:nvSpPr>
        <p:spPr>
          <a:xfrm>
            <a:off x="6528140" y="3810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4" name="Straight Connector 13"/>
          <p:cNvCxnSpPr>
            <a:stCxn id="5" idx="4"/>
            <a:endCxn id="4" idx="0"/>
          </p:cNvCxnSpPr>
          <p:nvPr/>
        </p:nvCxnSpPr>
        <p:spPr>
          <a:xfrm>
            <a:off x="2146640" y="2743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6"/>
            <a:endCxn id="6" idx="2"/>
          </p:cNvCxnSpPr>
          <p:nvPr/>
        </p:nvCxnSpPr>
        <p:spPr>
          <a:xfrm>
            <a:off x="2413340" y="2476500"/>
            <a:ext cx="952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6"/>
            <a:endCxn id="7" idx="2"/>
          </p:cNvCxnSpPr>
          <p:nvPr/>
        </p:nvCxnSpPr>
        <p:spPr>
          <a:xfrm>
            <a:off x="3899240" y="2476500"/>
            <a:ext cx="11522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4"/>
            <a:endCxn id="9" idx="0"/>
          </p:cNvCxnSpPr>
          <p:nvPr/>
        </p:nvCxnSpPr>
        <p:spPr>
          <a:xfrm>
            <a:off x="3632540" y="2743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5"/>
            <a:endCxn id="10" idx="0"/>
          </p:cNvCxnSpPr>
          <p:nvPr/>
        </p:nvCxnSpPr>
        <p:spPr>
          <a:xfrm>
            <a:off x="5506783" y="2665085"/>
            <a:ext cx="1288057" cy="11449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4"/>
            <a:endCxn id="8" idx="0"/>
          </p:cNvCxnSpPr>
          <p:nvPr/>
        </p:nvCxnSpPr>
        <p:spPr>
          <a:xfrm>
            <a:off x="5318198" y="2743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6"/>
            <a:endCxn id="8" idx="2"/>
          </p:cNvCxnSpPr>
          <p:nvPr/>
        </p:nvCxnSpPr>
        <p:spPr>
          <a:xfrm>
            <a:off x="3899240" y="4076700"/>
            <a:ext cx="11522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48000" y="51816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minimum vertex-cover</a:t>
            </a:r>
          </a:p>
        </p:txBody>
      </p:sp>
    </p:spTree>
    <p:extLst>
      <p:ext uri="{BB962C8B-B14F-4D97-AF65-F5344CB8AC3E}">
        <p14:creationId xmlns:p14="http://schemas.microsoft.com/office/powerpoint/2010/main" val="47775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Vertex-cover problem </a:t>
            </a:r>
            <a:br>
              <a:rPr lang="en-US" dirty="0"/>
            </a:br>
            <a:r>
              <a:rPr lang="en-US" dirty="0"/>
              <a:t>and a 2-approximation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Vertex-cover problem is </a:t>
                </a:r>
                <a:r>
                  <a:rPr lang="en-US" b="1" dirty="0"/>
                  <a:t>NP-complete</a:t>
                </a:r>
              </a:p>
              <a:p>
                <a:r>
                  <a:rPr lang="en-US" dirty="0"/>
                  <a:t>A 2-approximation polynomial time algorithm is as the following:</a:t>
                </a:r>
              </a:p>
              <a:p>
                <a:r>
                  <a:rPr lang="en-US" b="1" dirty="0"/>
                  <a:t>APPROX-VERTEX-COVER</a:t>
                </a:r>
                <a:r>
                  <a:rPr lang="en-US" dirty="0"/>
                  <a:t>(G)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C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r>
                  <a:rPr lang="en-US" dirty="0"/>
                  <a:t>;</a:t>
                </a:r>
              </a:p>
              <a:p>
                <a:pPr marL="457200" lvl="1" indent="0">
                  <a:buNone/>
                </a:pPr>
                <a:r>
                  <a:rPr lang="en-US" dirty="0"/>
                  <a:t>E’=G.E;</a:t>
                </a:r>
              </a:p>
              <a:p>
                <a:pPr marL="457200" lvl="1" indent="0">
                  <a:buNone/>
                </a:pPr>
                <a:r>
                  <a:rPr lang="en-US" dirty="0"/>
                  <a:t>while(E’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r>
                  <a:rPr lang="en-US" dirty="0"/>
                  <a:t> ){</a:t>
                </a:r>
              </a:p>
              <a:p>
                <a:pPr marL="857250" lvl="2" indent="0">
                  <a:buNone/>
                </a:pPr>
                <a:r>
                  <a:rPr lang="en-US" dirty="0"/>
                  <a:t>Randomly choose a edge (</a:t>
                </a:r>
                <a:r>
                  <a:rPr lang="en-US" dirty="0" err="1"/>
                  <a:t>u,v</a:t>
                </a:r>
                <a:r>
                  <a:rPr lang="en-US" dirty="0"/>
                  <a:t>) in E’, put u and v into C;</a:t>
                </a:r>
              </a:p>
              <a:p>
                <a:pPr marL="857250" lvl="2" indent="0">
                  <a:buNone/>
                </a:pPr>
                <a:r>
                  <a:rPr lang="en-US" dirty="0"/>
                  <a:t>Remove all the edges that covered by u or v from E’</a:t>
                </a:r>
              </a:p>
              <a:p>
                <a:pPr marL="457200" lvl="1" indent="0">
                  <a:buNone/>
                </a:pPr>
                <a:r>
                  <a:rPr lang="en-US" dirty="0"/>
                  <a:t>}</a:t>
                </a:r>
              </a:p>
              <a:p>
                <a:pPr marL="457200" lvl="1" indent="0">
                  <a:buNone/>
                </a:pPr>
                <a:r>
                  <a:rPr lang="en-US" dirty="0"/>
                  <a:t>Return C;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3504" b="-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2706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Vertex-cover problem </a:t>
            </a:r>
            <a:br>
              <a:rPr lang="en-US" dirty="0"/>
            </a:br>
            <a:r>
              <a:rPr lang="en-US" dirty="0"/>
              <a:t>and a 2-approximation algorithm</a:t>
            </a:r>
          </a:p>
        </p:txBody>
      </p:sp>
      <p:sp>
        <p:nvSpPr>
          <p:cNvPr id="6" name="Oval 5"/>
          <p:cNvSpPr/>
          <p:nvPr/>
        </p:nvSpPr>
        <p:spPr>
          <a:xfrm>
            <a:off x="3754183" y="457104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3754183" y="297084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5240083" y="297084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6925741" y="297084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6925741" y="457104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1" name="Oval 10"/>
          <p:cNvSpPr/>
          <p:nvPr/>
        </p:nvSpPr>
        <p:spPr>
          <a:xfrm>
            <a:off x="5240083" y="457104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2" name="Oval 11"/>
          <p:cNvSpPr/>
          <p:nvPr/>
        </p:nvSpPr>
        <p:spPr>
          <a:xfrm>
            <a:off x="8402383" y="457104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3" name="Straight Connector 12"/>
          <p:cNvCxnSpPr>
            <a:stCxn id="7" idx="4"/>
            <a:endCxn id="6" idx="0"/>
          </p:cNvCxnSpPr>
          <p:nvPr/>
        </p:nvCxnSpPr>
        <p:spPr>
          <a:xfrm>
            <a:off x="4020883" y="3504242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6"/>
            <a:endCxn id="8" idx="2"/>
          </p:cNvCxnSpPr>
          <p:nvPr/>
        </p:nvCxnSpPr>
        <p:spPr>
          <a:xfrm>
            <a:off x="4287583" y="3237542"/>
            <a:ext cx="952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6"/>
            <a:endCxn id="9" idx="2"/>
          </p:cNvCxnSpPr>
          <p:nvPr/>
        </p:nvCxnSpPr>
        <p:spPr>
          <a:xfrm>
            <a:off x="5773483" y="3237542"/>
            <a:ext cx="11522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4"/>
            <a:endCxn id="11" idx="0"/>
          </p:cNvCxnSpPr>
          <p:nvPr/>
        </p:nvCxnSpPr>
        <p:spPr>
          <a:xfrm>
            <a:off x="5506783" y="3504242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5"/>
            <a:endCxn id="12" idx="0"/>
          </p:cNvCxnSpPr>
          <p:nvPr/>
        </p:nvCxnSpPr>
        <p:spPr>
          <a:xfrm>
            <a:off x="7381026" y="3426127"/>
            <a:ext cx="1288057" cy="11449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4"/>
            <a:endCxn id="10" idx="0"/>
          </p:cNvCxnSpPr>
          <p:nvPr/>
        </p:nvCxnSpPr>
        <p:spPr>
          <a:xfrm>
            <a:off x="7192441" y="3504242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1" idx="6"/>
            <a:endCxn id="10" idx="2"/>
          </p:cNvCxnSpPr>
          <p:nvPr/>
        </p:nvCxnSpPr>
        <p:spPr>
          <a:xfrm>
            <a:off x="5773483" y="4837742"/>
            <a:ext cx="11522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6200" y="1539681"/>
                <a:ext cx="3429000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APPROX-VERTEX-COVER</a:t>
                </a:r>
                <a:r>
                  <a:rPr lang="en-US" dirty="0"/>
                  <a:t>(G)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C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r>
                  <a:rPr lang="en-US" dirty="0"/>
                  <a:t>;</a:t>
                </a:r>
              </a:p>
              <a:p>
                <a:pPr lvl="1"/>
                <a:r>
                  <a:rPr lang="en-US" dirty="0"/>
                  <a:t>E’=G.E;</a:t>
                </a:r>
              </a:p>
              <a:p>
                <a:pPr lvl="1"/>
                <a:r>
                  <a:rPr lang="en-US" dirty="0"/>
                  <a:t>while(E’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≠∅</m:t>
                    </m:r>
                  </m:oMath>
                </a14:m>
                <a:r>
                  <a:rPr lang="en-US" dirty="0"/>
                  <a:t> ){</a:t>
                </a:r>
              </a:p>
              <a:p>
                <a:pPr marL="857250" lvl="2" indent="0">
                  <a:buNone/>
                </a:pPr>
                <a:r>
                  <a:rPr lang="en-US" dirty="0"/>
                  <a:t>Randomly choose a edge (</a:t>
                </a:r>
                <a:r>
                  <a:rPr lang="en-US" dirty="0" err="1"/>
                  <a:t>u,v</a:t>
                </a:r>
                <a:r>
                  <a:rPr lang="en-US" dirty="0"/>
                  <a:t>) in E’, put u and v into C;</a:t>
                </a:r>
              </a:p>
              <a:p>
                <a:pPr marL="857250" lvl="2" indent="0">
                  <a:buNone/>
                </a:pPr>
                <a:r>
                  <a:rPr lang="en-US" dirty="0"/>
                  <a:t>Remove all the edges that covered by u or v from E’</a:t>
                </a:r>
              </a:p>
              <a:p>
                <a:pPr lvl="1"/>
                <a:r>
                  <a:rPr lang="en-US" dirty="0"/>
                  <a:t>}</a:t>
                </a:r>
              </a:p>
              <a:p>
                <a:pPr lvl="1"/>
                <a:r>
                  <a:rPr lang="en-US" dirty="0"/>
                  <a:t>Return C;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1539681"/>
                <a:ext cx="3429000" cy="3416320"/>
              </a:xfrm>
              <a:prstGeom prst="rect">
                <a:avLst/>
              </a:prstGeom>
              <a:blipFill rotWithShape="1">
                <a:blip r:embed="rId2"/>
                <a:stretch>
                  <a:fillRect l="-1601" t="-893" r="-1068" b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162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Vertex-cover problem </a:t>
            </a:r>
            <a:br>
              <a:rPr lang="en-US" dirty="0"/>
            </a:br>
            <a:r>
              <a:rPr lang="en-US" dirty="0"/>
              <a:t>and a 2-approximation algorithm</a:t>
            </a:r>
          </a:p>
        </p:txBody>
      </p:sp>
      <p:sp>
        <p:nvSpPr>
          <p:cNvPr id="6" name="Oval 5"/>
          <p:cNvSpPr/>
          <p:nvPr/>
        </p:nvSpPr>
        <p:spPr>
          <a:xfrm>
            <a:off x="3754183" y="4571042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3754183" y="2970842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5240083" y="2970842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6925741" y="2970842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6925741" y="4571042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1" name="Oval 10"/>
          <p:cNvSpPr/>
          <p:nvPr/>
        </p:nvSpPr>
        <p:spPr>
          <a:xfrm>
            <a:off x="5240083" y="4571042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2" name="Oval 11"/>
          <p:cNvSpPr/>
          <p:nvPr/>
        </p:nvSpPr>
        <p:spPr>
          <a:xfrm>
            <a:off x="8402383" y="457104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3" name="Straight Connector 12"/>
          <p:cNvCxnSpPr>
            <a:stCxn id="7" idx="4"/>
            <a:endCxn id="6" idx="0"/>
          </p:cNvCxnSpPr>
          <p:nvPr/>
        </p:nvCxnSpPr>
        <p:spPr>
          <a:xfrm>
            <a:off x="4020883" y="3504242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6"/>
            <a:endCxn id="8" idx="2"/>
          </p:cNvCxnSpPr>
          <p:nvPr/>
        </p:nvCxnSpPr>
        <p:spPr>
          <a:xfrm>
            <a:off x="4287583" y="3237542"/>
            <a:ext cx="952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6"/>
            <a:endCxn id="9" idx="2"/>
          </p:cNvCxnSpPr>
          <p:nvPr/>
        </p:nvCxnSpPr>
        <p:spPr>
          <a:xfrm>
            <a:off x="5773483" y="3237542"/>
            <a:ext cx="11522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4"/>
            <a:endCxn id="11" idx="0"/>
          </p:cNvCxnSpPr>
          <p:nvPr/>
        </p:nvCxnSpPr>
        <p:spPr>
          <a:xfrm>
            <a:off x="5506783" y="3504242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5"/>
            <a:endCxn id="12" idx="0"/>
          </p:cNvCxnSpPr>
          <p:nvPr/>
        </p:nvCxnSpPr>
        <p:spPr>
          <a:xfrm>
            <a:off x="7381026" y="3426127"/>
            <a:ext cx="1288057" cy="11449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4"/>
            <a:endCxn id="10" idx="0"/>
          </p:cNvCxnSpPr>
          <p:nvPr/>
        </p:nvCxnSpPr>
        <p:spPr>
          <a:xfrm>
            <a:off x="7192441" y="3504242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1" idx="6"/>
            <a:endCxn id="10" idx="2"/>
          </p:cNvCxnSpPr>
          <p:nvPr/>
        </p:nvCxnSpPr>
        <p:spPr>
          <a:xfrm>
            <a:off x="5773483" y="4837742"/>
            <a:ext cx="11522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657600" y="54102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then a vertex cover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09011" y="5859347"/>
            <a:ext cx="795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57475" y="587002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Size?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54182" y="6324600"/>
            <a:ext cx="302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far from optimal one?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511245" y="6324600"/>
            <a:ext cx="2480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Max(6/3, 3/6) =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81000" y="1529382"/>
                <a:ext cx="3048000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APPROX-VERTEX-COVER</a:t>
                </a:r>
                <a:r>
                  <a:rPr lang="en-US" dirty="0"/>
                  <a:t>(G)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C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r>
                  <a:rPr lang="en-US" dirty="0"/>
                  <a:t>;</a:t>
                </a:r>
              </a:p>
              <a:p>
                <a:pPr lvl="1"/>
                <a:r>
                  <a:rPr lang="en-US" dirty="0"/>
                  <a:t>E’=G.E;</a:t>
                </a:r>
              </a:p>
              <a:p>
                <a:pPr lvl="1"/>
                <a:r>
                  <a:rPr lang="en-US" dirty="0"/>
                  <a:t>while(E’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≠∅</m:t>
                    </m:r>
                  </m:oMath>
                </a14:m>
                <a:r>
                  <a:rPr lang="en-US" dirty="0"/>
                  <a:t> ){</a:t>
                </a:r>
              </a:p>
              <a:p>
                <a:pPr marL="857250" lvl="2" indent="0">
                  <a:buNone/>
                </a:pPr>
                <a:r>
                  <a:rPr lang="en-US" dirty="0"/>
                  <a:t>Randomly choose a edge (</a:t>
                </a:r>
                <a:r>
                  <a:rPr lang="en-US" dirty="0" err="1"/>
                  <a:t>u,v</a:t>
                </a:r>
                <a:r>
                  <a:rPr lang="en-US" dirty="0"/>
                  <a:t>) in E’, put u and v into C;</a:t>
                </a:r>
              </a:p>
              <a:p>
                <a:pPr marL="857250" lvl="2" indent="0">
                  <a:buNone/>
                </a:pPr>
                <a:r>
                  <a:rPr lang="en-US" dirty="0"/>
                  <a:t>Remove all the edges that covered by u or v from E’</a:t>
                </a:r>
              </a:p>
              <a:p>
                <a:pPr lvl="1"/>
                <a:r>
                  <a:rPr lang="en-US" dirty="0"/>
                  <a:t>}</a:t>
                </a:r>
              </a:p>
              <a:p>
                <a:pPr lvl="1"/>
                <a:r>
                  <a:rPr lang="en-US" dirty="0"/>
                  <a:t>Return C;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529382"/>
                <a:ext cx="3048000" cy="3416320"/>
              </a:xfrm>
              <a:prstGeom prst="rect">
                <a:avLst/>
              </a:prstGeom>
              <a:blipFill rotWithShape="1">
                <a:blip r:embed="rId2"/>
                <a:stretch>
                  <a:fillRect l="-1800" t="-893" r="-2400" b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349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Vertex-cover problem </a:t>
            </a:r>
            <a:br>
              <a:rPr lang="en-US" dirty="0"/>
            </a:br>
            <a:r>
              <a:rPr lang="en-US" dirty="0"/>
              <a:t>and a 2-approximation algorithm</a:t>
            </a:r>
          </a:p>
        </p:txBody>
      </p:sp>
      <p:sp>
        <p:nvSpPr>
          <p:cNvPr id="6" name="Oval 5"/>
          <p:cNvSpPr/>
          <p:nvPr/>
        </p:nvSpPr>
        <p:spPr>
          <a:xfrm>
            <a:off x="3754183" y="457104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3754183" y="297084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5240083" y="297084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6925741" y="297084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6925741" y="457104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1" name="Oval 10"/>
          <p:cNvSpPr/>
          <p:nvPr/>
        </p:nvSpPr>
        <p:spPr>
          <a:xfrm>
            <a:off x="5240083" y="457104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2" name="Oval 11"/>
          <p:cNvSpPr/>
          <p:nvPr/>
        </p:nvSpPr>
        <p:spPr>
          <a:xfrm>
            <a:off x="8402383" y="457104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3" name="Straight Connector 12"/>
          <p:cNvCxnSpPr>
            <a:stCxn id="7" idx="4"/>
            <a:endCxn id="6" idx="0"/>
          </p:cNvCxnSpPr>
          <p:nvPr/>
        </p:nvCxnSpPr>
        <p:spPr>
          <a:xfrm>
            <a:off x="4020883" y="3504242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6"/>
            <a:endCxn id="8" idx="2"/>
          </p:cNvCxnSpPr>
          <p:nvPr/>
        </p:nvCxnSpPr>
        <p:spPr>
          <a:xfrm>
            <a:off x="4287583" y="3237542"/>
            <a:ext cx="952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6"/>
            <a:endCxn id="9" idx="2"/>
          </p:cNvCxnSpPr>
          <p:nvPr/>
        </p:nvCxnSpPr>
        <p:spPr>
          <a:xfrm>
            <a:off x="5773483" y="3237542"/>
            <a:ext cx="11522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4"/>
            <a:endCxn id="11" idx="0"/>
          </p:cNvCxnSpPr>
          <p:nvPr/>
        </p:nvCxnSpPr>
        <p:spPr>
          <a:xfrm>
            <a:off x="5506783" y="3504242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5"/>
            <a:endCxn id="12" idx="0"/>
          </p:cNvCxnSpPr>
          <p:nvPr/>
        </p:nvCxnSpPr>
        <p:spPr>
          <a:xfrm>
            <a:off x="7381026" y="3426127"/>
            <a:ext cx="1288057" cy="11449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4"/>
            <a:endCxn id="10" idx="0"/>
          </p:cNvCxnSpPr>
          <p:nvPr/>
        </p:nvCxnSpPr>
        <p:spPr>
          <a:xfrm>
            <a:off x="7192441" y="3504242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1" idx="6"/>
            <a:endCxn id="10" idx="2"/>
          </p:cNvCxnSpPr>
          <p:nvPr/>
        </p:nvCxnSpPr>
        <p:spPr>
          <a:xfrm>
            <a:off x="5773483" y="4837742"/>
            <a:ext cx="11522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381000" y="1529382"/>
                <a:ext cx="3048000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APPROX-VERTEX-COVER</a:t>
                </a:r>
                <a:r>
                  <a:rPr lang="en-US" dirty="0"/>
                  <a:t>(G)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C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r>
                  <a:rPr lang="en-US" dirty="0"/>
                  <a:t>;</a:t>
                </a:r>
              </a:p>
              <a:p>
                <a:pPr lvl="1"/>
                <a:r>
                  <a:rPr lang="en-US" dirty="0"/>
                  <a:t>E’=G.E;</a:t>
                </a:r>
              </a:p>
              <a:p>
                <a:pPr lvl="1"/>
                <a:r>
                  <a:rPr lang="en-US" dirty="0"/>
                  <a:t>while(E’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≠∅</m:t>
                    </m:r>
                  </m:oMath>
                </a14:m>
                <a:r>
                  <a:rPr lang="en-US" dirty="0"/>
                  <a:t> ){</a:t>
                </a:r>
              </a:p>
              <a:p>
                <a:pPr marL="857250" lvl="2" indent="0">
                  <a:buNone/>
                </a:pPr>
                <a:r>
                  <a:rPr lang="en-US" dirty="0"/>
                  <a:t>Randomly choose a edge (</a:t>
                </a:r>
                <a:r>
                  <a:rPr lang="en-US" dirty="0" err="1"/>
                  <a:t>u,v</a:t>
                </a:r>
                <a:r>
                  <a:rPr lang="en-US" dirty="0"/>
                  <a:t>) in E’, put u and v into C;</a:t>
                </a:r>
              </a:p>
              <a:p>
                <a:pPr marL="857250" lvl="2" indent="0">
                  <a:buNone/>
                </a:pPr>
                <a:r>
                  <a:rPr lang="en-US" dirty="0"/>
                  <a:t>Remove all the edges that covered by u or v from E’</a:t>
                </a:r>
              </a:p>
              <a:p>
                <a:pPr lvl="1"/>
                <a:r>
                  <a:rPr lang="en-US" dirty="0"/>
                  <a:t>}</a:t>
                </a:r>
              </a:p>
              <a:p>
                <a:pPr lvl="1"/>
                <a:r>
                  <a:rPr lang="en-US" dirty="0"/>
                  <a:t>Return C;</a:t>
                </a: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529382"/>
                <a:ext cx="3048000" cy="3416320"/>
              </a:xfrm>
              <a:prstGeom prst="rect">
                <a:avLst/>
              </a:prstGeom>
              <a:blipFill rotWithShape="1">
                <a:blip r:embed="rId2"/>
                <a:stretch>
                  <a:fillRect l="-1800" t="-893" r="-2400" b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704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Approximation algorithms for NPC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problem is NP-complete, there is very likely no polynomial-time algorithm to find an optimal solution</a:t>
            </a:r>
          </a:p>
          <a:p>
            <a:r>
              <a:rPr lang="en-US" dirty="0"/>
              <a:t>The idea of approximation algorithms is to develop polynomial-time algorithms to find a near optimal solution</a:t>
            </a:r>
          </a:p>
        </p:txBody>
      </p:sp>
    </p:spTree>
    <p:extLst>
      <p:ext uri="{BB962C8B-B14F-4D97-AF65-F5344CB8AC3E}">
        <p14:creationId xmlns:p14="http://schemas.microsoft.com/office/powerpoint/2010/main" val="57397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Vertex-cover problem </a:t>
            </a:r>
            <a:br>
              <a:rPr lang="en-US" dirty="0"/>
            </a:br>
            <a:r>
              <a:rPr lang="en-US" dirty="0"/>
              <a:t>and a 2-approximation algorithm</a:t>
            </a:r>
          </a:p>
        </p:txBody>
      </p:sp>
      <p:sp>
        <p:nvSpPr>
          <p:cNvPr id="6" name="Oval 5"/>
          <p:cNvSpPr/>
          <p:nvPr/>
        </p:nvSpPr>
        <p:spPr>
          <a:xfrm>
            <a:off x="3754183" y="457104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3754183" y="2970842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5240083" y="2970842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6925741" y="2970842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6925741" y="4571042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1" name="Oval 10"/>
          <p:cNvSpPr/>
          <p:nvPr/>
        </p:nvSpPr>
        <p:spPr>
          <a:xfrm>
            <a:off x="5240083" y="457104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2" name="Oval 11"/>
          <p:cNvSpPr/>
          <p:nvPr/>
        </p:nvSpPr>
        <p:spPr>
          <a:xfrm>
            <a:off x="8402383" y="457104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3" name="Straight Connector 12"/>
          <p:cNvCxnSpPr>
            <a:stCxn id="7" idx="4"/>
            <a:endCxn id="6" idx="0"/>
          </p:cNvCxnSpPr>
          <p:nvPr/>
        </p:nvCxnSpPr>
        <p:spPr>
          <a:xfrm>
            <a:off x="4020883" y="3504242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6"/>
            <a:endCxn id="8" idx="2"/>
          </p:cNvCxnSpPr>
          <p:nvPr/>
        </p:nvCxnSpPr>
        <p:spPr>
          <a:xfrm>
            <a:off x="4287583" y="3237542"/>
            <a:ext cx="952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6"/>
            <a:endCxn id="9" idx="2"/>
          </p:cNvCxnSpPr>
          <p:nvPr/>
        </p:nvCxnSpPr>
        <p:spPr>
          <a:xfrm>
            <a:off x="5773483" y="3237542"/>
            <a:ext cx="11522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4"/>
            <a:endCxn id="11" idx="0"/>
          </p:cNvCxnSpPr>
          <p:nvPr/>
        </p:nvCxnSpPr>
        <p:spPr>
          <a:xfrm>
            <a:off x="5506783" y="3504242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5"/>
            <a:endCxn id="12" idx="0"/>
          </p:cNvCxnSpPr>
          <p:nvPr/>
        </p:nvCxnSpPr>
        <p:spPr>
          <a:xfrm>
            <a:off x="7381026" y="3426127"/>
            <a:ext cx="1288057" cy="11449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4"/>
            <a:endCxn id="10" idx="0"/>
          </p:cNvCxnSpPr>
          <p:nvPr/>
        </p:nvCxnSpPr>
        <p:spPr>
          <a:xfrm>
            <a:off x="7192441" y="3504242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1" idx="6"/>
            <a:endCxn id="10" idx="2"/>
          </p:cNvCxnSpPr>
          <p:nvPr/>
        </p:nvCxnSpPr>
        <p:spPr>
          <a:xfrm>
            <a:off x="5773483" y="4837742"/>
            <a:ext cx="11522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657600" y="54102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then a vertex cover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09011" y="5859347"/>
            <a:ext cx="795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57475" y="587002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Size?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54182" y="6324600"/>
            <a:ext cx="302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far from optimal one?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511245" y="6324600"/>
            <a:ext cx="2480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Max(4/3, 3/4) = 1.33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381000" y="1529382"/>
                <a:ext cx="3048000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APPROX-VERTEX-COVER</a:t>
                </a:r>
                <a:r>
                  <a:rPr lang="en-US" dirty="0"/>
                  <a:t>(G)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C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r>
                  <a:rPr lang="en-US" dirty="0"/>
                  <a:t>;</a:t>
                </a:r>
              </a:p>
              <a:p>
                <a:pPr lvl="1"/>
                <a:r>
                  <a:rPr lang="en-US" dirty="0"/>
                  <a:t>E’=G.E;</a:t>
                </a:r>
              </a:p>
              <a:p>
                <a:pPr lvl="1"/>
                <a:r>
                  <a:rPr lang="en-US" dirty="0"/>
                  <a:t>while(E’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≠∅</m:t>
                    </m:r>
                  </m:oMath>
                </a14:m>
                <a:r>
                  <a:rPr lang="en-US" dirty="0"/>
                  <a:t> ){</a:t>
                </a:r>
              </a:p>
              <a:p>
                <a:pPr marL="857250" lvl="2" indent="0">
                  <a:buNone/>
                </a:pPr>
                <a:r>
                  <a:rPr lang="en-US" dirty="0"/>
                  <a:t>Randomly choose a edge (</a:t>
                </a:r>
                <a:r>
                  <a:rPr lang="en-US" dirty="0" err="1"/>
                  <a:t>u,v</a:t>
                </a:r>
                <a:r>
                  <a:rPr lang="en-US" dirty="0"/>
                  <a:t>) in E’, put u and v into C;</a:t>
                </a:r>
              </a:p>
              <a:p>
                <a:pPr marL="857250" lvl="2" indent="0">
                  <a:buNone/>
                </a:pPr>
                <a:r>
                  <a:rPr lang="en-US" dirty="0"/>
                  <a:t>Remove all the edges that covered by u or v from E’</a:t>
                </a:r>
              </a:p>
              <a:p>
                <a:pPr lvl="1"/>
                <a:r>
                  <a:rPr lang="en-US" dirty="0"/>
                  <a:t>}</a:t>
                </a:r>
              </a:p>
              <a:p>
                <a:pPr lvl="1"/>
                <a:r>
                  <a:rPr lang="en-US" dirty="0"/>
                  <a:t>Return C;</a:t>
                </a: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529382"/>
                <a:ext cx="3048000" cy="3416320"/>
              </a:xfrm>
              <a:prstGeom prst="rect">
                <a:avLst/>
              </a:prstGeom>
              <a:blipFill rotWithShape="1">
                <a:blip r:embed="rId2"/>
                <a:stretch>
                  <a:fillRect l="-1800" t="-893" r="-2400" b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782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Vertex-cover problem </a:t>
            </a:r>
            <a:br>
              <a:rPr lang="en-US" dirty="0"/>
            </a:br>
            <a:r>
              <a:rPr lang="en-US" dirty="0"/>
              <a:t>and a 2-approximation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APPROX-VERTEX-COVER</a:t>
            </a:r>
            <a:r>
              <a:rPr lang="en-US" dirty="0"/>
              <a:t>(G) is a 2-approximation algorithm </a:t>
            </a:r>
          </a:p>
          <a:p>
            <a:r>
              <a:rPr lang="en-US" dirty="0"/>
              <a:t>When the size of minimum vertex-cover is </a:t>
            </a:r>
            <a:r>
              <a:rPr lang="en-US" i="1" dirty="0"/>
              <a:t>s</a:t>
            </a:r>
          </a:p>
          <a:p>
            <a:r>
              <a:rPr lang="en-US" dirty="0"/>
              <a:t>The vertex-cover produced by </a:t>
            </a:r>
            <a:r>
              <a:rPr lang="en-US" b="1" dirty="0"/>
              <a:t>APPROX-VERTEX-COVER </a:t>
            </a:r>
            <a:r>
              <a:rPr lang="en-US" dirty="0"/>
              <a:t>is at most 2</a:t>
            </a:r>
            <a:r>
              <a:rPr lang="en-US" i="1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4595082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Vertex-cover problem </a:t>
            </a:r>
            <a:br>
              <a:rPr lang="en-US" dirty="0"/>
            </a:br>
            <a:r>
              <a:rPr lang="en-US" dirty="0"/>
              <a:t>and a 2-approximation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Proof:</a:t>
                </a:r>
              </a:p>
              <a:p>
                <a:r>
                  <a:rPr lang="en-US" dirty="0"/>
                  <a:t>Assume a minimum vertex-cover is U*</a:t>
                </a:r>
              </a:p>
              <a:p>
                <a:r>
                  <a:rPr lang="en-US" dirty="0"/>
                  <a:t>A vertex-cover produced by </a:t>
                </a:r>
                <a:r>
                  <a:rPr lang="en-US" b="1" dirty="0"/>
                  <a:t>APPROX-VERTEX-COVER</a:t>
                </a:r>
                <a:r>
                  <a:rPr lang="en-US" dirty="0"/>
                  <a:t>(G) is U</a:t>
                </a:r>
              </a:p>
              <a:p>
                <a:r>
                  <a:rPr lang="en-US" dirty="0"/>
                  <a:t>The edges  chosen in </a:t>
                </a:r>
                <a:r>
                  <a:rPr lang="en-US" b="1" dirty="0"/>
                  <a:t>APPROX-VERTEX-COVER</a:t>
                </a:r>
                <a:r>
                  <a:rPr lang="en-US" dirty="0"/>
                  <a:t>(G) is A</a:t>
                </a:r>
              </a:p>
              <a:p>
                <a:r>
                  <a:rPr lang="en-US" dirty="0"/>
                  <a:t>A vertex in U* can only cover 1 edge in A</a:t>
                </a:r>
              </a:p>
              <a:p>
                <a:pPr lvl="1"/>
                <a:r>
                  <a:rPr lang="en-US" dirty="0"/>
                  <a:t>So |U*|&gt;= |A|</a:t>
                </a:r>
              </a:p>
              <a:p>
                <a:r>
                  <a:rPr lang="en-US" dirty="0"/>
                  <a:t>For each edge in A, there are 2 vertices in U</a:t>
                </a:r>
              </a:p>
              <a:p>
                <a:pPr lvl="1"/>
                <a:r>
                  <a:rPr lang="en-US" dirty="0"/>
                  <a:t>So |U|=2|A|</a:t>
                </a:r>
              </a:p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US" dirty="0"/>
                  <a:t>So |U*|&gt;= |U|/2  </a:t>
                </a:r>
              </a:p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US" dirty="0"/>
                  <a:t>So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U</m:t>
                        </m:r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U</m:t>
                            </m:r>
                          </m:e>
                          <m:sup>
                            <m:r>
                              <a:rPr lang="en-US" b="0" i="0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</m:den>
                    </m:f>
                    <m:r>
                      <a:rPr lang="en-US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2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33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7830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Traveling-salesman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Traveling-salesman problem (TSP):</a:t>
            </a:r>
            <a:endParaRPr lang="en-US" dirty="0"/>
          </a:p>
          <a:p>
            <a:pPr lvl="1"/>
            <a:r>
              <a:rPr lang="en-US" dirty="0"/>
              <a:t>Given a weighted, undirected graph, start from certain vertex, find a </a:t>
            </a:r>
            <a:r>
              <a:rPr lang="en-US" b="1" dirty="0"/>
              <a:t>minimum</a:t>
            </a:r>
            <a:r>
              <a:rPr lang="en-US" dirty="0"/>
              <a:t> route visit each vertices once, and return to the original vertex. </a:t>
            </a:r>
          </a:p>
        </p:txBody>
      </p:sp>
      <p:sp>
        <p:nvSpPr>
          <p:cNvPr id="4" name="Oval 3"/>
          <p:cNvSpPr/>
          <p:nvPr/>
        </p:nvSpPr>
        <p:spPr>
          <a:xfrm>
            <a:off x="3429000" y="5790625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" name="Oval 4"/>
          <p:cNvSpPr/>
          <p:nvPr/>
        </p:nvSpPr>
        <p:spPr>
          <a:xfrm>
            <a:off x="3429000" y="4190425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4914900" y="4190425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4914900" y="5790625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8" name="Straight Connector 7"/>
          <p:cNvCxnSpPr>
            <a:stCxn id="5" idx="4"/>
            <a:endCxn id="4" idx="0"/>
          </p:cNvCxnSpPr>
          <p:nvPr/>
        </p:nvCxnSpPr>
        <p:spPr>
          <a:xfrm>
            <a:off x="3695700" y="4723825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6"/>
            <a:endCxn id="6" idx="2"/>
          </p:cNvCxnSpPr>
          <p:nvPr/>
        </p:nvCxnSpPr>
        <p:spPr>
          <a:xfrm>
            <a:off x="3962400" y="4457125"/>
            <a:ext cx="952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4"/>
            <a:endCxn id="7" idx="0"/>
          </p:cNvCxnSpPr>
          <p:nvPr/>
        </p:nvCxnSpPr>
        <p:spPr>
          <a:xfrm>
            <a:off x="5181600" y="4723825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6"/>
            <a:endCxn id="7" idx="2"/>
          </p:cNvCxnSpPr>
          <p:nvPr/>
        </p:nvCxnSpPr>
        <p:spPr>
          <a:xfrm>
            <a:off x="3962400" y="6057325"/>
            <a:ext cx="952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5"/>
            <a:endCxn id="7" idx="1"/>
          </p:cNvCxnSpPr>
          <p:nvPr/>
        </p:nvCxnSpPr>
        <p:spPr>
          <a:xfrm>
            <a:off x="3884285" y="4645710"/>
            <a:ext cx="1108730" cy="12230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7"/>
            <a:endCxn id="6" idx="3"/>
          </p:cNvCxnSpPr>
          <p:nvPr/>
        </p:nvCxnSpPr>
        <p:spPr>
          <a:xfrm flipV="1">
            <a:off x="3884285" y="4645710"/>
            <a:ext cx="1108730" cy="12230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66409" y="406437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85802" y="502862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81600" y="510970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286250" y="605732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28055" y="4694079"/>
            <a:ext cx="424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68374" y="5294367"/>
            <a:ext cx="424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848083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Traveling-salesman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TSP is a NP-complete problem</a:t>
            </a:r>
          </a:p>
          <a:p>
            <a:r>
              <a:rPr lang="en-US" dirty="0"/>
              <a:t>There is </a:t>
            </a:r>
            <a:r>
              <a:rPr lang="en-US" b="1" dirty="0"/>
              <a:t>no polynomial-time approximation</a:t>
            </a:r>
            <a:r>
              <a:rPr lang="en-US" dirty="0"/>
              <a:t> algorithm with a </a:t>
            </a:r>
            <a:r>
              <a:rPr lang="en-US" b="1" dirty="0"/>
              <a:t>constant approximation ratio</a:t>
            </a:r>
            <a:r>
              <a:rPr lang="en-US" dirty="0"/>
              <a:t> </a:t>
            </a:r>
          </a:p>
          <a:p>
            <a:r>
              <a:rPr lang="en-US" dirty="0"/>
              <a:t>Another strategy to solve NPC problem:</a:t>
            </a:r>
          </a:p>
          <a:p>
            <a:pPr lvl="1"/>
            <a:r>
              <a:rPr lang="en-US" b="1" dirty="0"/>
              <a:t>Solve a special case</a:t>
            </a:r>
          </a:p>
        </p:txBody>
      </p:sp>
    </p:spTree>
    <p:extLst>
      <p:ext uri="{BB962C8B-B14F-4D97-AF65-F5344CB8AC3E}">
        <p14:creationId xmlns:p14="http://schemas.microsoft.com/office/powerpoint/2010/main" val="6976910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Traveling-salesman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Triangle inequality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Weight(u, v) &lt;= Weight(u, w) + Weight(w, v)</a:t>
            </a:r>
          </a:p>
          <a:p>
            <a:r>
              <a:rPr lang="en-US" dirty="0"/>
              <a:t>E.g.:</a:t>
            </a:r>
          </a:p>
          <a:p>
            <a:pPr lvl="1"/>
            <a:r>
              <a:rPr lang="en-US" dirty="0"/>
              <a:t>If all the edges are defined as the distance on a 2D map, the triangle inequality is true</a:t>
            </a:r>
          </a:p>
          <a:p>
            <a:r>
              <a:rPr lang="en-US" dirty="0"/>
              <a:t>For the TSPs where the triangle inequality is true:</a:t>
            </a:r>
          </a:p>
          <a:p>
            <a:pPr lvl="1"/>
            <a:r>
              <a:rPr lang="en-US" dirty="0"/>
              <a:t>There is a 2-approximation polynomial time algorithm</a:t>
            </a:r>
          </a:p>
        </p:txBody>
      </p:sp>
    </p:spTree>
    <p:extLst>
      <p:ext uri="{BB962C8B-B14F-4D97-AF65-F5344CB8AC3E}">
        <p14:creationId xmlns:p14="http://schemas.microsoft.com/office/powerpoint/2010/main" val="15280074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Traveling-salesman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APPROX-TSP-TOUR</a:t>
            </a:r>
            <a:r>
              <a:rPr lang="en-US" dirty="0"/>
              <a:t>(G)</a:t>
            </a:r>
          </a:p>
          <a:p>
            <a:pPr marL="400050" lvl="1" indent="0">
              <a:buNone/>
            </a:pPr>
            <a:r>
              <a:rPr lang="en-US" dirty="0"/>
              <a:t>Find a MST m;</a:t>
            </a:r>
          </a:p>
          <a:p>
            <a:pPr marL="400050" lvl="1" indent="0">
              <a:buNone/>
            </a:pPr>
            <a:r>
              <a:rPr lang="en-US" dirty="0"/>
              <a:t>Choose a vertex as root r;</a:t>
            </a:r>
          </a:p>
          <a:p>
            <a:pPr marL="400050" lvl="1" indent="0">
              <a:buNone/>
            </a:pPr>
            <a:r>
              <a:rPr lang="en-US" dirty="0"/>
              <a:t>return  </a:t>
            </a:r>
            <a:r>
              <a:rPr lang="en-US" dirty="0" err="1"/>
              <a:t>preorderTreeWalk</a:t>
            </a:r>
            <a:r>
              <a:rPr lang="en-US" dirty="0"/>
              <a:t>(m, r);</a:t>
            </a:r>
          </a:p>
        </p:txBody>
      </p:sp>
    </p:spTree>
    <p:extLst>
      <p:ext uri="{BB962C8B-B14F-4D97-AF65-F5344CB8AC3E}">
        <p14:creationId xmlns:p14="http://schemas.microsoft.com/office/powerpoint/2010/main" val="28096450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Traveling-salesman problem</a:t>
            </a:r>
          </a:p>
        </p:txBody>
      </p:sp>
      <p:sp>
        <p:nvSpPr>
          <p:cNvPr id="4" name="Oval 3"/>
          <p:cNvSpPr/>
          <p:nvPr/>
        </p:nvSpPr>
        <p:spPr>
          <a:xfrm>
            <a:off x="3329694" y="3943149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" name="Oval 4"/>
          <p:cNvSpPr/>
          <p:nvPr/>
        </p:nvSpPr>
        <p:spPr>
          <a:xfrm>
            <a:off x="3329694" y="2342949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4815594" y="2342949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4815594" y="3943149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8" name="Straight Connector 7"/>
          <p:cNvCxnSpPr>
            <a:stCxn id="5" idx="4"/>
            <a:endCxn id="4" idx="0"/>
          </p:cNvCxnSpPr>
          <p:nvPr/>
        </p:nvCxnSpPr>
        <p:spPr>
          <a:xfrm>
            <a:off x="3596394" y="2876349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6"/>
            <a:endCxn id="6" idx="2"/>
          </p:cNvCxnSpPr>
          <p:nvPr/>
        </p:nvCxnSpPr>
        <p:spPr>
          <a:xfrm>
            <a:off x="3863094" y="2609649"/>
            <a:ext cx="952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4"/>
            <a:endCxn id="7" idx="0"/>
          </p:cNvCxnSpPr>
          <p:nvPr/>
        </p:nvCxnSpPr>
        <p:spPr>
          <a:xfrm>
            <a:off x="5082294" y="2876349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6"/>
            <a:endCxn id="7" idx="2"/>
          </p:cNvCxnSpPr>
          <p:nvPr/>
        </p:nvCxnSpPr>
        <p:spPr>
          <a:xfrm>
            <a:off x="3863094" y="4209849"/>
            <a:ext cx="952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5"/>
            <a:endCxn id="7" idx="1"/>
          </p:cNvCxnSpPr>
          <p:nvPr/>
        </p:nvCxnSpPr>
        <p:spPr>
          <a:xfrm>
            <a:off x="3784979" y="2798234"/>
            <a:ext cx="1108730" cy="12230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7"/>
            <a:endCxn id="6" idx="3"/>
          </p:cNvCxnSpPr>
          <p:nvPr/>
        </p:nvCxnSpPr>
        <p:spPr>
          <a:xfrm flipV="1">
            <a:off x="3784979" y="2798234"/>
            <a:ext cx="1108730" cy="12230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86496" y="318114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82294" y="326222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86944" y="420984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28749" y="2846603"/>
            <a:ext cx="424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69068" y="3446891"/>
            <a:ext cx="424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36269" y="232243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70950" y="1828800"/>
            <a:ext cx="551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we apply the approximation algorithm on this one?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572632" y="4800600"/>
            <a:ext cx="551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No. The triangle inequality is violated.</a:t>
            </a:r>
          </a:p>
        </p:txBody>
      </p:sp>
    </p:spTree>
    <p:extLst>
      <p:ext uri="{BB962C8B-B14F-4D97-AF65-F5344CB8AC3E}">
        <p14:creationId xmlns:p14="http://schemas.microsoft.com/office/powerpoint/2010/main" val="249503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Traveling-salesman problem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67400" y="14478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Prim’s algorithm to get a MST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76200" y="2373581"/>
            <a:ext cx="6545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6200" y="2808886"/>
            <a:ext cx="6545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6200" y="3244191"/>
            <a:ext cx="6545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6200" y="3679496"/>
            <a:ext cx="6545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6200" y="4114800"/>
            <a:ext cx="6545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85800" y="1711255"/>
            <a:ext cx="0" cy="2822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880360" y="1673155"/>
            <a:ext cx="0" cy="2860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331720" y="1673155"/>
            <a:ext cx="0" cy="2860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783080" y="1711255"/>
            <a:ext cx="0" cy="2822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234440" y="1711255"/>
            <a:ext cx="0" cy="2822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3429000" y="1673155"/>
            <a:ext cx="0" cy="2860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045248" y="2184389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6" name="Oval 65"/>
          <p:cNvSpPr/>
          <p:nvPr/>
        </p:nvSpPr>
        <p:spPr>
          <a:xfrm>
            <a:off x="1045248" y="3054999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7" name="Oval 66"/>
          <p:cNvSpPr/>
          <p:nvPr/>
        </p:nvSpPr>
        <p:spPr>
          <a:xfrm>
            <a:off x="496608" y="3490304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8" name="Oval 67"/>
          <p:cNvSpPr/>
          <p:nvPr/>
        </p:nvSpPr>
        <p:spPr>
          <a:xfrm>
            <a:off x="2142528" y="2207890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69" name="Oval 68"/>
          <p:cNvSpPr/>
          <p:nvPr/>
        </p:nvSpPr>
        <p:spPr>
          <a:xfrm>
            <a:off x="2691168" y="2619694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70" name="Oval 69"/>
          <p:cNvSpPr/>
          <p:nvPr/>
        </p:nvSpPr>
        <p:spPr>
          <a:xfrm>
            <a:off x="2142528" y="3054999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71" name="Oval 70"/>
          <p:cNvSpPr/>
          <p:nvPr/>
        </p:nvSpPr>
        <p:spPr>
          <a:xfrm>
            <a:off x="3239808" y="3068010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72" name="Oval 71"/>
          <p:cNvSpPr/>
          <p:nvPr/>
        </p:nvSpPr>
        <p:spPr>
          <a:xfrm>
            <a:off x="1593888" y="3925608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09600" y="4876800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any pair of vertices, there is a edge and the weight is the Euclidean distance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09600" y="5638800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Triangle inequality is true, we can apply the approximation algorithm</a:t>
            </a:r>
          </a:p>
        </p:txBody>
      </p:sp>
    </p:spTree>
    <p:extLst>
      <p:ext uri="{BB962C8B-B14F-4D97-AF65-F5344CB8AC3E}">
        <p14:creationId xmlns:p14="http://schemas.microsoft.com/office/powerpoint/2010/main" val="2192025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Traveling-salesman problem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67400" y="14478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Prim’s algorithm to get a MST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6200" y="2373581"/>
            <a:ext cx="5638800" cy="1305915"/>
            <a:chOff x="76200" y="2373581"/>
            <a:chExt cx="6545366" cy="1305915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76200" y="2373581"/>
              <a:ext cx="65453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76200" y="2808886"/>
              <a:ext cx="65453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76200" y="3244191"/>
              <a:ext cx="65453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76200" y="3679496"/>
              <a:ext cx="65453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/>
          <p:cNvCxnSpPr/>
          <p:nvPr/>
        </p:nvCxnSpPr>
        <p:spPr>
          <a:xfrm>
            <a:off x="76200" y="4114800"/>
            <a:ext cx="563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85800" y="1711255"/>
            <a:ext cx="0" cy="2822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880360" y="1673155"/>
            <a:ext cx="0" cy="2860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331720" y="1673155"/>
            <a:ext cx="0" cy="2860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783080" y="1711255"/>
            <a:ext cx="0" cy="2822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234440" y="1711255"/>
            <a:ext cx="0" cy="2822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3429000" y="1673155"/>
            <a:ext cx="0" cy="2860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045248" y="2184389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6" name="Oval 65"/>
          <p:cNvSpPr/>
          <p:nvPr/>
        </p:nvSpPr>
        <p:spPr>
          <a:xfrm>
            <a:off x="1045248" y="3054999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7" name="Oval 66"/>
          <p:cNvSpPr/>
          <p:nvPr/>
        </p:nvSpPr>
        <p:spPr>
          <a:xfrm>
            <a:off x="496608" y="3490304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8" name="Oval 67"/>
          <p:cNvSpPr/>
          <p:nvPr/>
        </p:nvSpPr>
        <p:spPr>
          <a:xfrm>
            <a:off x="2142528" y="2207890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69" name="Oval 68"/>
          <p:cNvSpPr/>
          <p:nvPr/>
        </p:nvSpPr>
        <p:spPr>
          <a:xfrm>
            <a:off x="2691168" y="2619694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70" name="Oval 69"/>
          <p:cNvSpPr/>
          <p:nvPr/>
        </p:nvSpPr>
        <p:spPr>
          <a:xfrm>
            <a:off x="2142528" y="3054999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71" name="Oval 70"/>
          <p:cNvSpPr/>
          <p:nvPr/>
        </p:nvSpPr>
        <p:spPr>
          <a:xfrm>
            <a:off x="3239808" y="3068010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72" name="Oval 71"/>
          <p:cNvSpPr/>
          <p:nvPr/>
        </p:nvSpPr>
        <p:spPr>
          <a:xfrm>
            <a:off x="1593888" y="3925608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09600" y="4876800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any pair of vertices, there is a edge and the weight is the Euclidean distance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09600" y="5638800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Triangle inequality is true, we can apply the approximation algorithm</a:t>
            </a:r>
          </a:p>
        </p:txBody>
      </p:sp>
      <p:cxnSp>
        <p:nvCxnSpPr>
          <p:cNvPr id="33" name="Straight Connector 32"/>
          <p:cNvCxnSpPr>
            <a:stCxn id="65" idx="4"/>
            <a:endCxn id="66" idx="0"/>
          </p:cNvCxnSpPr>
          <p:nvPr/>
        </p:nvCxnSpPr>
        <p:spPr>
          <a:xfrm>
            <a:off x="1234440" y="2562773"/>
            <a:ext cx="0" cy="49222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66" idx="3"/>
            <a:endCxn id="67" idx="7"/>
          </p:cNvCxnSpPr>
          <p:nvPr/>
        </p:nvCxnSpPr>
        <p:spPr>
          <a:xfrm flipH="1">
            <a:off x="819579" y="3377970"/>
            <a:ext cx="281082" cy="167747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66" idx="5"/>
            <a:endCxn id="72" idx="1"/>
          </p:cNvCxnSpPr>
          <p:nvPr/>
        </p:nvCxnSpPr>
        <p:spPr>
          <a:xfrm>
            <a:off x="1368219" y="3377970"/>
            <a:ext cx="281082" cy="60305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65" idx="6"/>
            <a:endCxn id="68" idx="2"/>
          </p:cNvCxnSpPr>
          <p:nvPr/>
        </p:nvCxnSpPr>
        <p:spPr>
          <a:xfrm>
            <a:off x="1423632" y="2373581"/>
            <a:ext cx="718896" cy="2350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68" idx="6"/>
            <a:endCxn id="69" idx="1"/>
          </p:cNvCxnSpPr>
          <p:nvPr/>
        </p:nvCxnSpPr>
        <p:spPr>
          <a:xfrm>
            <a:off x="2520912" y="2397082"/>
            <a:ext cx="225669" cy="27802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69" idx="5"/>
            <a:endCxn id="71" idx="1"/>
          </p:cNvCxnSpPr>
          <p:nvPr/>
        </p:nvCxnSpPr>
        <p:spPr>
          <a:xfrm>
            <a:off x="3014139" y="2942665"/>
            <a:ext cx="281082" cy="18075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69" idx="3"/>
            <a:endCxn id="70" idx="7"/>
          </p:cNvCxnSpPr>
          <p:nvPr/>
        </p:nvCxnSpPr>
        <p:spPr>
          <a:xfrm flipH="1">
            <a:off x="2465499" y="2942665"/>
            <a:ext cx="281082" cy="167747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840338" y="226310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Choose “a” as the root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895886" y="2942665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Preorder tree walk</a:t>
            </a:r>
          </a:p>
        </p:txBody>
      </p:sp>
      <p:sp>
        <p:nvSpPr>
          <p:cNvPr id="53" name="Oval 52"/>
          <p:cNvSpPr/>
          <p:nvPr/>
        </p:nvSpPr>
        <p:spPr>
          <a:xfrm>
            <a:off x="5781709" y="3602637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7" name="Oval 56"/>
          <p:cNvSpPr/>
          <p:nvPr/>
        </p:nvSpPr>
        <p:spPr>
          <a:xfrm>
            <a:off x="6181638" y="3602637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9" name="Oval 58"/>
          <p:cNvSpPr/>
          <p:nvPr/>
        </p:nvSpPr>
        <p:spPr>
          <a:xfrm>
            <a:off x="6601934" y="3602637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1" name="Oval 60"/>
          <p:cNvSpPr/>
          <p:nvPr/>
        </p:nvSpPr>
        <p:spPr>
          <a:xfrm>
            <a:off x="7029786" y="3602637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75" name="Oval 74"/>
          <p:cNvSpPr/>
          <p:nvPr/>
        </p:nvSpPr>
        <p:spPr>
          <a:xfrm>
            <a:off x="7438118" y="3602637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76" name="Oval 75"/>
          <p:cNvSpPr/>
          <p:nvPr/>
        </p:nvSpPr>
        <p:spPr>
          <a:xfrm>
            <a:off x="7816502" y="3602637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77" name="Oval 76"/>
          <p:cNvSpPr/>
          <p:nvPr/>
        </p:nvSpPr>
        <p:spPr>
          <a:xfrm>
            <a:off x="8231918" y="3602637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78" name="Oval 77"/>
          <p:cNvSpPr/>
          <p:nvPr/>
        </p:nvSpPr>
        <p:spPr>
          <a:xfrm>
            <a:off x="8636652" y="3602637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157541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7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9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9" grpId="0"/>
      <p:bldP spid="53" grpId="0" animBg="1"/>
      <p:bldP spid="57" grpId="0" animBg="1"/>
      <p:bldP spid="59" grpId="0" animBg="1"/>
      <p:bldP spid="61" grpId="0" animBg="1"/>
      <p:bldP spid="76" grpId="0" animBg="1"/>
      <p:bldP spid="77" grpId="0" animBg="1"/>
      <p:bldP spid="7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Approximation algorithms for NPC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E.g.: develop a greedy algorithm without proving the greedy choice property and optimal substructure.</a:t>
            </a:r>
          </a:p>
          <a:p>
            <a:r>
              <a:rPr lang="en-US" dirty="0"/>
              <a:t>Are those solution found near-optimal?</a:t>
            </a:r>
          </a:p>
          <a:p>
            <a:r>
              <a:rPr lang="en-US" dirty="0"/>
              <a:t>How near are they?</a:t>
            </a:r>
          </a:p>
        </p:txBody>
      </p:sp>
    </p:spTree>
    <p:extLst>
      <p:ext uri="{BB962C8B-B14F-4D97-AF65-F5344CB8AC3E}">
        <p14:creationId xmlns:p14="http://schemas.microsoft.com/office/powerpoint/2010/main" val="388520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Traveling-salesman problem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67400" y="14478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Prim’s algorithm to get a MST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6200" y="2373581"/>
            <a:ext cx="5638800" cy="1305915"/>
            <a:chOff x="76200" y="2373581"/>
            <a:chExt cx="6545366" cy="1305915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76200" y="2373581"/>
              <a:ext cx="65453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76200" y="2808886"/>
              <a:ext cx="65453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76200" y="3244191"/>
              <a:ext cx="65453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76200" y="3679496"/>
              <a:ext cx="65453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/>
          <p:cNvCxnSpPr/>
          <p:nvPr/>
        </p:nvCxnSpPr>
        <p:spPr>
          <a:xfrm>
            <a:off x="76200" y="4114800"/>
            <a:ext cx="563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85800" y="1711255"/>
            <a:ext cx="0" cy="2822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880360" y="1673155"/>
            <a:ext cx="0" cy="2860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331720" y="1673155"/>
            <a:ext cx="0" cy="2860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783080" y="1711255"/>
            <a:ext cx="0" cy="2822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234440" y="1711255"/>
            <a:ext cx="0" cy="2822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3429000" y="1673155"/>
            <a:ext cx="0" cy="2860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045248" y="2184389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6" name="Oval 65"/>
          <p:cNvSpPr/>
          <p:nvPr/>
        </p:nvSpPr>
        <p:spPr>
          <a:xfrm>
            <a:off x="1045248" y="3054999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7" name="Oval 66"/>
          <p:cNvSpPr/>
          <p:nvPr/>
        </p:nvSpPr>
        <p:spPr>
          <a:xfrm>
            <a:off x="496608" y="3490304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8" name="Oval 67"/>
          <p:cNvSpPr/>
          <p:nvPr/>
        </p:nvSpPr>
        <p:spPr>
          <a:xfrm>
            <a:off x="2142528" y="2207890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69" name="Oval 68"/>
          <p:cNvSpPr/>
          <p:nvPr/>
        </p:nvSpPr>
        <p:spPr>
          <a:xfrm>
            <a:off x="2691168" y="2619694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70" name="Oval 69"/>
          <p:cNvSpPr/>
          <p:nvPr/>
        </p:nvSpPr>
        <p:spPr>
          <a:xfrm>
            <a:off x="2142528" y="3054999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71" name="Oval 70"/>
          <p:cNvSpPr/>
          <p:nvPr/>
        </p:nvSpPr>
        <p:spPr>
          <a:xfrm>
            <a:off x="3239808" y="3068010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72" name="Oval 71"/>
          <p:cNvSpPr/>
          <p:nvPr/>
        </p:nvSpPr>
        <p:spPr>
          <a:xfrm>
            <a:off x="1593888" y="3925608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cxnSp>
        <p:nvCxnSpPr>
          <p:cNvPr id="33" name="Straight Connector 32"/>
          <p:cNvCxnSpPr>
            <a:stCxn id="65" idx="4"/>
            <a:endCxn id="66" idx="0"/>
          </p:cNvCxnSpPr>
          <p:nvPr/>
        </p:nvCxnSpPr>
        <p:spPr>
          <a:xfrm>
            <a:off x="1234440" y="2562773"/>
            <a:ext cx="0" cy="49222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66" idx="3"/>
            <a:endCxn id="67" idx="7"/>
          </p:cNvCxnSpPr>
          <p:nvPr/>
        </p:nvCxnSpPr>
        <p:spPr>
          <a:xfrm flipH="1">
            <a:off x="819579" y="3377970"/>
            <a:ext cx="281082" cy="167747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66" idx="5"/>
            <a:endCxn id="72" idx="1"/>
          </p:cNvCxnSpPr>
          <p:nvPr/>
        </p:nvCxnSpPr>
        <p:spPr>
          <a:xfrm>
            <a:off x="1368219" y="3377970"/>
            <a:ext cx="281082" cy="60305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65" idx="6"/>
            <a:endCxn id="68" idx="2"/>
          </p:cNvCxnSpPr>
          <p:nvPr/>
        </p:nvCxnSpPr>
        <p:spPr>
          <a:xfrm>
            <a:off x="1423632" y="2373581"/>
            <a:ext cx="718896" cy="2350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68" idx="6"/>
            <a:endCxn id="69" idx="1"/>
          </p:cNvCxnSpPr>
          <p:nvPr/>
        </p:nvCxnSpPr>
        <p:spPr>
          <a:xfrm>
            <a:off x="2520912" y="2397082"/>
            <a:ext cx="225669" cy="27802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69" idx="5"/>
            <a:endCxn id="71" idx="1"/>
          </p:cNvCxnSpPr>
          <p:nvPr/>
        </p:nvCxnSpPr>
        <p:spPr>
          <a:xfrm>
            <a:off x="3014139" y="2942665"/>
            <a:ext cx="281082" cy="18075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69" idx="3"/>
            <a:endCxn id="70" idx="7"/>
          </p:cNvCxnSpPr>
          <p:nvPr/>
        </p:nvCxnSpPr>
        <p:spPr>
          <a:xfrm flipH="1">
            <a:off x="2465499" y="2942665"/>
            <a:ext cx="281082" cy="167747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840338" y="226310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Choose “a” as the root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895886" y="2942665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Preorder tree walk</a:t>
            </a:r>
          </a:p>
        </p:txBody>
      </p:sp>
      <p:sp>
        <p:nvSpPr>
          <p:cNvPr id="53" name="Oval 52"/>
          <p:cNvSpPr/>
          <p:nvPr/>
        </p:nvSpPr>
        <p:spPr>
          <a:xfrm>
            <a:off x="5781709" y="3602637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7" name="Oval 56"/>
          <p:cNvSpPr/>
          <p:nvPr/>
        </p:nvSpPr>
        <p:spPr>
          <a:xfrm>
            <a:off x="6181638" y="3602637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9" name="Oval 58"/>
          <p:cNvSpPr/>
          <p:nvPr/>
        </p:nvSpPr>
        <p:spPr>
          <a:xfrm>
            <a:off x="6601934" y="3602637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1" name="Oval 60"/>
          <p:cNvSpPr/>
          <p:nvPr/>
        </p:nvSpPr>
        <p:spPr>
          <a:xfrm>
            <a:off x="7029786" y="3602637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75" name="Oval 74"/>
          <p:cNvSpPr/>
          <p:nvPr/>
        </p:nvSpPr>
        <p:spPr>
          <a:xfrm>
            <a:off x="7438118" y="3602637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76" name="Oval 75"/>
          <p:cNvSpPr/>
          <p:nvPr/>
        </p:nvSpPr>
        <p:spPr>
          <a:xfrm>
            <a:off x="7816502" y="3602637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77" name="Oval 76"/>
          <p:cNvSpPr/>
          <p:nvPr/>
        </p:nvSpPr>
        <p:spPr>
          <a:xfrm>
            <a:off x="8231918" y="3602637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78" name="Oval 77"/>
          <p:cNvSpPr/>
          <p:nvPr/>
        </p:nvSpPr>
        <p:spPr>
          <a:xfrm>
            <a:off x="8636652" y="3602637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10759" y="4349071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route is then…</a:t>
            </a:r>
          </a:p>
        </p:txBody>
      </p:sp>
      <p:cxnSp>
        <p:nvCxnSpPr>
          <p:cNvPr id="44" name="Straight Connector 43"/>
          <p:cNvCxnSpPr>
            <a:stCxn id="66" idx="0"/>
            <a:endCxn id="65" idx="4"/>
          </p:cNvCxnSpPr>
          <p:nvPr/>
        </p:nvCxnSpPr>
        <p:spPr>
          <a:xfrm flipV="1">
            <a:off x="1234440" y="2562773"/>
            <a:ext cx="0" cy="492226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67" idx="7"/>
            <a:endCxn id="66" idx="3"/>
          </p:cNvCxnSpPr>
          <p:nvPr/>
        </p:nvCxnSpPr>
        <p:spPr>
          <a:xfrm flipV="1">
            <a:off x="819579" y="3377970"/>
            <a:ext cx="281082" cy="167747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7" idx="5"/>
            <a:endCxn id="72" idx="2"/>
          </p:cNvCxnSpPr>
          <p:nvPr/>
        </p:nvCxnSpPr>
        <p:spPr>
          <a:xfrm>
            <a:off x="819579" y="3813275"/>
            <a:ext cx="774309" cy="301525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72" idx="7"/>
            <a:endCxn id="68" idx="3"/>
          </p:cNvCxnSpPr>
          <p:nvPr/>
        </p:nvCxnSpPr>
        <p:spPr>
          <a:xfrm flipV="1">
            <a:off x="1916859" y="2530861"/>
            <a:ext cx="281082" cy="145016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70" idx="7"/>
            <a:endCxn id="69" idx="3"/>
          </p:cNvCxnSpPr>
          <p:nvPr/>
        </p:nvCxnSpPr>
        <p:spPr>
          <a:xfrm flipV="1">
            <a:off x="2465499" y="2942665"/>
            <a:ext cx="281082" cy="167747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68" idx="6"/>
            <a:endCxn id="69" idx="1"/>
          </p:cNvCxnSpPr>
          <p:nvPr/>
        </p:nvCxnSpPr>
        <p:spPr>
          <a:xfrm>
            <a:off x="2520912" y="2397082"/>
            <a:ext cx="225669" cy="278025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70" idx="6"/>
            <a:endCxn id="71" idx="2"/>
          </p:cNvCxnSpPr>
          <p:nvPr/>
        </p:nvCxnSpPr>
        <p:spPr>
          <a:xfrm>
            <a:off x="2520912" y="3244191"/>
            <a:ext cx="718896" cy="13011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65" idx="7"/>
            <a:endCxn id="71" idx="7"/>
          </p:cNvCxnSpPr>
          <p:nvPr/>
        </p:nvCxnSpPr>
        <p:spPr>
          <a:xfrm rot="16200000" flipH="1">
            <a:off x="2023688" y="1584332"/>
            <a:ext cx="883621" cy="2194560"/>
          </a:xfrm>
          <a:prstGeom prst="curvedConnector3">
            <a:avLst>
              <a:gd name="adj1" fmla="val -32142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81364" y="5257800"/>
            <a:ext cx="886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Because it is a 2-approximation algorithm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81364" y="5813989"/>
            <a:ext cx="886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TSP solution is found, and the total weight is at most twice as much as the optimal one</a:t>
            </a:r>
          </a:p>
        </p:txBody>
      </p:sp>
    </p:spTree>
    <p:extLst>
      <p:ext uri="{BB962C8B-B14F-4D97-AF65-F5344CB8AC3E}">
        <p14:creationId xmlns:p14="http://schemas.microsoft.com/office/powerpoint/2010/main" val="3456730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79" grpId="0"/>
      <p:bldP spid="8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set-covering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Set-covering problem</a:t>
                </a:r>
              </a:p>
              <a:p>
                <a:r>
                  <a:rPr lang="en-US" dirty="0"/>
                  <a:t>Given a set X, and a family F of subsets of X, where F covers X, i.e.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X</m:t>
                    </m:r>
                    <m:r>
                      <a:rPr lang="en-US" b="0" i="0" smtClean="0">
                        <a:latin typeface="Cambria Math"/>
                      </a:rPr>
                      <m:t>=</m:t>
                    </m:r>
                    <m:nary>
                      <m:naryPr>
                        <m:chr m:val="⋃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/>
                          </a:rPr>
                          <m:t>𝑆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m:rPr>
                            <m:sty m:val="p"/>
                            <m:brk m:alnAt="7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F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</m:nary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Find a subset of F that covers X and with minimum size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02025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/>
              <a:t>The set-covering problem</a:t>
            </a:r>
          </a:p>
        </p:txBody>
      </p:sp>
      <p:sp>
        <p:nvSpPr>
          <p:cNvPr id="5" name="Oval 4"/>
          <p:cNvSpPr/>
          <p:nvPr/>
        </p:nvSpPr>
        <p:spPr>
          <a:xfrm>
            <a:off x="2545455" y="1961972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3200400" y="1981200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3810000" y="1981200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4495800" y="1981200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9" name="Oval 8"/>
          <p:cNvSpPr/>
          <p:nvPr/>
        </p:nvSpPr>
        <p:spPr>
          <a:xfrm>
            <a:off x="2590800" y="2971800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3200400" y="2971800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66800" y="178183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2000" y="400633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8877" y="442716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f1:</a:t>
            </a:r>
          </a:p>
        </p:txBody>
      </p:sp>
      <p:sp>
        <p:nvSpPr>
          <p:cNvPr id="14" name="Oval 13"/>
          <p:cNvSpPr/>
          <p:nvPr/>
        </p:nvSpPr>
        <p:spPr>
          <a:xfrm>
            <a:off x="1524000" y="4375666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5" name="Oval 14"/>
          <p:cNvSpPr/>
          <p:nvPr/>
        </p:nvSpPr>
        <p:spPr>
          <a:xfrm>
            <a:off x="1981200" y="4375666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66800" y="4953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f2:</a:t>
            </a:r>
          </a:p>
        </p:txBody>
      </p:sp>
      <p:sp>
        <p:nvSpPr>
          <p:cNvPr id="17" name="Oval 16"/>
          <p:cNvSpPr/>
          <p:nvPr/>
        </p:nvSpPr>
        <p:spPr>
          <a:xfrm>
            <a:off x="1524000" y="4943948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59322" y="5486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f3:</a:t>
            </a:r>
          </a:p>
        </p:txBody>
      </p:sp>
      <p:sp>
        <p:nvSpPr>
          <p:cNvPr id="19" name="Oval 18"/>
          <p:cNvSpPr/>
          <p:nvPr/>
        </p:nvSpPr>
        <p:spPr>
          <a:xfrm>
            <a:off x="1539435" y="5477348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0" name="Oval 19"/>
          <p:cNvSpPr/>
          <p:nvPr/>
        </p:nvSpPr>
        <p:spPr>
          <a:xfrm>
            <a:off x="1981200" y="5458626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88877" y="611309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f4:</a:t>
            </a:r>
          </a:p>
        </p:txBody>
      </p:sp>
      <p:sp>
        <p:nvSpPr>
          <p:cNvPr id="22" name="Oval 21"/>
          <p:cNvSpPr/>
          <p:nvPr/>
        </p:nvSpPr>
        <p:spPr>
          <a:xfrm>
            <a:off x="1539435" y="6095727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3" name="Oval 22"/>
          <p:cNvSpPr/>
          <p:nvPr/>
        </p:nvSpPr>
        <p:spPr>
          <a:xfrm>
            <a:off x="2057400" y="6095727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44085" y="438471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f5:</a:t>
            </a:r>
          </a:p>
        </p:txBody>
      </p:sp>
      <p:sp>
        <p:nvSpPr>
          <p:cNvPr id="25" name="Oval 24"/>
          <p:cNvSpPr/>
          <p:nvPr/>
        </p:nvSpPr>
        <p:spPr>
          <a:xfrm>
            <a:off x="3276600" y="4384718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359584" y="1789392"/>
            <a:ext cx="1408392" cy="762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075760" y="1431892"/>
            <a:ext cx="599397" cy="131130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799543" y="1703931"/>
            <a:ext cx="1305857" cy="84746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435784" y="2782127"/>
            <a:ext cx="1305857" cy="84746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297746" y="1426557"/>
            <a:ext cx="671438" cy="107988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72000" y="35052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{f1, f3, f4} is a subset of F covering X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572000" y="4057828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{f1, f2, f3, f4} is a subset of F covering X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72000" y="4611826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{f2, f3, f4, f5} is a subset of F covering X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209748" y="5486400"/>
            <a:ext cx="423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Here, {f1, f3, f4} is a minimum cover set</a:t>
            </a:r>
          </a:p>
        </p:txBody>
      </p:sp>
    </p:spTree>
    <p:extLst>
      <p:ext uri="{BB962C8B-B14F-4D97-AF65-F5344CB8AC3E}">
        <p14:creationId xmlns:p14="http://schemas.microsoft.com/office/powerpoint/2010/main" val="216217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7030A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7030A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206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206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8" grpId="0"/>
      <p:bldP spid="21" grpId="0"/>
      <p:bldP spid="24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/>
      <p:bldP spid="33" grpId="0"/>
      <p:bldP spid="34" grpId="0"/>
      <p:bldP spid="3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set-covering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Set-covering problem </a:t>
                </a:r>
                <a:r>
                  <a:rPr lang="en-US" dirty="0"/>
                  <a:t>is NP-complete.</a:t>
                </a:r>
              </a:p>
              <a:p>
                <a:r>
                  <a:rPr lang="en-US" dirty="0"/>
                  <a:t>If the size of the largest set in F is m, there is a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1/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</m:nary>
                  </m:oMath>
                </a14:m>
                <a:r>
                  <a:rPr lang="en-US" dirty="0"/>
                  <a:t> - approximation polynomial time algorithm to solve it.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88805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set-covering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GREEDY-SET-COVER</a:t>
                </a:r>
                <a:r>
                  <a:rPr lang="en-US" dirty="0"/>
                  <a:t>(X, F)</a:t>
                </a:r>
              </a:p>
              <a:p>
                <a:pPr marL="400050" lvl="1" indent="0">
                  <a:buNone/>
                </a:pPr>
                <a:r>
                  <a:rPr lang="en-US" dirty="0"/>
                  <a:t>U=X;</a:t>
                </a:r>
              </a:p>
              <a:p>
                <a:pPr marL="400050" lvl="1" indent="0">
                  <a:buNone/>
                </a:pPr>
                <a:r>
                  <a:rPr lang="en-US" dirty="0"/>
                  <a:t>C=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∅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;</m:t>
                    </m:r>
                  </m:oMath>
                </a14:m>
                <a:endParaRPr lang="en-US" b="0" dirty="0">
                  <a:ea typeface="Cambria Math"/>
                </a:endParaRPr>
              </a:p>
              <a:p>
                <a:pPr marL="400050" lvl="1" indent="0">
                  <a:buNone/>
                </a:pPr>
                <a:r>
                  <a:rPr lang="en-US" dirty="0"/>
                  <a:t>While(U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≠</m:t>
                    </m:r>
                  </m:oMath>
                </a14:m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r>
                  <a:rPr lang="en-US" dirty="0"/>
                  <a:t>){</a:t>
                </a:r>
              </a:p>
              <a:p>
                <a:pPr marL="800100" lvl="2" indent="0">
                  <a:buNone/>
                </a:pPr>
                <a:r>
                  <a:rPr lang="en-US" dirty="0"/>
                  <a:t>Select S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dirty="0"/>
                  <a:t>F that maximizes |S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∩</m:t>
                    </m:r>
                  </m:oMath>
                </a14:m>
                <a:r>
                  <a:rPr lang="en-US" dirty="0"/>
                  <a:t>U|;</a:t>
                </a:r>
              </a:p>
              <a:p>
                <a:pPr marL="800100" lvl="2" indent="0">
                  <a:buNone/>
                </a:pPr>
                <a:r>
                  <a:rPr lang="en-US" dirty="0"/>
                  <a:t>U=U-S;</a:t>
                </a:r>
              </a:p>
              <a:p>
                <a:pPr marL="800100" lvl="2" indent="0">
                  <a:buNone/>
                </a:pPr>
                <a:r>
                  <a:rPr lang="en-US" dirty="0"/>
                  <a:t>C=C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⋃</m:t>
                    </m:r>
                  </m:oMath>
                </a14:m>
                <a:r>
                  <a:rPr lang="en-US" dirty="0"/>
                  <a:t>{S};</a:t>
                </a:r>
              </a:p>
              <a:p>
                <a:pPr marL="400050" lvl="1" indent="0">
                  <a:buNone/>
                </a:pPr>
                <a:r>
                  <a:rPr lang="en-US" dirty="0"/>
                  <a:t>}</a:t>
                </a:r>
              </a:p>
              <a:p>
                <a:pPr marL="400050" lvl="1" indent="0">
                  <a:buNone/>
                </a:pPr>
                <a:r>
                  <a:rPr lang="en-US" dirty="0"/>
                  <a:t>return C;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 b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9224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/>
              <a:t>The set-covering problem</a:t>
            </a:r>
          </a:p>
        </p:txBody>
      </p:sp>
      <p:sp>
        <p:nvSpPr>
          <p:cNvPr id="5" name="Oval 4"/>
          <p:cNvSpPr/>
          <p:nvPr/>
        </p:nvSpPr>
        <p:spPr>
          <a:xfrm>
            <a:off x="2545455" y="1961972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3200400" y="1981200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3810000" y="1981200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4495800" y="1981200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9" name="Oval 8"/>
          <p:cNvSpPr/>
          <p:nvPr/>
        </p:nvSpPr>
        <p:spPr>
          <a:xfrm>
            <a:off x="2590800" y="2971800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3200400" y="2971800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66800" y="178183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600" y="363700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5477" y="400633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f1:</a:t>
            </a:r>
          </a:p>
        </p:txBody>
      </p:sp>
      <p:sp>
        <p:nvSpPr>
          <p:cNvPr id="14" name="Oval 13"/>
          <p:cNvSpPr/>
          <p:nvPr/>
        </p:nvSpPr>
        <p:spPr>
          <a:xfrm>
            <a:off x="990600" y="3954840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5" name="Oval 14"/>
          <p:cNvSpPr/>
          <p:nvPr/>
        </p:nvSpPr>
        <p:spPr>
          <a:xfrm>
            <a:off x="1447800" y="3954840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3400" y="453217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f2:</a:t>
            </a:r>
          </a:p>
        </p:txBody>
      </p:sp>
      <p:sp>
        <p:nvSpPr>
          <p:cNvPr id="17" name="Oval 16"/>
          <p:cNvSpPr/>
          <p:nvPr/>
        </p:nvSpPr>
        <p:spPr>
          <a:xfrm>
            <a:off x="990600" y="4523122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5922" y="506557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f3:</a:t>
            </a:r>
          </a:p>
        </p:txBody>
      </p:sp>
      <p:sp>
        <p:nvSpPr>
          <p:cNvPr id="19" name="Oval 18"/>
          <p:cNvSpPr/>
          <p:nvPr/>
        </p:nvSpPr>
        <p:spPr>
          <a:xfrm>
            <a:off x="1006035" y="5056522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0" name="Oval 19"/>
          <p:cNvSpPr/>
          <p:nvPr/>
        </p:nvSpPr>
        <p:spPr>
          <a:xfrm>
            <a:off x="1447800" y="5037800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5477" y="569226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f4:</a:t>
            </a:r>
          </a:p>
        </p:txBody>
      </p:sp>
      <p:sp>
        <p:nvSpPr>
          <p:cNvPr id="22" name="Oval 21"/>
          <p:cNvSpPr/>
          <p:nvPr/>
        </p:nvSpPr>
        <p:spPr>
          <a:xfrm>
            <a:off x="1006035" y="5674901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3" name="Oval 22"/>
          <p:cNvSpPr/>
          <p:nvPr/>
        </p:nvSpPr>
        <p:spPr>
          <a:xfrm>
            <a:off x="1524000" y="5674901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5477" y="6172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f5:</a:t>
            </a:r>
          </a:p>
        </p:txBody>
      </p:sp>
      <p:sp>
        <p:nvSpPr>
          <p:cNvPr id="25" name="Oval 24"/>
          <p:cNvSpPr/>
          <p:nvPr/>
        </p:nvSpPr>
        <p:spPr>
          <a:xfrm>
            <a:off x="987992" y="6172200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359584" y="1789392"/>
            <a:ext cx="1408392" cy="762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075760" y="1431892"/>
            <a:ext cx="599397" cy="131130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799543" y="1703931"/>
            <a:ext cx="1305857" cy="84746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435784" y="2782127"/>
            <a:ext cx="1305857" cy="84746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297746" y="1426557"/>
            <a:ext cx="671438" cy="107988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31310" y="4309682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U: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531310" y="5037800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C:</a:t>
            </a:r>
          </a:p>
        </p:txBody>
      </p:sp>
      <p:sp>
        <p:nvSpPr>
          <p:cNvPr id="37" name="Oval 36"/>
          <p:cNvSpPr/>
          <p:nvPr/>
        </p:nvSpPr>
        <p:spPr>
          <a:xfrm>
            <a:off x="3975691" y="4287401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8" name="Oval 37"/>
          <p:cNvSpPr/>
          <p:nvPr/>
        </p:nvSpPr>
        <p:spPr>
          <a:xfrm>
            <a:off x="4582633" y="4287401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9" name="Oval 38"/>
          <p:cNvSpPr/>
          <p:nvPr/>
        </p:nvSpPr>
        <p:spPr>
          <a:xfrm>
            <a:off x="5189575" y="4287401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40" name="Oval 39"/>
          <p:cNvSpPr/>
          <p:nvPr/>
        </p:nvSpPr>
        <p:spPr>
          <a:xfrm>
            <a:off x="5796517" y="4287401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41" name="Oval 40"/>
          <p:cNvSpPr/>
          <p:nvPr/>
        </p:nvSpPr>
        <p:spPr>
          <a:xfrm>
            <a:off x="6403459" y="4287401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42" name="Oval 41"/>
          <p:cNvSpPr/>
          <p:nvPr/>
        </p:nvSpPr>
        <p:spPr>
          <a:xfrm>
            <a:off x="7010400" y="4287401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0" y="1237365"/>
            <a:ext cx="3810000" cy="378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choose from f1, f3 and f4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066854" y="502666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f1:</a:t>
            </a:r>
          </a:p>
        </p:txBody>
      </p:sp>
      <p:sp>
        <p:nvSpPr>
          <p:cNvPr id="44" name="Oval 43"/>
          <p:cNvSpPr/>
          <p:nvPr/>
        </p:nvSpPr>
        <p:spPr>
          <a:xfrm>
            <a:off x="4501977" y="4975172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5" name="Oval 44"/>
          <p:cNvSpPr/>
          <p:nvPr/>
        </p:nvSpPr>
        <p:spPr>
          <a:xfrm>
            <a:off x="4959177" y="4975172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334000" y="1678887"/>
            <a:ext cx="3810000" cy="378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Choose f1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337561" y="2024523"/>
            <a:ext cx="3810000" cy="378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choose from f3 and f4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349231" y="2424746"/>
            <a:ext cx="3810000" cy="378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Choose f3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042560" y="5507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f3:</a:t>
            </a:r>
          </a:p>
        </p:txBody>
      </p:sp>
      <p:sp>
        <p:nvSpPr>
          <p:cNvPr id="50" name="Oval 49"/>
          <p:cNvSpPr/>
          <p:nvPr/>
        </p:nvSpPr>
        <p:spPr>
          <a:xfrm>
            <a:off x="4522673" y="5498548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1" name="Oval 50"/>
          <p:cNvSpPr/>
          <p:nvPr/>
        </p:nvSpPr>
        <p:spPr>
          <a:xfrm>
            <a:off x="4964438" y="5479826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322330" y="2803239"/>
            <a:ext cx="3810000" cy="378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choose from f4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334000" y="3203462"/>
            <a:ext cx="3810000" cy="378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Choose f4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055568" y="600037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f4:</a:t>
            </a:r>
          </a:p>
        </p:txBody>
      </p:sp>
      <p:sp>
        <p:nvSpPr>
          <p:cNvPr id="58" name="Oval 57"/>
          <p:cNvSpPr/>
          <p:nvPr/>
        </p:nvSpPr>
        <p:spPr>
          <a:xfrm>
            <a:off x="4506126" y="5983008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59" name="Oval 58"/>
          <p:cNvSpPr/>
          <p:nvPr/>
        </p:nvSpPr>
        <p:spPr>
          <a:xfrm>
            <a:off x="5024091" y="5983008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948224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" grpId="0"/>
      <p:bldP spid="43" grpId="0"/>
      <p:bldP spid="44" grpId="0" animBg="1"/>
      <p:bldP spid="45" grpId="0" animBg="1"/>
      <p:bldP spid="46" grpId="0"/>
      <p:bldP spid="47" grpId="0"/>
      <p:bldP spid="48" grpId="0"/>
      <p:bldP spid="49" grpId="0"/>
      <p:bldP spid="50" grpId="0" animBg="1"/>
      <p:bldP spid="51" grpId="0" animBg="1"/>
      <p:bldP spid="52" grpId="0"/>
      <p:bldP spid="53" grpId="0"/>
      <p:bldP spid="57" grpId="0"/>
      <p:bldP spid="58" grpId="0" animBg="1"/>
      <p:bldP spid="5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0EF9FB4A-0F6E-44A4-8451-FBDC93AB1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143000"/>
            <a:ext cx="9067800" cy="331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8965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 problems</a:t>
            </a:r>
          </a:p>
          <a:p>
            <a:r>
              <a:rPr lang="en-US" dirty="0"/>
              <a:t>NP problems</a:t>
            </a:r>
          </a:p>
          <a:p>
            <a:r>
              <a:rPr lang="en-US" dirty="0"/>
              <a:t>NP-complete problems</a:t>
            </a:r>
          </a:p>
          <a:p>
            <a:r>
              <a:rPr lang="en-US" dirty="0"/>
              <a:t>NP-Hard problems</a:t>
            </a:r>
          </a:p>
          <a:p>
            <a:r>
              <a:rPr lang="en-US" dirty="0"/>
              <a:t>The relation </a:t>
            </a:r>
            <a:r>
              <a:rPr lang="en-US"/>
              <a:t>between P </a:t>
            </a:r>
            <a:r>
              <a:rPr lang="en-US" dirty="0"/>
              <a:t>and NP</a:t>
            </a:r>
          </a:p>
          <a:p>
            <a:r>
              <a:rPr lang="en-US" dirty="0"/>
              <a:t>Polynomial approximation algorithms</a:t>
            </a:r>
          </a:p>
        </p:txBody>
      </p:sp>
    </p:spTree>
    <p:extLst>
      <p:ext uri="{BB962C8B-B14F-4D97-AF65-F5344CB8AC3E}">
        <p14:creationId xmlns:p14="http://schemas.microsoft.com/office/powerpoint/2010/main" val="833525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Approximation algorithms for NPC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Approximation ratio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  <a:ea typeface="Cambria Math"/>
                      </a:rPr>
                      <m:t>𝝆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𝒏</m:t>
                        </m:r>
                      </m:e>
                    </m:d>
                  </m:oMath>
                </a14:m>
                <a:endParaRPr lang="en-US" b="1" dirty="0">
                  <a:ea typeface="Cambria Math"/>
                </a:endParaRPr>
              </a:p>
              <a:p>
                <a:pPr lvl="1"/>
                <a:r>
                  <a:rPr lang="en-US" dirty="0"/>
                  <a:t>Define the cost of the optimal solution as C*</a:t>
                </a:r>
              </a:p>
              <a:p>
                <a:pPr lvl="1"/>
                <a:r>
                  <a:rPr lang="en-US" dirty="0"/>
                  <a:t>The cost of the solution produced by a approximation algorithm is C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  <a:ea typeface="Cambria Math"/>
                      </a:rPr>
                      <m:t>𝝆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𝒏</m:t>
                        </m:r>
                      </m:e>
                    </m:d>
                    <m:r>
                      <a:rPr lang="en-US" b="1" i="1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𝑚𝑎𝑥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𝐶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𝐶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∗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,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𝐶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∗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𝐶</m:t>
                        </m:r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approximation algorithm is then called a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  <a:ea typeface="Cambria Math"/>
                      </a:rPr>
                      <m:t>𝝆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dirty="0"/>
                  <a:t>-approximation algorithm.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092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Approximation algorithms for NPC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E.g.:</a:t>
            </a:r>
          </a:p>
          <a:p>
            <a:pPr lvl="1"/>
            <a:r>
              <a:rPr lang="en-US" dirty="0"/>
              <a:t>If the total weigh of a MST of graph G is 20</a:t>
            </a:r>
          </a:p>
          <a:p>
            <a:pPr lvl="1"/>
            <a:r>
              <a:rPr lang="en-US" dirty="0"/>
              <a:t>A algorithm can produce some spanning trees, and they are not MSTs, but their total weights are always smaller than 25</a:t>
            </a:r>
          </a:p>
          <a:p>
            <a:pPr lvl="1"/>
            <a:r>
              <a:rPr lang="en-US" dirty="0"/>
              <a:t>What is the approximation ratio?</a:t>
            </a:r>
          </a:p>
          <a:p>
            <a:pPr lvl="2"/>
            <a:r>
              <a:rPr lang="en-US" dirty="0"/>
              <a:t>25/20 = 1.25</a:t>
            </a:r>
          </a:p>
          <a:p>
            <a:pPr lvl="1"/>
            <a:r>
              <a:rPr lang="en-US" dirty="0"/>
              <a:t>This algorithm is called?</a:t>
            </a:r>
          </a:p>
          <a:p>
            <a:pPr lvl="2"/>
            <a:r>
              <a:rPr lang="en-US" dirty="0"/>
              <a:t>A 1.25-approximation algorithm </a:t>
            </a:r>
          </a:p>
        </p:txBody>
      </p:sp>
    </p:spTree>
    <p:extLst>
      <p:ext uri="{BB962C8B-B14F-4D97-AF65-F5344CB8AC3E}">
        <p14:creationId xmlns:p14="http://schemas.microsoft.com/office/powerpoint/2010/main" val="356931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Approximation algorithms for NPC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What if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  <a:ea typeface="Cambria Math"/>
                      </a:rPr>
                      <m:t>𝝆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dirty="0"/>
                  <a:t>=1? </a:t>
                </a:r>
              </a:p>
              <a:p>
                <a:r>
                  <a:rPr lang="en-US" dirty="0"/>
                  <a:t>It is an algorithm that can always find a optimal solution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3627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Vertex-cover problem </a:t>
            </a:r>
            <a:br>
              <a:rPr lang="en-US" dirty="0"/>
            </a:br>
            <a:r>
              <a:rPr lang="en-US" dirty="0"/>
              <a:t>and a 2-approximation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What is a vertex-cover?</a:t>
                </a:r>
              </a:p>
              <a:p>
                <a:r>
                  <a:rPr lang="en-US" dirty="0"/>
                  <a:t>Given a undirected graph G=(V, E), </a:t>
                </a:r>
                <a:r>
                  <a:rPr lang="en-US" b="1" dirty="0"/>
                  <a:t>vertex-cover</a:t>
                </a:r>
                <a:r>
                  <a:rPr lang="en-US" dirty="0"/>
                  <a:t> V’: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/>
                      </a:rPr>
                      <m:t>V</m:t>
                    </m:r>
                    <m:r>
                      <a:rPr lang="en-US" i="0" dirty="0" smtClean="0">
                        <a:latin typeface="Cambria Math"/>
                      </a:rPr>
                      <m:t>’</m:t>
                    </m:r>
                    <m:r>
                      <a:rPr lang="en-US" i="1" dirty="0" smtClean="0">
                        <a:latin typeface="Cambria Math"/>
                        <a:ea typeface="Cambria Math"/>
                      </a:rPr>
                      <m:t>⊆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  <a:ea typeface="Cambria Math"/>
                      </a:rPr>
                      <m:t>V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each edge (u, v) in E, either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/>
                      </a:rPr>
                      <m:t>u</m:t>
                    </m:r>
                    <m:r>
                      <a:rPr lang="en-US" i="1" dirty="0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  <a:ea typeface="Cambria Math"/>
                          </a:rPr>
                          <m:t>V</m:t>
                        </m:r>
                      </m:e>
                      <m:sup>
                        <m:r>
                          <a:rPr lang="en-US" b="0" i="0" dirty="0" smtClean="0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  <a:ea typeface="Cambria Math"/>
                      </a:rPr>
                      <m:t>or</m:t>
                    </m:r>
                    <m:r>
                      <a:rPr lang="en-US" b="0" i="0" dirty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  <a:ea typeface="Cambria Math"/>
                      </a:rPr>
                      <m:t>v</m:t>
                    </m:r>
                    <m:r>
                      <a:rPr lang="en-US" i="1" dirty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  <a:ea typeface="Cambria Math"/>
                          </a:rPr>
                          <m:t>V</m:t>
                        </m:r>
                      </m:e>
                      <m:sup>
                        <m:r>
                          <a:rPr lang="en-US" dirty="0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(or both)</a:t>
                </a:r>
              </a:p>
              <a:p>
                <a:r>
                  <a:rPr lang="en-US" dirty="0"/>
                  <a:t>The size of a vertex-cover is |V’|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5009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Vertex-cover problem </a:t>
            </a:r>
            <a:br>
              <a:rPr lang="en-US" dirty="0"/>
            </a:br>
            <a:r>
              <a:rPr lang="en-US" dirty="0"/>
              <a:t>and a 2-approximation algorithm</a:t>
            </a:r>
          </a:p>
        </p:txBody>
      </p:sp>
      <p:sp>
        <p:nvSpPr>
          <p:cNvPr id="4" name="Oval 3"/>
          <p:cNvSpPr/>
          <p:nvPr/>
        </p:nvSpPr>
        <p:spPr>
          <a:xfrm>
            <a:off x="1879940" y="3810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" name="Oval 4"/>
          <p:cNvSpPr/>
          <p:nvPr/>
        </p:nvSpPr>
        <p:spPr>
          <a:xfrm>
            <a:off x="1879940" y="22098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3365840" y="22098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5051498" y="2209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5051498" y="3810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9" name="Oval 8"/>
          <p:cNvSpPr/>
          <p:nvPr/>
        </p:nvSpPr>
        <p:spPr>
          <a:xfrm>
            <a:off x="3365840" y="3810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0" name="Oval 9"/>
          <p:cNvSpPr/>
          <p:nvPr/>
        </p:nvSpPr>
        <p:spPr>
          <a:xfrm>
            <a:off x="6528140" y="3810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4" name="Straight Connector 13"/>
          <p:cNvCxnSpPr>
            <a:stCxn id="5" idx="4"/>
            <a:endCxn id="4" idx="0"/>
          </p:cNvCxnSpPr>
          <p:nvPr/>
        </p:nvCxnSpPr>
        <p:spPr>
          <a:xfrm>
            <a:off x="2146640" y="2743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6"/>
            <a:endCxn id="6" idx="2"/>
          </p:cNvCxnSpPr>
          <p:nvPr/>
        </p:nvCxnSpPr>
        <p:spPr>
          <a:xfrm>
            <a:off x="2413340" y="2476500"/>
            <a:ext cx="952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6"/>
            <a:endCxn id="7" idx="2"/>
          </p:cNvCxnSpPr>
          <p:nvPr/>
        </p:nvCxnSpPr>
        <p:spPr>
          <a:xfrm>
            <a:off x="3899240" y="2476500"/>
            <a:ext cx="11522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4"/>
            <a:endCxn id="9" idx="0"/>
          </p:cNvCxnSpPr>
          <p:nvPr/>
        </p:nvCxnSpPr>
        <p:spPr>
          <a:xfrm>
            <a:off x="3632540" y="2743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5"/>
            <a:endCxn id="10" idx="0"/>
          </p:cNvCxnSpPr>
          <p:nvPr/>
        </p:nvCxnSpPr>
        <p:spPr>
          <a:xfrm>
            <a:off x="5506783" y="2665085"/>
            <a:ext cx="1288057" cy="11449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4"/>
            <a:endCxn id="8" idx="0"/>
          </p:cNvCxnSpPr>
          <p:nvPr/>
        </p:nvCxnSpPr>
        <p:spPr>
          <a:xfrm>
            <a:off x="5318198" y="2743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6"/>
            <a:endCxn id="8" idx="2"/>
          </p:cNvCxnSpPr>
          <p:nvPr/>
        </p:nvCxnSpPr>
        <p:spPr>
          <a:xfrm>
            <a:off x="3899240" y="4076700"/>
            <a:ext cx="11522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209800" y="48006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 the red vertices a vertex-cover?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211224" y="53340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No. why?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211224" y="5867400"/>
            <a:ext cx="525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Edges (5, 6), (3, 6) and (3, 7) are not covered by it</a:t>
            </a:r>
          </a:p>
        </p:txBody>
      </p:sp>
    </p:spTree>
    <p:extLst>
      <p:ext uri="{BB962C8B-B14F-4D97-AF65-F5344CB8AC3E}">
        <p14:creationId xmlns:p14="http://schemas.microsoft.com/office/powerpoint/2010/main" val="350332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Vertex-cover problem </a:t>
            </a:r>
            <a:br>
              <a:rPr lang="en-US" dirty="0"/>
            </a:br>
            <a:r>
              <a:rPr lang="en-US" dirty="0"/>
              <a:t>and a 2-approximation algorithm</a:t>
            </a:r>
          </a:p>
        </p:txBody>
      </p:sp>
      <p:sp>
        <p:nvSpPr>
          <p:cNvPr id="4" name="Oval 3"/>
          <p:cNvSpPr/>
          <p:nvPr/>
        </p:nvSpPr>
        <p:spPr>
          <a:xfrm>
            <a:off x="1879940" y="3810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" name="Oval 4"/>
          <p:cNvSpPr/>
          <p:nvPr/>
        </p:nvSpPr>
        <p:spPr>
          <a:xfrm>
            <a:off x="1879940" y="22098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3365840" y="22098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5051498" y="2209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5051498" y="38100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9" name="Oval 8"/>
          <p:cNvSpPr/>
          <p:nvPr/>
        </p:nvSpPr>
        <p:spPr>
          <a:xfrm>
            <a:off x="3365840" y="3810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0" name="Oval 9"/>
          <p:cNvSpPr/>
          <p:nvPr/>
        </p:nvSpPr>
        <p:spPr>
          <a:xfrm>
            <a:off x="6528140" y="3810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4" name="Straight Connector 13"/>
          <p:cNvCxnSpPr>
            <a:stCxn id="5" idx="4"/>
            <a:endCxn id="4" idx="0"/>
          </p:cNvCxnSpPr>
          <p:nvPr/>
        </p:nvCxnSpPr>
        <p:spPr>
          <a:xfrm>
            <a:off x="2146640" y="2743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6"/>
            <a:endCxn id="6" idx="2"/>
          </p:cNvCxnSpPr>
          <p:nvPr/>
        </p:nvCxnSpPr>
        <p:spPr>
          <a:xfrm>
            <a:off x="2413340" y="2476500"/>
            <a:ext cx="952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6"/>
            <a:endCxn id="7" idx="2"/>
          </p:cNvCxnSpPr>
          <p:nvPr/>
        </p:nvCxnSpPr>
        <p:spPr>
          <a:xfrm>
            <a:off x="3899240" y="2476500"/>
            <a:ext cx="11522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4"/>
            <a:endCxn id="9" idx="0"/>
          </p:cNvCxnSpPr>
          <p:nvPr/>
        </p:nvCxnSpPr>
        <p:spPr>
          <a:xfrm>
            <a:off x="3632540" y="2743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5"/>
            <a:endCxn id="10" idx="0"/>
          </p:cNvCxnSpPr>
          <p:nvPr/>
        </p:nvCxnSpPr>
        <p:spPr>
          <a:xfrm>
            <a:off x="5506783" y="2665085"/>
            <a:ext cx="1288057" cy="11449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4"/>
            <a:endCxn id="8" idx="0"/>
          </p:cNvCxnSpPr>
          <p:nvPr/>
        </p:nvCxnSpPr>
        <p:spPr>
          <a:xfrm>
            <a:off x="5318198" y="2743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6"/>
            <a:endCxn id="8" idx="2"/>
          </p:cNvCxnSpPr>
          <p:nvPr/>
        </p:nvCxnSpPr>
        <p:spPr>
          <a:xfrm>
            <a:off x="3899240" y="4076700"/>
            <a:ext cx="11522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209800" y="48006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 the red vertices a vertex-cover?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211224" y="53340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No. why?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211224" y="5867400"/>
            <a:ext cx="525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 (3, 7) is not covered by it</a:t>
            </a:r>
          </a:p>
        </p:txBody>
      </p:sp>
    </p:spTree>
    <p:extLst>
      <p:ext uri="{BB962C8B-B14F-4D97-AF65-F5344CB8AC3E}">
        <p14:creationId xmlns:p14="http://schemas.microsoft.com/office/powerpoint/2010/main" val="329688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1642</Words>
  <Application>Microsoft Office PowerPoint</Application>
  <PresentationFormat>On-screen Show (4:3)</PresentationFormat>
  <Paragraphs>410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宋体</vt:lpstr>
      <vt:lpstr>Arial</vt:lpstr>
      <vt:lpstr>Calibri</vt:lpstr>
      <vt:lpstr>Cambria Math</vt:lpstr>
      <vt:lpstr>Office Theme</vt:lpstr>
      <vt:lpstr>PowerPoint Presentation</vt:lpstr>
      <vt:lpstr>Approximation algorithms for NPC problems</vt:lpstr>
      <vt:lpstr>Approximation algorithms for NPC problems</vt:lpstr>
      <vt:lpstr>Approximation algorithms for NPC problems</vt:lpstr>
      <vt:lpstr>Approximation algorithms for NPC problems</vt:lpstr>
      <vt:lpstr>Approximation algorithms for NPC problems</vt:lpstr>
      <vt:lpstr>Vertex-cover problem  and a 2-approximation algorithm</vt:lpstr>
      <vt:lpstr>Vertex-cover problem  and a 2-approximation algorithm</vt:lpstr>
      <vt:lpstr>Vertex-cover problem  and a 2-approximation algorithm</vt:lpstr>
      <vt:lpstr>Vertex-cover problem  and a 2-approximation algorithm</vt:lpstr>
      <vt:lpstr>Vertex-cover problem  and a 2-approximation algorithm</vt:lpstr>
      <vt:lpstr>Vertex-cover problem  and a 2-approximation algorithm</vt:lpstr>
      <vt:lpstr>Vertex-cover problem  and a 2-approximation algorithm</vt:lpstr>
      <vt:lpstr>Vertex-cover problem  and a 2-approximation algorithm</vt:lpstr>
      <vt:lpstr>Vertex-cover problem  and a 2-approximation algorithm</vt:lpstr>
      <vt:lpstr>Vertex-cover problem  and a 2-approximation algorithm</vt:lpstr>
      <vt:lpstr>Vertex-cover problem  and a 2-approximation algorithm</vt:lpstr>
      <vt:lpstr>Vertex-cover problem  and a 2-approximation algorithm</vt:lpstr>
      <vt:lpstr>Vertex-cover problem  and a 2-approximation algorithm</vt:lpstr>
      <vt:lpstr>Vertex-cover problem  and a 2-approximation algorithm</vt:lpstr>
      <vt:lpstr>Vertex-cover problem  and a 2-approximation algorithm</vt:lpstr>
      <vt:lpstr>Vertex-cover problem  and a 2-approximation algorithm</vt:lpstr>
      <vt:lpstr>Traveling-salesman problem</vt:lpstr>
      <vt:lpstr>Traveling-salesman problem</vt:lpstr>
      <vt:lpstr>Traveling-salesman problem</vt:lpstr>
      <vt:lpstr>Traveling-salesman problem</vt:lpstr>
      <vt:lpstr>Traveling-salesman problem</vt:lpstr>
      <vt:lpstr>Traveling-salesman problem</vt:lpstr>
      <vt:lpstr>Traveling-salesman problem</vt:lpstr>
      <vt:lpstr>Traveling-salesman problem</vt:lpstr>
      <vt:lpstr>The set-covering problem</vt:lpstr>
      <vt:lpstr>The set-covering problem</vt:lpstr>
      <vt:lpstr>The set-covering problem</vt:lpstr>
      <vt:lpstr>The set-covering problem</vt:lpstr>
      <vt:lpstr>The set-covering problem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Haydon</dc:creator>
  <cp:lastModifiedBy>Administrator</cp:lastModifiedBy>
  <cp:revision>28</cp:revision>
  <dcterms:created xsi:type="dcterms:W3CDTF">2006-08-16T00:00:00Z</dcterms:created>
  <dcterms:modified xsi:type="dcterms:W3CDTF">2019-11-25T05:26:02Z</dcterms:modified>
</cp:coreProperties>
</file>