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3006-C98A-4F5C-A11B-F8E73F46B3A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3E1D-7E86-48A4-BFC9-AB89438BF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6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63E1D-7E86-48A4-BFC9-AB89438BFB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Non-comparison sort (sorting in linear time)</a:t>
            </a:r>
          </a:p>
          <a:p>
            <a:r>
              <a:rPr lang="en-US" altLang="zh-CN" sz="3200" dirty="0"/>
              <a:t>Some Slides from </a:t>
            </a:r>
            <a:r>
              <a:rPr lang="en-US" altLang="zh-CN" sz="3200" dirty="0" err="1"/>
              <a:t>Haidong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Xue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031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Knowledge tree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51550" y="1225063"/>
            <a:ext cx="151575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Algorithms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3953" y="2076450"/>
            <a:ext cx="97008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4600" y="2094034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63710" y="2079381"/>
            <a:ext cx="144112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Algorithms for classic problems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99623" y="2076449"/>
            <a:ext cx="125923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 data  structure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308" y="3017959"/>
            <a:ext cx="107734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Asymptotic notations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46031" y="3017959"/>
            <a:ext cx="1096004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Probabilistic analysis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3917" y="2808409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</a:t>
            </a:r>
          </a:p>
        </p:txBody>
      </p:sp>
      <p:cxnSp>
        <p:nvCxnSpPr>
          <p:cNvPr id="19" name="Straight Connector 18"/>
          <p:cNvCxnSpPr>
            <a:stCxn id="3" idx="2"/>
            <a:endCxn id="4" idx="0"/>
          </p:cNvCxnSpPr>
          <p:nvPr/>
        </p:nvCxnSpPr>
        <p:spPr>
          <a:xfrm flipH="1">
            <a:off x="1208993" y="1644162"/>
            <a:ext cx="3100432" cy="43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510919" y="2808409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Shortest path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524388" y="2808409"/>
            <a:ext cx="125788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Matrix multiplication</a:t>
            </a:r>
          </a:p>
        </p:txBody>
      </p:sp>
      <p:cxnSp>
        <p:nvCxnSpPr>
          <p:cNvPr id="24" name="Straight Connector 23"/>
          <p:cNvCxnSpPr>
            <a:stCxn id="4" idx="2"/>
            <a:endCxn id="8" idx="0"/>
          </p:cNvCxnSpPr>
          <p:nvPr/>
        </p:nvCxnSpPr>
        <p:spPr>
          <a:xfrm flipH="1">
            <a:off x="567982" y="2495549"/>
            <a:ext cx="641011" cy="52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9" idx="0"/>
          </p:cNvCxnSpPr>
          <p:nvPr/>
        </p:nvCxnSpPr>
        <p:spPr>
          <a:xfrm>
            <a:off x="1208993" y="2495549"/>
            <a:ext cx="485040" cy="52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>
          <a:xfrm flipH="1">
            <a:off x="4001646" y="2498480"/>
            <a:ext cx="882628" cy="30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20" idx="0"/>
          </p:cNvCxnSpPr>
          <p:nvPr/>
        </p:nvCxnSpPr>
        <p:spPr>
          <a:xfrm>
            <a:off x="4884274" y="2498480"/>
            <a:ext cx="74374" cy="30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22" idx="0"/>
          </p:cNvCxnSpPr>
          <p:nvPr/>
        </p:nvCxnSpPr>
        <p:spPr>
          <a:xfrm>
            <a:off x="4884274" y="2498480"/>
            <a:ext cx="1269054" cy="30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" idx="2"/>
            <a:endCxn id="5" idx="0"/>
          </p:cNvCxnSpPr>
          <p:nvPr/>
        </p:nvCxnSpPr>
        <p:spPr>
          <a:xfrm flipH="1">
            <a:off x="2962329" y="1644162"/>
            <a:ext cx="1347096" cy="44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  <a:endCxn id="6" idx="0"/>
          </p:cNvCxnSpPr>
          <p:nvPr/>
        </p:nvCxnSpPr>
        <p:spPr>
          <a:xfrm>
            <a:off x="4309425" y="1644162"/>
            <a:ext cx="574849" cy="43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" idx="2"/>
            <a:endCxn id="7" idx="0"/>
          </p:cNvCxnSpPr>
          <p:nvPr/>
        </p:nvCxnSpPr>
        <p:spPr>
          <a:xfrm>
            <a:off x="4309425" y="1644162"/>
            <a:ext cx="3619817" cy="43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822586" y="2808408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55" name="Straight Connector 54"/>
          <p:cNvCxnSpPr>
            <a:stCxn id="6" idx="2"/>
            <a:endCxn id="54" idx="0"/>
          </p:cNvCxnSpPr>
          <p:nvPr/>
        </p:nvCxnSpPr>
        <p:spPr>
          <a:xfrm>
            <a:off x="4884274" y="2498480"/>
            <a:ext cx="2386041" cy="30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246304" y="3875208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Divide &amp; Conquer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189175" y="3866415"/>
            <a:ext cx="895458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Greedy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161634" y="3852129"/>
            <a:ext cx="1257880" cy="419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Programming</a:t>
            </a:r>
          </a:p>
        </p:txBody>
      </p:sp>
      <p:cxnSp>
        <p:nvCxnSpPr>
          <p:cNvPr id="67" name="Straight Connector 66"/>
          <p:cNvCxnSpPr>
            <a:stCxn id="5" idx="2"/>
            <a:endCxn id="64" idx="0"/>
          </p:cNvCxnSpPr>
          <p:nvPr/>
        </p:nvCxnSpPr>
        <p:spPr>
          <a:xfrm flipH="1">
            <a:off x="1694033" y="2513133"/>
            <a:ext cx="1268296" cy="13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2"/>
            <a:endCxn id="65" idx="0"/>
          </p:cNvCxnSpPr>
          <p:nvPr/>
        </p:nvCxnSpPr>
        <p:spPr>
          <a:xfrm flipH="1">
            <a:off x="2636904" y="2513133"/>
            <a:ext cx="325425" cy="135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2"/>
            <a:endCxn id="66" idx="0"/>
          </p:cNvCxnSpPr>
          <p:nvPr/>
        </p:nvCxnSpPr>
        <p:spPr>
          <a:xfrm>
            <a:off x="2962329" y="2513133"/>
            <a:ext cx="828245" cy="13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41103" y="4267200"/>
            <a:ext cx="603700" cy="15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O(), </a:t>
            </a:r>
          </a:p>
          <a:p>
            <a:pPr algn="ctr"/>
            <a:r>
              <a:rPr lang="en-US" sz="1400" dirty="0"/>
              <a:t>o(),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(), (), </a:t>
            </a:r>
          </a:p>
          <a:p>
            <a:pPr algn="ctr"/>
            <a:r>
              <a:rPr lang="en-US" sz="1400" dirty="0">
                <a:sym typeface="Symbol"/>
              </a:rPr>
              <a:t>()</a:t>
            </a:r>
            <a:endParaRPr lang="en-US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7929242" y="3437058"/>
            <a:ext cx="933587" cy="1295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Heap,</a:t>
            </a:r>
          </a:p>
          <a:p>
            <a:pPr algn="ctr"/>
            <a:r>
              <a:rPr lang="en-US" sz="1400" dirty="0"/>
              <a:t>Hashing,</a:t>
            </a:r>
          </a:p>
          <a:p>
            <a:pPr algn="ctr"/>
            <a:r>
              <a:rPr lang="en-US" sz="1400" dirty="0"/>
              <a:t>Binary Tree,</a:t>
            </a:r>
          </a:p>
          <a:p>
            <a:pPr algn="ctr"/>
            <a:r>
              <a:rPr lang="en-US" sz="1400" dirty="0"/>
              <a:t>RBT,</a:t>
            </a:r>
          </a:p>
          <a:p>
            <a:pPr algn="ctr"/>
            <a:r>
              <a:rPr lang="en-US" sz="1400" dirty="0"/>
              <a:t>….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503517" y="4564670"/>
            <a:ext cx="1101321" cy="12111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Quicksort,</a:t>
            </a:r>
          </a:p>
          <a:p>
            <a:pPr algn="ctr"/>
            <a:r>
              <a:rPr lang="en-US" sz="1400" dirty="0" err="1"/>
              <a:t>Heapsort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Mergesort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82" name="Straight Connector 81"/>
          <p:cNvCxnSpPr>
            <a:stCxn id="8" idx="2"/>
            <a:endCxn id="78" idx="0"/>
          </p:cNvCxnSpPr>
          <p:nvPr/>
        </p:nvCxnSpPr>
        <p:spPr>
          <a:xfrm flipH="1">
            <a:off x="342953" y="3437058"/>
            <a:ext cx="225029" cy="83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2"/>
            <a:endCxn id="79" idx="0"/>
          </p:cNvCxnSpPr>
          <p:nvPr/>
        </p:nvCxnSpPr>
        <p:spPr>
          <a:xfrm>
            <a:off x="7929242" y="2495548"/>
            <a:ext cx="466794" cy="94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2"/>
            <a:endCxn id="80" idx="0"/>
          </p:cNvCxnSpPr>
          <p:nvPr/>
        </p:nvCxnSpPr>
        <p:spPr>
          <a:xfrm>
            <a:off x="4001646" y="3227508"/>
            <a:ext cx="1052532" cy="133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05488" y="45646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400800" y="45646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024293" y="4564670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106656" y="4791073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052851" y="4732458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2974257" y="4726778"/>
            <a:ext cx="550660" cy="605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99" name="Straight Connector 98"/>
          <p:cNvCxnSpPr>
            <a:stCxn id="64" idx="2"/>
            <a:endCxn id="96" idx="0"/>
          </p:cNvCxnSpPr>
          <p:nvPr/>
        </p:nvCxnSpPr>
        <p:spPr>
          <a:xfrm flipH="1">
            <a:off x="1381986" y="4294307"/>
            <a:ext cx="312047" cy="496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2"/>
            <a:endCxn id="97" idx="0"/>
          </p:cNvCxnSpPr>
          <p:nvPr/>
        </p:nvCxnSpPr>
        <p:spPr>
          <a:xfrm flipH="1">
            <a:off x="2328181" y="4285514"/>
            <a:ext cx="308723" cy="44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6" idx="2"/>
            <a:endCxn id="98" idx="0"/>
          </p:cNvCxnSpPr>
          <p:nvPr/>
        </p:nvCxnSpPr>
        <p:spPr>
          <a:xfrm flipH="1">
            <a:off x="3249587" y="4271228"/>
            <a:ext cx="540987" cy="45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0" idx="2"/>
            <a:endCxn id="93" idx="0"/>
          </p:cNvCxnSpPr>
          <p:nvPr/>
        </p:nvCxnSpPr>
        <p:spPr>
          <a:xfrm>
            <a:off x="4958648" y="3227508"/>
            <a:ext cx="1022170" cy="133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2" idx="2"/>
            <a:endCxn id="94" idx="0"/>
          </p:cNvCxnSpPr>
          <p:nvPr/>
        </p:nvCxnSpPr>
        <p:spPr>
          <a:xfrm>
            <a:off x="6153328" y="3227508"/>
            <a:ext cx="522802" cy="133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4" idx="2"/>
            <a:endCxn id="95" idx="0"/>
          </p:cNvCxnSpPr>
          <p:nvPr/>
        </p:nvCxnSpPr>
        <p:spPr>
          <a:xfrm>
            <a:off x="7270315" y="3227507"/>
            <a:ext cx="29308" cy="133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99269" y="62484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8" name="Oval 117"/>
          <p:cNvSpPr/>
          <p:nvPr/>
        </p:nvSpPr>
        <p:spPr>
          <a:xfrm>
            <a:off x="973537" y="62484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9" name="Oval 118"/>
          <p:cNvSpPr/>
          <p:nvPr/>
        </p:nvSpPr>
        <p:spPr>
          <a:xfrm>
            <a:off x="1724280" y="62484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0" name="Oval 119"/>
          <p:cNvSpPr/>
          <p:nvPr/>
        </p:nvSpPr>
        <p:spPr>
          <a:xfrm>
            <a:off x="2545050" y="6248400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1" name="Oval 120"/>
          <p:cNvSpPr/>
          <p:nvPr/>
        </p:nvSpPr>
        <p:spPr>
          <a:xfrm>
            <a:off x="3429907" y="6286501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2" name="Oval 121"/>
          <p:cNvSpPr/>
          <p:nvPr/>
        </p:nvSpPr>
        <p:spPr>
          <a:xfrm>
            <a:off x="4364647" y="6263054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3" name="Oval 122"/>
          <p:cNvSpPr/>
          <p:nvPr/>
        </p:nvSpPr>
        <p:spPr>
          <a:xfrm>
            <a:off x="5425599" y="6295293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4" name="Oval 123"/>
          <p:cNvSpPr/>
          <p:nvPr/>
        </p:nvSpPr>
        <p:spPr>
          <a:xfrm>
            <a:off x="6094599" y="6289431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5" name="Oval 124"/>
          <p:cNvSpPr/>
          <p:nvPr/>
        </p:nvSpPr>
        <p:spPr>
          <a:xfrm>
            <a:off x="6676130" y="6268916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6" name="Oval 125"/>
          <p:cNvSpPr/>
          <p:nvPr/>
        </p:nvSpPr>
        <p:spPr>
          <a:xfrm>
            <a:off x="7317208" y="63128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7" name="Oval 126"/>
          <p:cNvSpPr/>
          <p:nvPr/>
        </p:nvSpPr>
        <p:spPr>
          <a:xfrm>
            <a:off x="7904894" y="63128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8" name="Oval 127"/>
          <p:cNvSpPr/>
          <p:nvPr/>
        </p:nvSpPr>
        <p:spPr>
          <a:xfrm>
            <a:off x="8450428" y="6312877"/>
            <a:ext cx="545534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0" name="Straight Connector 129"/>
          <p:cNvCxnSpPr>
            <a:stCxn id="79" idx="2"/>
            <a:endCxn id="128" idx="0"/>
          </p:cNvCxnSpPr>
          <p:nvPr/>
        </p:nvCxnSpPr>
        <p:spPr>
          <a:xfrm>
            <a:off x="8396036" y="4732458"/>
            <a:ext cx="327159" cy="1580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9" idx="2"/>
            <a:endCxn id="127" idx="0"/>
          </p:cNvCxnSpPr>
          <p:nvPr/>
        </p:nvCxnSpPr>
        <p:spPr>
          <a:xfrm flipH="1">
            <a:off x="8177661" y="4732458"/>
            <a:ext cx="218375" cy="1580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9" idx="2"/>
            <a:endCxn id="126" idx="0"/>
          </p:cNvCxnSpPr>
          <p:nvPr/>
        </p:nvCxnSpPr>
        <p:spPr>
          <a:xfrm flipH="1">
            <a:off x="7589975" y="4732458"/>
            <a:ext cx="806061" cy="1580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95" idx="2"/>
            <a:endCxn id="125" idx="0"/>
          </p:cNvCxnSpPr>
          <p:nvPr/>
        </p:nvCxnSpPr>
        <p:spPr>
          <a:xfrm flipH="1">
            <a:off x="6948897" y="5170241"/>
            <a:ext cx="350726" cy="10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94" idx="2"/>
            <a:endCxn id="124" idx="0"/>
          </p:cNvCxnSpPr>
          <p:nvPr/>
        </p:nvCxnSpPr>
        <p:spPr>
          <a:xfrm flipH="1">
            <a:off x="6367366" y="5170241"/>
            <a:ext cx="308764" cy="111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93" idx="2"/>
            <a:endCxn id="123" idx="0"/>
          </p:cNvCxnSpPr>
          <p:nvPr/>
        </p:nvCxnSpPr>
        <p:spPr>
          <a:xfrm flipH="1">
            <a:off x="5698366" y="5170241"/>
            <a:ext cx="282452" cy="11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0" idx="2"/>
            <a:endCxn id="154" idx="0"/>
          </p:cNvCxnSpPr>
          <p:nvPr/>
        </p:nvCxnSpPr>
        <p:spPr>
          <a:xfrm>
            <a:off x="5054178" y="5775812"/>
            <a:ext cx="128334" cy="49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80" idx="2"/>
            <a:endCxn id="122" idx="0"/>
          </p:cNvCxnSpPr>
          <p:nvPr/>
        </p:nvCxnSpPr>
        <p:spPr>
          <a:xfrm flipH="1">
            <a:off x="4637414" y="5775812"/>
            <a:ext cx="416764" cy="48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4958647" y="6268916"/>
            <a:ext cx="447729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59" name="Straight Connector 158"/>
          <p:cNvCxnSpPr>
            <a:stCxn id="78" idx="2"/>
            <a:endCxn id="117" idx="0"/>
          </p:cNvCxnSpPr>
          <p:nvPr/>
        </p:nvCxnSpPr>
        <p:spPr>
          <a:xfrm>
            <a:off x="342953" y="5791200"/>
            <a:ext cx="2908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6" idx="2"/>
            <a:endCxn id="118" idx="0"/>
          </p:cNvCxnSpPr>
          <p:nvPr/>
        </p:nvCxnSpPr>
        <p:spPr>
          <a:xfrm flipH="1">
            <a:off x="1246304" y="5396644"/>
            <a:ext cx="135682" cy="85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97" idx="2"/>
            <a:endCxn id="119" idx="0"/>
          </p:cNvCxnSpPr>
          <p:nvPr/>
        </p:nvCxnSpPr>
        <p:spPr>
          <a:xfrm flipH="1">
            <a:off x="1997047" y="5338029"/>
            <a:ext cx="331134" cy="91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98" idx="2"/>
            <a:endCxn id="120" idx="0"/>
          </p:cNvCxnSpPr>
          <p:nvPr/>
        </p:nvCxnSpPr>
        <p:spPr>
          <a:xfrm flipH="1">
            <a:off x="2817817" y="5332349"/>
            <a:ext cx="431770" cy="91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 linear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sort an array in linear time?</a:t>
            </a:r>
          </a:p>
          <a:p>
            <a:r>
              <a:rPr lang="en-US" dirty="0"/>
              <a:t>Yes, but not for free</a:t>
            </a:r>
          </a:p>
          <a:p>
            <a:r>
              <a:rPr lang="en-US" dirty="0"/>
              <a:t>E.g. sort cards with 13 slots</a:t>
            </a:r>
          </a:p>
          <a:p>
            <a:r>
              <a:rPr lang="en-US" dirty="0"/>
              <a:t>What if there are more than one elements in the same slot?</a:t>
            </a:r>
          </a:p>
        </p:txBody>
      </p:sp>
    </p:spTree>
    <p:extLst>
      <p:ext uri="{BB962C8B-B14F-4D97-AF65-F5344CB8AC3E}">
        <p14:creationId xmlns:p14="http://schemas.microsoft.com/office/powerpoint/2010/main" val="22122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Input: array A[1, … , n]; k (elements in A have values from 1 to k)  </a:t>
            </a:r>
          </a:p>
          <a:p>
            <a:r>
              <a:rPr lang="en-US" dirty="0"/>
              <a:t>Output: sorted array A</a:t>
            </a:r>
          </a:p>
          <a:p>
            <a:pPr marL="0" indent="0">
              <a:buNone/>
            </a:pPr>
            <a:r>
              <a:rPr lang="en-US" dirty="0"/>
              <a:t>Algorithm: </a:t>
            </a:r>
          </a:p>
          <a:p>
            <a:pPr marL="514350" indent="-514350">
              <a:buAutoNum type="arabicPeriod"/>
            </a:pPr>
            <a:r>
              <a:rPr lang="en-US" dirty="0"/>
              <a:t>Create a counter array C[1, …, k]</a:t>
            </a:r>
          </a:p>
          <a:p>
            <a:pPr marL="514350" indent="-514350">
              <a:buAutoNum type="arabicPeriod"/>
            </a:pPr>
            <a:r>
              <a:rPr lang="en-US" dirty="0"/>
              <a:t>Create an auxiliary array B[1, …, n]</a:t>
            </a:r>
          </a:p>
          <a:p>
            <a:pPr marL="514350" indent="-514350">
              <a:buAutoNum type="arabicPeriod"/>
            </a:pPr>
            <a:r>
              <a:rPr lang="en-US" dirty="0"/>
              <a:t>Scan A once, record element frequency in C</a:t>
            </a:r>
          </a:p>
          <a:p>
            <a:pPr marL="514350" indent="-514350">
              <a:buAutoNum type="arabicPeriod"/>
            </a:pPr>
            <a:r>
              <a:rPr lang="en-US" dirty="0"/>
              <a:t>Calculate prefix sum in C</a:t>
            </a:r>
          </a:p>
          <a:p>
            <a:pPr marL="514350" indent="-514350">
              <a:buAutoNum type="arabicPeriod"/>
            </a:pPr>
            <a:r>
              <a:rPr lang="en-US" dirty="0"/>
              <a:t>Scan A in the reverse order, copy each element to B at the correct position according to C.</a:t>
            </a:r>
          </a:p>
          <a:p>
            <a:pPr marL="514350" indent="-514350">
              <a:buAutoNum type="arabicPeriod"/>
            </a:pPr>
            <a:r>
              <a:rPr lang="en-US" dirty="0"/>
              <a:t>Copy B to A</a:t>
            </a:r>
          </a:p>
        </p:txBody>
      </p:sp>
    </p:spTree>
    <p:extLst>
      <p:ext uri="{BB962C8B-B14F-4D97-AF65-F5344CB8AC3E}">
        <p14:creationId xmlns:p14="http://schemas.microsoft.com/office/powerpoint/2010/main" val="397139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159124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59124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4151" y="159124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7551" y="159124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0861" y="1591244"/>
            <a:ext cx="533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6457" y="1591244"/>
            <a:ext cx="533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9857" y="159124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0349" y="1591244"/>
            <a:ext cx="533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4603" y="1582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8194" y="26886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11949" y="2573324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9800" y="2569709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7531" y="2573324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7400" y="2576529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7061" y="2576529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60490" y="256075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73849" y="28732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7249" y="28732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4151" y="2876125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22829" y="28732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34510" y="28732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76457" y="28732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53294" y="256075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15194" y="28732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7350" y="1305726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95201" y="1302111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2932" y="1305726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2801" y="1308931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22462" y="1308931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45891" y="1293155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38695" y="1293155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98449" y="1293155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59250" y="45025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092650" y="45025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623201" y="45025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156601" y="45025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719911" y="45025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235507" y="45025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768907" y="45025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319399" y="45025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43653" y="4493965"/>
            <a:ext cx="45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56400" y="421699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54251" y="4213378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71982" y="421699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91851" y="4220198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81512" y="4220198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04941" y="420442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97745" y="420442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57499" y="420442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19001" y="3330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209300" y="3333325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681776" y="333831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85714" y="3333325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56229" y="3333325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24099" y="3330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" y="3368220"/>
            <a:ext cx="163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 indicator: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71000" y="3330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627049" y="2075944"/>
            <a:ext cx="0" cy="3339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356070" y="1582698"/>
            <a:ext cx="533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36732" y="333831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798104" y="1582698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26949" y="334246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226960" y="1579946"/>
            <a:ext cx="533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674471" y="3330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4510" y="1579946"/>
            <a:ext cx="533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092650" y="3347568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06627" y="159124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71268" y="1618744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115081" y="16000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15865" y="160001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695125" y="3347568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304941" y="3347568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756229" y="3330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30395" y="336822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005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1927E-6 L -0.1816 0.43557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0" y="21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65024E-6 L -0.05712 0.0062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1927E-6 L 0.05451 0.4355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21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12 0.00624 L -0.11545 0.00624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0999E-6 L -0.11667 0.4330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216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5 0.00624 L -0.17378 0.00624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9" dur="500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0" dur="500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3905E-6 L -0.17917 0.42494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2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78 0.00624 L -0.23212 0.00624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1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68494E-6 L 0.17847 0.42332 " pathEditMode="relative" rAng="0" ptsTypes="AA">
                                      <p:cBhvr>
                                        <p:cTn id="28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4" y="21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00625 L -0.29045 0.00625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399E-6 L -0.00468 0.41915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20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19 0.0037 L -0.35712 0.00624 " pathEditMode="relative" rAng="0" ptsTypes="AA">
                                      <p:cBhvr>
                                        <p:cTn id="33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7" dur="5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8" dur="5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9" dur="5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2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0999E-6 L 0.23125 0.43303 " pathEditMode="relative" rAng="0" ptsTypes="AA">
                                      <p:cBhvr>
                                        <p:cTn id="35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216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78 0.00323 L -0.40712 0.00624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99E-6 L 0 0.42193 " pathEditMode="relative" rAng="0" ptsTypes="AA">
                                      <p:cBhvr>
                                        <p:cTn id="39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4" grpId="2"/>
      <p:bldP spid="27" grpId="0"/>
      <p:bldP spid="28" grpId="0"/>
      <p:bldP spid="38" grpId="0"/>
      <p:bldP spid="65" grpId="0" build="allAtOnce" animBg="1"/>
      <p:bldP spid="65" grpId="1" build="allAtOnce" animBg="1"/>
      <p:bldP spid="69" grpId="0" uiExpand="1" build="allAtOnce" animBg="1"/>
      <p:bldP spid="69" grpId="1" build="allAtOnce" animBg="1"/>
      <p:bldP spid="70" grpId="0" build="allAtOnce" animBg="1"/>
      <p:bldP spid="70" grpId="1" build="allAtOnce" animBg="1"/>
      <p:bldP spid="71" grpId="0" build="allAtOnce" animBg="1"/>
      <p:bldP spid="71" grpId="1" build="allAtOnce" animBg="1"/>
      <p:bldP spid="72" grpId="0" build="allAtOnce" animBg="1"/>
      <p:bldP spid="72" grpId="1" uiExpand="1" build="allAtOnce" animBg="1"/>
      <p:bldP spid="78" grpId="0" animBg="1"/>
      <p:bldP spid="79" grpId="0" animBg="1"/>
      <p:bldP spid="79" grpId="1" animBg="1"/>
      <p:bldP spid="79" grpId="2" animBg="1"/>
      <p:bldP spid="80" grpId="0" animBg="1"/>
      <p:bldP spid="81" grpId="0" animBg="1"/>
      <p:bldP spid="82" grpId="0" animBg="1"/>
      <p:bldP spid="83" grpId="0" animBg="1"/>
      <p:bldP spid="83" grpId="1" animBg="1"/>
      <p:bldP spid="83" grpId="2" animBg="1"/>
      <p:bldP spid="84" grpId="0" animBg="1"/>
      <p:bldP spid="85" grpId="0" animBg="1"/>
      <p:bldP spid="85" grpId="1" animBg="1"/>
      <p:bldP spid="85" grpId="2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Input: array A[1, … , n]; k (elements in A have values from 1 to k)  </a:t>
            </a:r>
          </a:p>
          <a:p>
            <a:r>
              <a:rPr lang="en-US" dirty="0"/>
              <a:t>Output: sorted array A</a:t>
            </a:r>
          </a:p>
          <a:p>
            <a:pPr marL="0" indent="0">
              <a:buNone/>
            </a:pPr>
            <a:r>
              <a:rPr lang="en-US" dirty="0"/>
              <a:t>Algorithm: </a:t>
            </a:r>
          </a:p>
          <a:p>
            <a:pPr marL="514350" indent="-514350">
              <a:buAutoNum type="arabicPeriod"/>
            </a:pPr>
            <a:r>
              <a:rPr lang="en-US" dirty="0"/>
              <a:t>Create a counter array C[1, …, k]</a:t>
            </a:r>
          </a:p>
          <a:p>
            <a:pPr marL="514350" indent="-514350">
              <a:buAutoNum type="arabicPeriod"/>
            </a:pPr>
            <a:r>
              <a:rPr lang="en-US" dirty="0"/>
              <a:t>Create an auxiliary array B[1, …, n]</a:t>
            </a:r>
          </a:p>
          <a:p>
            <a:pPr marL="514350" indent="-514350">
              <a:buAutoNum type="arabicPeriod"/>
            </a:pPr>
            <a:r>
              <a:rPr lang="en-US" dirty="0"/>
              <a:t>Scan A once, record element frequency in C</a:t>
            </a:r>
          </a:p>
          <a:p>
            <a:pPr marL="514350" indent="-514350">
              <a:buAutoNum type="arabicPeriod"/>
            </a:pPr>
            <a:r>
              <a:rPr lang="en-US" dirty="0"/>
              <a:t>Calculate prefix sum in C</a:t>
            </a:r>
          </a:p>
          <a:p>
            <a:pPr marL="514350" indent="-514350">
              <a:buAutoNum type="arabicPeriod"/>
            </a:pPr>
            <a:r>
              <a:rPr lang="en-US" dirty="0"/>
              <a:t>Scan A in the reverse order, copy each element to B at the correct position according to C.</a:t>
            </a:r>
          </a:p>
          <a:p>
            <a:pPr marL="514350" indent="-514350">
              <a:buAutoNum type="arabicPeriod"/>
            </a:pPr>
            <a:r>
              <a:rPr lang="en-US" dirty="0"/>
              <a:t>Copy B to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2667000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2026" y="3950732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2086" y="4320064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5181600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4600" y="6248400"/>
            <a:ext cx="2591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</a:t>
            </a:r>
            <a:r>
              <a:rPr lang="en-US" dirty="0" err="1">
                <a:solidFill>
                  <a:srgbClr val="0070C0"/>
                </a:solidFill>
              </a:rPr>
              <a:t>n+k</a:t>
            </a:r>
            <a:r>
              <a:rPr lang="en-US" dirty="0">
                <a:solidFill>
                  <a:srgbClr val="0070C0"/>
                </a:solidFill>
              </a:rPr>
              <a:t>)=O(n) (if k=O(n))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2667000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86600" y="3124200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O(k)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3571156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5550932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3976" y="6258370"/>
            <a:ext cx="2591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</a:t>
            </a:r>
            <a:r>
              <a:rPr lang="en-US" dirty="0" err="1">
                <a:solidFill>
                  <a:srgbClr val="0070C0"/>
                </a:solidFill>
              </a:rPr>
              <a:t>n+k</a:t>
            </a:r>
            <a:r>
              <a:rPr lang="en-US" dirty="0">
                <a:solidFill>
                  <a:srgbClr val="0070C0"/>
                </a:solidFill>
              </a:rPr>
              <a:t>)=O(n) (if k=O(n))</a:t>
            </a:r>
          </a:p>
        </p:txBody>
      </p:sp>
    </p:spTree>
    <p:extLst>
      <p:ext uri="{BB962C8B-B14F-4D97-AF65-F5344CB8AC3E}">
        <p14:creationId xmlns:p14="http://schemas.microsoft.com/office/powerpoint/2010/main" val="41959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Radix-Sort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array A[1, … , n]; d (number of digit a element has)  </a:t>
            </a:r>
          </a:p>
          <a:p>
            <a:r>
              <a:rPr lang="en-US" dirty="0"/>
              <a:t>Output: sorted array A</a:t>
            </a:r>
          </a:p>
          <a:p>
            <a:pPr marL="0" indent="0">
              <a:buNone/>
            </a:pPr>
            <a:r>
              <a:rPr lang="en-US" dirty="0"/>
              <a:t>Algorithm: </a:t>
            </a:r>
          </a:p>
          <a:p>
            <a:pPr marL="0" indent="0">
              <a:buNone/>
            </a:pPr>
            <a:r>
              <a:rPr lang="en-US" dirty="0"/>
              <a:t>for each digit{</a:t>
            </a:r>
          </a:p>
          <a:p>
            <a:pPr marL="0" indent="0">
              <a:buNone/>
            </a:pPr>
            <a:r>
              <a:rPr lang="en-US" dirty="0"/>
              <a:t> 	use a stable sort to sort A on a digit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7912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T(n)=O(d(</a:t>
            </a:r>
            <a:r>
              <a:rPr lang="en-US" sz="2400" i="1" dirty="0" err="1"/>
              <a:t>n+k</a:t>
            </a:r>
            <a:r>
              <a:rPr lang="en-US" sz="2400" i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4202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Radix-Sort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8288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http://www.personal.kent.edu/~rmuhamma/Algorithms/MyAlgorithms/Sorting/radixSort.htm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44202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Bucket-Sort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8288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http://www.personal.kent.edu/~rmuhamma/Algorithms/MyAlgorithms/Sorting/bucketSort.htm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44202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929861"/>
                  </p:ext>
                </p:extLst>
              </p:nvPr>
            </p:nvGraphicFramePr>
            <p:xfrm>
              <a:off x="457200" y="1447800"/>
              <a:ext cx="7844971" cy="251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8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1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38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230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Extra Memory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O(1) (in place)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4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</a:t>
                          </a:r>
                          <a:r>
                            <a:rPr lang="en-US" baseline="0" dirty="0"/>
                            <a:t>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O(1) (in place)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4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Heap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O(1) (in place)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4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Counting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189929861"/>
                  </p:ext>
                </p:extLst>
              </p:nvPr>
            </p:nvGraphicFramePr>
            <p:xfrm>
              <a:off x="457200" y="1447800"/>
              <a:ext cx="7844971" cy="251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3043"/>
                    <a:gridCol w="1527874"/>
                    <a:gridCol w="1727161"/>
                    <a:gridCol w="1583817"/>
                    <a:gridCol w="1523076"/>
                  </a:tblGrid>
                  <a:tr h="45720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Worst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Extra Memory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Stable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Insertion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813" t="-106667" r="-315936" b="-3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558" t="-106667" r="-180212" b="-3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O(1) (in place)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Merge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813" t="-206667" r="-315936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558" t="-206667" r="-180212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O(n)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4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Quick</a:t>
                          </a:r>
                          <a:r>
                            <a:rPr lang="en-US" baseline="0" dirty="0" smtClean="0"/>
                            <a:t>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813" t="-370968" r="-315936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558" t="-370968" r="-180212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O(1) (in place)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4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Heap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813" t="-463492" r="-31593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558" t="-463492" r="-180212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O(1) (in place)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4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Counting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6813" t="-572581" r="-31593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558" t="-572581" r="-18021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8846" t="-572581" r="-96154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609600" y="429946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strategies: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465696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502629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 certain special data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547473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Tradeoff between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9413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654</Words>
  <Application>Microsoft Office PowerPoint</Application>
  <PresentationFormat>On-screen Show (4:3)</PresentationFormat>
  <Paragraphs>198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Symbol</vt:lpstr>
      <vt:lpstr>Office Theme</vt:lpstr>
      <vt:lpstr>PowerPoint Presentation</vt:lpstr>
      <vt:lpstr>Sorting in linear time</vt:lpstr>
      <vt:lpstr>Counting Sort</vt:lpstr>
      <vt:lpstr>Counting Sort</vt:lpstr>
      <vt:lpstr>Analysis of Counting Sort</vt:lpstr>
      <vt:lpstr>Radix-Sort</vt:lpstr>
      <vt:lpstr>Radix-Sort</vt:lpstr>
      <vt:lpstr>Bucket-Sort</vt:lpstr>
      <vt:lpstr>Summary</vt:lpstr>
      <vt:lpstr>Knowledge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Dr. Muhammad Atif Tahir</cp:lastModifiedBy>
  <cp:revision>22</cp:revision>
  <dcterms:created xsi:type="dcterms:W3CDTF">2006-08-16T00:00:00Z</dcterms:created>
  <dcterms:modified xsi:type="dcterms:W3CDTF">2017-09-07T02:05:08Z</dcterms:modified>
</cp:coreProperties>
</file>