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0" r:id="rId3"/>
    <p:sldId id="257" r:id="rId4"/>
    <p:sldId id="261" r:id="rId5"/>
    <p:sldId id="258" r:id="rId6"/>
    <p:sldId id="259" r:id="rId7"/>
    <p:sldId id="266" r:id="rId8"/>
    <p:sldId id="260" r:id="rId9"/>
    <p:sldId id="262"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712" autoAdjust="0"/>
  </p:normalViewPr>
  <p:slideViewPr>
    <p:cSldViewPr snapToGrid="0">
      <p:cViewPr varScale="1">
        <p:scale>
          <a:sx n="114" d="100"/>
          <a:sy n="114" d="100"/>
        </p:scale>
        <p:origin x="360"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F2A143A-C72C-4EFD-8866-83CE29391D11}" type="datetimeFigureOut">
              <a:rPr lang="en-US" smtClean="0"/>
              <a:t>8/23/2022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7352AEA-A5CF-44CB-BF4C-5BCCFE557A66}" type="slidenum">
              <a:rPr lang="en-US" smtClean="0"/>
              <a:t>‹#›</a:t>
            </a:fld>
            <a:endParaRPr lang="en-US"/>
          </a:p>
        </p:txBody>
      </p:sp>
    </p:spTree>
    <p:extLst>
      <p:ext uri="{BB962C8B-B14F-4D97-AF65-F5344CB8AC3E}">
        <p14:creationId xmlns:p14="http://schemas.microsoft.com/office/powerpoint/2010/main" val="6955366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72721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108578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A143A-C72C-4EFD-8866-83CE29391D11}"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54831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F2A143A-C72C-4EFD-8866-83CE29391D11}" type="datetimeFigureOut">
              <a:rPr lang="en-US" smtClean="0"/>
              <a:t>8/23/2022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41677739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A143A-C72C-4EFD-8866-83CE29391D11}"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122009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A143A-C72C-4EFD-8866-83CE29391D11}"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15083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A143A-C72C-4EFD-8866-83CE29391D11}"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60703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A143A-C72C-4EFD-8866-83CE29391D11}"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187360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2A143A-C72C-4EFD-8866-83CE29391D11}" type="datetimeFigureOut">
              <a:rPr lang="en-US" smtClean="0"/>
              <a:t>8/23/2022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7352AEA-A5CF-44CB-BF4C-5BCCFE557A6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473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F2A143A-C72C-4EFD-8866-83CE29391D11}" type="datetimeFigureOut">
              <a:rPr lang="en-US" smtClean="0"/>
              <a:t>8/23/2022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7352AEA-A5CF-44CB-BF4C-5BCCFE557A6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079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F2A143A-C72C-4EFD-8866-83CE29391D11}" type="datetimeFigureOut">
              <a:rPr lang="en-US" smtClean="0"/>
              <a:t>8/23/2022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7352AEA-A5CF-44CB-BF4C-5BCCFE557A66}" type="slidenum">
              <a:rPr lang="en-US" smtClean="0"/>
              <a:t>‹#›</a:t>
            </a:fld>
            <a:endParaRPr lang="en-US"/>
          </a:p>
        </p:txBody>
      </p:sp>
    </p:spTree>
    <p:extLst>
      <p:ext uri="{BB962C8B-B14F-4D97-AF65-F5344CB8AC3E}">
        <p14:creationId xmlns:p14="http://schemas.microsoft.com/office/powerpoint/2010/main" val="11871992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2175938"/>
            <a:ext cx="9208339" cy="2205692"/>
          </a:xfrm>
        </p:spPr>
        <p:txBody>
          <a:bodyPr>
            <a:normAutofit/>
          </a:bodyPr>
          <a:lstStyle/>
          <a:p>
            <a:pPr algn="ctr"/>
            <a:r>
              <a:rPr lang="en-US" sz="2800" b="1" i="1" dirty="0"/>
              <a:t>CS2009- Design and Analysis of Algorithms</a:t>
            </a:r>
          </a:p>
        </p:txBody>
      </p:sp>
      <p:sp>
        <p:nvSpPr>
          <p:cNvPr id="6" name="Subtitle 5">
            <a:extLst>
              <a:ext uri="{FF2B5EF4-FFF2-40B4-BE49-F238E27FC236}">
                <a16:creationId xmlns:a16="http://schemas.microsoft.com/office/drawing/2014/main" id="{62132D3F-D6D4-634D-2F54-EEBD7B42B9F4}"/>
              </a:ext>
            </a:extLst>
          </p:cNvPr>
          <p:cNvSpPr>
            <a:spLocks noGrp="1"/>
          </p:cNvSpPr>
          <p:nvPr>
            <p:ph type="subTitle" idx="1"/>
          </p:nvPr>
        </p:nvSpPr>
        <p:spPr/>
        <p:txBody>
          <a:bodyPr/>
          <a:lstStyle/>
          <a:p>
            <a:r>
              <a:rPr lang="en-US" dirty="0"/>
              <a:t>Course supervisor: Anaum hamid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915" y="1281985"/>
            <a:ext cx="4748169" cy="1187042"/>
          </a:xfrm>
          <a:prstGeom prst="rect">
            <a:avLst/>
          </a:prstGeom>
        </p:spPr>
      </p:pic>
    </p:spTree>
    <p:extLst>
      <p:ext uri="{BB962C8B-B14F-4D97-AF65-F5344CB8AC3E}">
        <p14:creationId xmlns:p14="http://schemas.microsoft.com/office/powerpoint/2010/main" val="230131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Algorithms - Internet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The Internet enables people all around the world to quickly access and retrieve large amount of information. With the aid of clever algorithms, sites are managing this large volume of data</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Also Algorithms are used for finding good routes on which this data will travel</a:t>
            </a:r>
          </a:p>
          <a:p>
            <a:pPr marL="0" indent="0">
              <a:buNone/>
            </a:pPr>
            <a:endParaRPr lang="en-US" dirty="0"/>
          </a:p>
          <a:p>
            <a:pPr marL="0" indent="0">
              <a:buNone/>
            </a:pPr>
            <a:endParaRPr lang="en-US" dirty="0"/>
          </a:p>
          <a:p>
            <a:pPr>
              <a:buFont typeface="Wingdings" panose="05000000000000000000" pitchFamily="2" charset="2"/>
              <a:buChar char="v"/>
            </a:pPr>
            <a:r>
              <a:rPr lang="en-US" dirty="0"/>
              <a:t> Algorithms for using a search engine to quickly find pages on which particular information resides</a:t>
            </a:r>
          </a:p>
        </p:txBody>
      </p:sp>
    </p:spTree>
    <p:extLst>
      <p:ext uri="{BB962C8B-B14F-4D97-AF65-F5344CB8AC3E}">
        <p14:creationId xmlns:p14="http://schemas.microsoft.com/office/powerpoint/2010/main" val="328752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Algorithms - Security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Electronic commerce enables goods and services to be negotiated and exchanged electronically, and it depends on the privacy of personal information such as credit card numbers, passwords, and bank statements. The core technologies used in electronic commerce include public-key cryptography and digital signatures (covered in Chapter 31), which are based on numerical algorithms and number theory.</a:t>
            </a:r>
          </a:p>
          <a:p>
            <a:pPr>
              <a:buFont typeface="Wingdings" panose="05000000000000000000" pitchFamily="2" charset="2"/>
              <a:buChar char="v"/>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702205"/>
            <a:ext cx="6980663" cy="2065182"/>
          </a:xfrm>
          <a:prstGeom prst="rect">
            <a:avLst/>
          </a:prstGeom>
        </p:spPr>
      </p:pic>
    </p:spTree>
    <p:extLst>
      <p:ext uri="{BB962C8B-B14F-4D97-AF65-F5344CB8AC3E}">
        <p14:creationId xmlns:p14="http://schemas.microsoft.com/office/powerpoint/2010/main" val="166022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Algorithms - Others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An oil company may wish to know where to place its wells in order to maximize its expected profit</a:t>
            </a:r>
          </a:p>
          <a:p>
            <a:pPr marL="0" indent="0">
              <a:buNone/>
            </a:pPr>
            <a:endParaRPr lang="en-US" dirty="0"/>
          </a:p>
          <a:p>
            <a:pPr>
              <a:buFont typeface="Wingdings" panose="05000000000000000000" pitchFamily="2" charset="2"/>
              <a:buChar char="v"/>
            </a:pPr>
            <a:r>
              <a:rPr lang="en-US" dirty="0"/>
              <a:t>A political candidate may want to determine where to spend money buying campaign advertising in order to maximize the chances of winning an election</a:t>
            </a:r>
          </a:p>
          <a:p>
            <a:endParaRPr lang="en-US" dirty="0"/>
          </a:p>
          <a:p>
            <a:endParaRPr lang="en-US" dirty="0"/>
          </a:p>
          <a:p>
            <a:pPr>
              <a:buFont typeface="Wingdings" panose="05000000000000000000" pitchFamily="2" charset="2"/>
              <a:buChar char="v"/>
            </a:pPr>
            <a:r>
              <a:rPr lang="en-US" dirty="0"/>
              <a:t>An airline may wish to assign crews to flights in the least expensive way possible, making sure that each flight is covered and that government regulations regarding crew scheduling are met</a:t>
            </a:r>
          </a:p>
        </p:txBody>
      </p:sp>
    </p:spTree>
    <p:extLst>
      <p:ext uri="{BB962C8B-B14F-4D97-AF65-F5344CB8AC3E}">
        <p14:creationId xmlns:p14="http://schemas.microsoft.com/office/powerpoint/2010/main" val="22946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Practical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A transportation firm, such as a trucking or railroad company, has a financial interest in finding shortest paths through a road or rail network because taking shorter paths results in lower labor and fuel costs. Or a routing node on the Internet may need to find the shortest path through the network in order to route a message quickly.</a:t>
            </a:r>
          </a:p>
          <a:p>
            <a:pPr>
              <a:buFont typeface="Wingdings" panose="05000000000000000000" pitchFamily="2" charset="2"/>
              <a:buChar char="v"/>
            </a:pPr>
            <a:endParaRPr lang="en-US" dirty="0"/>
          </a:p>
          <a:p>
            <a:pPr>
              <a:buFont typeface="Wingdings" panose="05000000000000000000" pitchFamily="2" charset="2"/>
              <a:buChar char="v"/>
            </a:pPr>
            <a:r>
              <a:rPr lang="en-US" dirty="0"/>
              <a:t>There are lot many examples like this.</a:t>
            </a:r>
          </a:p>
          <a:p>
            <a:pPr>
              <a:buFont typeface="Wingdings" panose="05000000000000000000" pitchFamily="2" charset="2"/>
              <a:buChar char="v"/>
            </a:pPr>
            <a:endParaRPr lang="en-US" dirty="0"/>
          </a:p>
          <a:p>
            <a:pPr>
              <a:buFont typeface="Wingdings" panose="05000000000000000000" pitchFamily="2" charset="2"/>
              <a:buChar char="v"/>
            </a:pPr>
            <a:r>
              <a:rPr lang="en-US" dirty="0"/>
              <a:t>Many candidate solutions, the overwhelming majority of which do not solve the problem at hand. Finding one that does, or one that is “best,” can present quite a challenge.</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792633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Performance Measures  </a:t>
            </a:r>
          </a:p>
        </p:txBody>
      </p:sp>
      <p:sp>
        <p:nvSpPr>
          <p:cNvPr id="5" name="Content Placeholder 4"/>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Where time complexity depends on number of key operations required and space complexity depends on number of space units needed</a:t>
            </a:r>
          </a:p>
          <a:p>
            <a:endParaRPr lang="en-US" dirty="0"/>
          </a:p>
        </p:txBody>
      </p:sp>
      <p:pic>
        <p:nvPicPr>
          <p:cNvPr id="6" name="Picture 5"/>
          <p:cNvPicPr>
            <a:picLocks noChangeAspect="1"/>
          </p:cNvPicPr>
          <p:nvPr/>
        </p:nvPicPr>
        <p:blipFill>
          <a:blip r:embed="rId2"/>
          <a:stretch>
            <a:fillRect/>
          </a:stretch>
        </p:blipFill>
        <p:spPr>
          <a:xfrm>
            <a:off x="1097280" y="1737360"/>
            <a:ext cx="7394188" cy="2339318"/>
          </a:xfrm>
          <a:prstGeom prst="rect">
            <a:avLst/>
          </a:prstGeom>
        </p:spPr>
      </p:pic>
    </p:spTree>
    <p:extLst>
      <p:ext uri="{BB962C8B-B14F-4D97-AF65-F5344CB8AC3E}">
        <p14:creationId xmlns:p14="http://schemas.microsoft.com/office/powerpoint/2010/main" val="259574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2875746" y="1989863"/>
            <a:ext cx="6038850" cy="2310277"/>
          </a:xfrm>
          <a:prstGeom prst="rect">
            <a:avLst/>
          </a:prstGeom>
        </p:spPr>
      </p:pic>
    </p:spTree>
    <p:extLst>
      <p:ext uri="{BB962C8B-B14F-4D97-AF65-F5344CB8AC3E}">
        <p14:creationId xmlns:p14="http://schemas.microsoft.com/office/powerpoint/2010/main" val="23205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a:t>
            </a:r>
          </a:p>
        </p:txBody>
      </p:sp>
      <p:pic>
        <p:nvPicPr>
          <p:cNvPr id="4" name="Content Placeholder 3"/>
          <p:cNvPicPr>
            <a:picLocks noGrp="1" noChangeAspect="1"/>
          </p:cNvPicPr>
          <p:nvPr>
            <p:ph idx="1"/>
          </p:nvPr>
        </p:nvPicPr>
        <p:blipFill>
          <a:blip r:embed="rId2"/>
          <a:stretch>
            <a:fillRect/>
          </a:stretch>
        </p:blipFill>
        <p:spPr>
          <a:xfrm>
            <a:off x="1761893" y="1737360"/>
            <a:ext cx="8631044" cy="4328903"/>
          </a:xfrm>
          <a:prstGeom prst="rect">
            <a:avLst/>
          </a:prstGeom>
        </p:spPr>
      </p:pic>
    </p:spTree>
    <p:extLst>
      <p:ext uri="{BB962C8B-B14F-4D97-AF65-F5344CB8AC3E}">
        <p14:creationId xmlns:p14="http://schemas.microsoft.com/office/powerpoint/2010/main" val="123922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Algorithms !</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 </a:t>
            </a:r>
            <a:r>
              <a:rPr lang="en-US" sz="2000" dirty="0">
                <a:latin typeface="Calibri" panose="020F0502020204030204" pitchFamily="34" charset="0"/>
                <a:cs typeface="Calibri" panose="020F0502020204030204" pitchFamily="34" charset="0"/>
              </a:rPr>
              <a:t>Informally, an </a:t>
            </a:r>
            <a:r>
              <a:rPr lang="en-US" sz="2000" b="1" i="1" dirty="0">
                <a:latin typeface="Calibri" panose="020F0502020204030204" pitchFamily="34" charset="0"/>
                <a:cs typeface="Calibri" panose="020F0502020204030204" pitchFamily="34" charset="0"/>
              </a:rPr>
              <a:t>algorithm </a:t>
            </a:r>
            <a:r>
              <a:rPr lang="en-US" sz="2000" dirty="0">
                <a:latin typeface="Calibri" panose="020F0502020204030204" pitchFamily="34" charset="0"/>
                <a:cs typeface="Calibri" panose="020F0502020204030204" pitchFamily="34" charset="0"/>
              </a:rPr>
              <a:t>is any well-defined computational procedure that takes</a:t>
            </a:r>
          </a:p>
          <a:p>
            <a:r>
              <a:rPr lang="en-US" sz="2000" dirty="0">
                <a:latin typeface="Calibri" panose="020F0502020204030204" pitchFamily="34" charset="0"/>
                <a:cs typeface="Calibri" panose="020F0502020204030204" pitchFamily="34" charset="0"/>
              </a:rPr>
              <a:t>some value, or set of values, as </a:t>
            </a:r>
            <a:r>
              <a:rPr lang="en-US" sz="2000" b="1" i="1" dirty="0">
                <a:latin typeface="Calibri" panose="020F0502020204030204" pitchFamily="34" charset="0"/>
                <a:cs typeface="Calibri" panose="020F0502020204030204" pitchFamily="34" charset="0"/>
              </a:rPr>
              <a:t>input </a:t>
            </a:r>
            <a:r>
              <a:rPr lang="en-US" sz="2000" dirty="0">
                <a:latin typeface="Calibri" panose="020F0502020204030204" pitchFamily="34" charset="0"/>
                <a:cs typeface="Calibri" panose="020F0502020204030204" pitchFamily="34" charset="0"/>
              </a:rPr>
              <a:t>and produces some value, or set of values, as</a:t>
            </a:r>
          </a:p>
          <a:p>
            <a:r>
              <a:rPr lang="en-US" sz="2000" b="1" i="1" dirty="0">
                <a:latin typeface="Calibri" panose="020F0502020204030204" pitchFamily="34" charset="0"/>
                <a:cs typeface="Calibri" panose="020F0502020204030204" pitchFamily="34" charset="0"/>
              </a:rPr>
              <a:t>output</a:t>
            </a:r>
            <a:r>
              <a:rPr lang="en-US" sz="2000" dirty="0">
                <a:latin typeface="Calibri" panose="020F0502020204030204" pitchFamily="34" charset="0"/>
                <a:cs typeface="Calibri" panose="020F0502020204030204" pitchFamily="34" charset="0"/>
              </a:rPr>
              <a:t>. An algorithm is thus a sequence of computational steps that transform the</a:t>
            </a:r>
          </a:p>
          <a:p>
            <a:r>
              <a:rPr lang="en-US" sz="2000" dirty="0">
                <a:latin typeface="Calibri" panose="020F0502020204030204" pitchFamily="34" charset="0"/>
                <a:cs typeface="Calibri" panose="020F0502020204030204" pitchFamily="34" charset="0"/>
              </a:rPr>
              <a:t>input into the output.</a:t>
            </a:r>
          </a:p>
        </p:txBody>
      </p:sp>
      <p:pic>
        <p:nvPicPr>
          <p:cNvPr id="4" name="Picture 3"/>
          <p:cNvPicPr>
            <a:picLocks noChangeAspect="1"/>
          </p:cNvPicPr>
          <p:nvPr/>
        </p:nvPicPr>
        <p:blipFill>
          <a:blip r:embed="rId2"/>
          <a:stretch>
            <a:fillRect/>
          </a:stretch>
        </p:blipFill>
        <p:spPr>
          <a:xfrm>
            <a:off x="4414965" y="3429000"/>
            <a:ext cx="4962525" cy="2409825"/>
          </a:xfrm>
          <a:prstGeom prst="rect">
            <a:avLst/>
          </a:prstGeom>
        </p:spPr>
      </p:pic>
    </p:spTree>
    <p:extLst>
      <p:ext uri="{BB962C8B-B14F-4D97-AF65-F5344CB8AC3E}">
        <p14:creationId xmlns:p14="http://schemas.microsoft.com/office/powerpoint/2010/main" val="235959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a:xfrm>
            <a:off x="3424106" y="1876617"/>
            <a:ext cx="5837339" cy="4112286"/>
          </a:xfrm>
        </p:spPr>
        <p:txBody>
          <a:bodyPr>
            <a:normAutofit lnSpcReduction="10000"/>
          </a:bodyPr>
          <a:lstStyle/>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An algorithm is said to be correct if for every input it halts (terminates/stops) with the correct output.</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An incorrect algorithm might not halt (terminate/stop) at all on some input instances, or it</a:t>
            </a:r>
          </a:p>
          <a:p>
            <a:r>
              <a:rPr lang="en-US" sz="2000" dirty="0">
                <a:latin typeface="Calibri" panose="020F0502020204030204" pitchFamily="34" charset="0"/>
                <a:cs typeface="Calibri" panose="020F0502020204030204" pitchFamily="34" charset="0"/>
              </a:rPr>
              <a:t>might halt with an incorrect answer</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An algorithm can be specified in English, or as a computer program or as a hardware design.</a:t>
            </a:r>
          </a:p>
          <a:p>
            <a:endParaRPr lang="en-US" dirty="0"/>
          </a:p>
        </p:txBody>
      </p:sp>
    </p:spTree>
    <p:extLst>
      <p:ext uri="{BB962C8B-B14F-4D97-AF65-F5344CB8AC3E}">
        <p14:creationId xmlns:p14="http://schemas.microsoft.com/office/powerpoint/2010/main" val="194798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Algorithms - Sorting</a:t>
            </a:r>
          </a:p>
        </p:txBody>
      </p:sp>
      <p:sp>
        <p:nvSpPr>
          <p:cNvPr id="3" name="Content Placeholder 2"/>
          <p:cNvSpPr>
            <a:spLocks noGrp="1"/>
          </p:cNvSpPr>
          <p:nvPr>
            <p:ph idx="1"/>
          </p:nvPr>
        </p:nvSpPr>
        <p:spPr/>
        <p:txBody>
          <a:bodyPr>
            <a:normAutofit/>
          </a:bodyPr>
          <a:lstStyle/>
          <a:p>
            <a:r>
              <a:rPr lang="en-US" dirty="0"/>
              <a:t>You want to design algorithm that sort numbers in ascending order :</a:t>
            </a:r>
          </a:p>
          <a:p>
            <a:endParaRPr lang="en-US" dirty="0"/>
          </a:p>
          <a:p>
            <a:r>
              <a:rPr lang="en-US" dirty="0"/>
              <a:t>Formally you can define it as :</a:t>
            </a:r>
          </a:p>
          <a:p>
            <a:endParaRPr lang="en-US" dirty="0"/>
          </a:p>
          <a:p>
            <a:endParaRPr lang="en-US" dirty="0"/>
          </a:p>
        </p:txBody>
      </p:sp>
      <p:pic>
        <p:nvPicPr>
          <p:cNvPr id="4" name="Picture 3"/>
          <p:cNvPicPr>
            <a:picLocks noChangeAspect="1"/>
          </p:cNvPicPr>
          <p:nvPr/>
        </p:nvPicPr>
        <p:blipFill>
          <a:blip r:embed="rId2"/>
          <a:stretch>
            <a:fillRect/>
          </a:stretch>
        </p:blipFill>
        <p:spPr>
          <a:xfrm>
            <a:off x="2084580" y="3490333"/>
            <a:ext cx="7906913" cy="1851102"/>
          </a:xfrm>
          <a:prstGeom prst="rect">
            <a:avLst/>
          </a:prstGeom>
        </p:spPr>
      </p:pic>
    </p:spTree>
    <p:extLst>
      <p:ext uri="{BB962C8B-B14F-4D97-AF65-F5344CB8AC3E}">
        <p14:creationId xmlns:p14="http://schemas.microsoft.com/office/powerpoint/2010/main" val="53751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Algorithms - Sorting</a:t>
            </a:r>
          </a:p>
        </p:txBody>
      </p:sp>
      <p:sp>
        <p:nvSpPr>
          <p:cNvPr id="3" name="Content Placeholder 2"/>
          <p:cNvSpPr>
            <a:spLocks noGrp="1"/>
          </p:cNvSpPr>
          <p:nvPr>
            <p:ph idx="1"/>
          </p:nvPr>
        </p:nvSpPr>
        <p:spPr/>
        <p:txBody>
          <a:bodyPr>
            <a:normAutofit/>
          </a:bodyPr>
          <a:lstStyle/>
          <a:p>
            <a:r>
              <a:rPr lang="en-US" dirty="0"/>
              <a:t>For example, given the input sequence (31, 41, 59, 26, 41, 58), a sorting algorithm</a:t>
            </a:r>
          </a:p>
          <a:p>
            <a:r>
              <a:rPr lang="en-US" dirty="0"/>
              <a:t>returns as output the sequence (26, 31, 41, 41, 58, 59). Such an input sequence is</a:t>
            </a:r>
          </a:p>
          <a:p>
            <a:r>
              <a:rPr lang="en-US" dirty="0"/>
              <a:t>called an </a:t>
            </a:r>
            <a:r>
              <a:rPr lang="en-US" b="1" i="1" dirty="0"/>
              <a:t>instance </a:t>
            </a:r>
            <a:r>
              <a:rPr lang="en-US" dirty="0"/>
              <a:t>of the sorting problem. In general, an </a:t>
            </a:r>
            <a:r>
              <a:rPr lang="en-US" b="1" i="1" dirty="0"/>
              <a:t>instance of a problem</a:t>
            </a:r>
          </a:p>
          <a:p>
            <a:r>
              <a:rPr lang="en-US" dirty="0"/>
              <a:t>consists of the input needed to compute a solution to the problem.</a:t>
            </a:r>
          </a:p>
          <a:p>
            <a:endParaRPr lang="en-US" dirty="0"/>
          </a:p>
        </p:txBody>
      </p:sp>
    </p:spTree>
    <p:extLst>
      <p:ext uri="{BB962C8B-B14F-4D97-AF65-F5344CB8AC3E}">
        <p14:creationId xmlns:p14="http://schemas.microsoft.com/office/powerpoint/2010/main" val="413521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Algorithms - Walk</a:t>
            </a:r>
          </a:p>
        </p:txBody>
      </p:sp>
      <p:pic>
        <p:nvPicPr>
          <p:cNvPr id="4" name="Content Placeholder 3"/>
          <p:cNvPicPr>
            <a:picLocks noGrp="1" noChangeAspect="1"/>
          </p:cNvPicPr>
          <p:nvPr>
            <p:ph idx="1"/>
          </p:nvPr>
        </p:nvPicPr>
        <p:blipFill>
          <a:blip r:embed="rId2"/>
          <a:stretch>
            <a:fillRect/>
          </a:stretch>
        </p:blipFill>
        <p:spPr>
          <a:xfrm>
            <a:off x="1347052" y="2001064"/>
            <a:ext cx="5476875" cy="2352675"/>
          </a:xfrm>
          <a:prstGeom prst="rect">
            <a:avLst/>
          </a:prstGeom>
        </p:spPr>
      </p:pic>
    </p:spTree>
    <p:extLst>
      <p:ext uri="{BB962C8B-B14F-4D97-AF65-F5344CB8AC3E}">
        <p14:creationId xmlns:p14="http://schemas.microsoft.com/office/powerpoint/2010/main" val="358956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Algorithms – Cook Noodles</a:t>
            </a:r>
          </a:p>
        </p:txBody>
      </p:sp>
      <p:sp>
        <p:nvSpPr>
          <p:cNvPr id="3" name="Content Placeholder 2"/>
          <p:cNvSpPr>
            <a:spLocks noGrp="1"/>
          </p:cNvSpPr>
          <p:nvPr>
            <p:ph idx="1"/>
          </p:nvPr>
        </p:nvSpPr>
        <p:spPr/>
        <p:txBody>
          <a:bodyPr>
            <a:normAutofit/>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2124075" y="1845734"/>
            <a:ext cx="7029450" cy="4229100"/>
          </a:xfrm>
          <a:prstGeom prst="rect">
            <a:avLst/>
          </a:prstGeom>
        </p:spPr>
      </p:pic>
    </p:spTree>
    <p:extLst>
      <p:ext uri="{BB962C8B-B14F-4D97-AF65-F5344CB8AC3E}">
        <p14:creationId xmlns:p14="http://schemas.microsoft.com/office/powerpoint/2010/main" val="181539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Algorithms – HGP</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The Human Genome Project has made great progress toward the goals of identifying all the 100,000 genes in human DNA, determining the sequences of the 3 billion chemical base pairs that make up human DNA, storing this information in databases, and developing tools for data analysis. Each of these steps requires sophisticated algorithms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822" y="3429000"/>
            <a:ext cx="6076950" cy="3144644"/>
          </a:xfrm>
          <a:prstGeom prst="rect">
            <a:avLst/>
          </a:prstGeom>
        </p:spPr>
      </p:pic>
    </p:spTree>
    <p:extLst>
      <p:ext uri="{BB962C8B-B14F-4D97-AF65-F5344CB8AC3E}">
        <p14:creationId xmlns:p14="http://schemas.microsoft.com/office/powerpoint/2010/main" val="1544511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1367</TotalTime>
  <Words>664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Garamond</vt:lpstr>
      <vt:lpstr>Wingdings</vt:lpstr>
      <vt:lpstr>Savon</vt:lpstr>
      <vt:lpstr>CS2009- Design and Analysis of Algorithms</vt:lpstr>
      <vt:lpstr>Hierarchy</vt:lpstr>
      <vt:lpstr>What are Algorithms !</vt:lpstr>
      <vt:lpstr>Algorithms</vt:lpstr>
      <vt:lpstr>Examples of Algorithms - Sorting</vt:lpstr>
      <vt:lpstr>Examples of Algorithms - Sorting</vt:lpstr>
      <vt:lpstr>Examples of Algorithms - Walk</vt:lpstr>
      <vt:lpstr>Examples of Algorithms – Cook Noodles</vt:lpstr>
      <vt:lpstr>Applications of Algorithms – HGP</vt:lpstr>
      <vt:lpstr>Applications of Algorithms - Internet</vt:lpstr>
      <vt:lpstr>Applications of Algorithms - Security</vt:lpstr>
      <vt:lpstr>Applications of Algorithms - Others</vt:lpstr>
      <vt:lpstr>Algorithm – Practical Problem</vt:lpstr>
      <vt:lpstr>Algorithm Performance Measures  </vt:lpstr>
      <vt:lpstr>Example</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anaum hamid</cp:lastModifiedBy>
  <cp:revision>49</cp:revision>
  <dcterms:created xsi:type="dcterms:W3CDTF">2020-08-30T07:35:06Z</dcterms:created>
  <dcterms:modified xsi:type="dcterms:W3CDTF">2022-08-23T03:49:45Z</dcterms:modified>
</cp:coreProperties>
</file>