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95" r:id="rId6"/>
    <p:sldId id="260" r:id="rId7"/>
    <p:sldId id="261" r:id="rId8"/>
    <p:sldId id="262" r:id="rId9"/>
    <p:sldId id="26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0411-7735-40EA-9291-22B9ED30066B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F431-C7C7-4161-ACA6-1B97FBDD7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6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Intro to dynamic programming; matrix chain multiplication; longest common subsequence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Slides from </a:t>
            </a: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12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design a dynamic programming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Precondition: </a:t>
            </a:r>
            <a:r>
              <a:rPr lang="en-US" dirty="0" err="1"/>
              <a:t>subproblems</a:t>
            </a:r>
            <a:r>
              <a:rPr lang="en-US" dirty="0"/>
              <a:t> are largely overlapped</a:t>
            </a:r>
          </a:p>
          <a:p>
            <a:r>
              <a:rPr lang="en-US" dirty="0"/>
              <a:t>Define the optimal solution by optimal </a:t>
            </a:r>
            <a:r>
              <a:rPr lang="en-US" dirty="0" err="1"/>
              <a:t>subsolutions</a:t>
            </a:r>
            <a:endParaRPr lang="en-US" dirty="0"/>
          </a:p>
          <a:p>
            <a:r>
              <a:rPr lang="en-US" dirty="0"/>
              <a:t>Compute the value of an optimal solution</a:t>
            </a:r>
          </a:p>
          <a:p>
            <a:r>
              <a:rPr lang="en-US" dirty="0"/>
              <a:t>Construct an optimal solution from computed information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When is divide-and-conquer inefficient?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divide-and-conquer, a solution is combined from solutions of </a:t>
            </a:r>
            <a:r>
              <a:rPr lang="en-US" err="1"/>
              <a:t>subproblems</a:t>
            </a:r>
            <a:endParaRPr lang="en-US"/>
          </a:p>
          <a:p>
            <a:pPr lvl="1"/>
            <a:r>
              <a:rPr lang="en-US" err="1"/>
              <a:t>Mergesort</a:t>
            </a:r>
            <a:endParaRPr lang="en-US"/>
          </a:p>
          <a:p>
            <a:pPr lvl="1"/>
            <a:r>
              <a:rPr lang="en-US"/>
              <a:t>Quicksort</a:t>
            </a:r>
          </a:p>
          <a:p>
            <a:pPr lvl="1"/>
            <a:r>
              <a:rPr lang="en-US"/>
              <a:t>Maximum-</a:t>
            </a:r>
            <a:r>
              <a:rPr lang="en-US" err="1"/>
              <a:t>subarray</a:t>
            </a:r>
            <a:endParaRPr lang="en-US"/>
          </a:p>
          <a:p>
            <a:r>
              <a:rPr lang="en-US"/>
              <a:t>What if the </a:t>
            </a:r>
            <a:r>
              <a:rPr lang="en-US" err="1"/>
              <a:t>subproblems</a:t>
            </a:r>
            <a:r>
              <a:rPr lang="en-US"/>
              <a:t> are largely overlapped?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When is divide-and-conquer inefficient?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E.g. find out who is the tallest person in this classroom</a:t>
            </a:r>
          </a:p>
          <a:p>
            <a:r>
              <a:rPr lang="en-US" dirty="0"/>
              <a:t>It may be solved by: </a:t>
            </a:r>
          </a:p>
          <a:p>
            <a:pPr lvl="1"/>
            <a:r>
              <a:rPr lang="en-US" dirty="0"/>
              <a:t>Find out the tallest male</a:t>
            </a:r>
          </a:p>
          <a:p>
            <a:pPr lvl="1"/>
            <a:r>
              <a:rPr lang="en-US" dirty="0"/>
              <a:t>Find out the tallest student</a:t>
            </a:r>
          </a:p>
          <a:p>
            <a:pPr lvl="1"/>
            <a:r>
              <a:rPr lang="en-US" dirty="0"/>
              <a:t>Choose the taller one from these two</a:t>
            </a:r>
          </a:p>
          <a:p>
            <a:r>
              <a:rPr lang="en-US" dirty="0"/>
              <a:t>What is the problem here?</a:t>
            </a:r>
          </a:p>
          <a:p>
            <a:pPr lvl="1"/>
            <a:r>
              <a:rPr lang="en-US" dirty="0"/>
              <a:t>All the male students are measured twice</a:t>
            </a:r>
          </a:p>
        </p:txBody>
      </p:sp>
    </p:spTree>
    <p:extLst>
      <p:ext uri="{BB962C8B-B14F-4D97-AF65-F5344CB8AC3E}">
        <p14:creationId xmlns:p14="http://schemas.microsoft.com/office/powerpoint/2010/main" val="17699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dynamic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 to divide-and-conquer</a:t>
            </a:r>
          </a:p>
          <a:p>
            <a:pPr lvl="1"/>
            <a:r>
              <a:rPr lang="en-US"/>
              <a:t>(When applied to optimization problems, it is called </a:t>
            </a:r>
            <a:r>
              <a:rPr lang="en-US" b="1"/>
              <a:t>optimal substructure: </a:t>
            </a:r>
            <a:r>
              <a:rPr lang="en-US"/>
              <a:t>optimal solution is constructed from optimal solutions to its </a:t>
            </a:r>
            <a:r>
              <a:rPr lang="en-US" err="1"/>
              <a:t>subproblems</a:t>
            </a:r>
            <a:r>
              <a:rPr lang="en-US"/>
              <a:t>)</a:t>
            </a:r>
          </a:p>
          <a:p>
            <a:r>
              <a:rPr lang="en-US" err="1"/>
              <a:t>Subproblems</a:t>
            </a:r>
            <a:r>
              <a:rPr lang="en-US"/>
              <a:t> overlap</a:t>
            </a:r>
          </a:p>
          <a:p>
            <a:pPr lvl="1"/>
            <a:r>
              <a:rPr lang="en-US" err="1"/>
              <a:t>Subproblems</a:t>
            </a:r>
            <a:r>
              <a:rPr lang="en-US"/>
              <a:t> share sub-</a:t>
            </a:r>
            <a:r>
              <a:rPr lang="en-US" err="1"/>
              <a:t>subproblems</a:t>
            </a:r>
            <a:endParaRPr lang="en-US"/>
          </a:p>
          <a:p>
            <a:pPr lvl="1"/>
            <a:r>
              <a:rPr lang="en-US"/>
              <a:t>Overlapped </a:t>
            </a:r>
            <a:r>
              <a:rPr lang="en-US" err="1"/>
              <a:t>subproblems</a:t>
            </a:r>
            <a:r>
              <a:rPr lang="en-US"/>
              <a:t> grows quickly with problem size</a:t>
            </a:r>
          </a:p>
        </p:txBody>
      </p:sp>
    </p:spTree>
    <p:extLst>
      <p:ext uri="{BB962C8B-B14F-4D97-AF65-F5344CB8AC3E}">
        <p14:creationId xmlns:p14="http://schemas.microsoft.com/office/powerpoint/2010/main" val="206304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dynamic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Subproblems</a:t>
            </a:r>
            <a:r>
              <a:rPr lang="en-US" dirty="0"/>
              <a:t> overlap</a:t>
            </a:r>
          </a:p>
          <a:p>
            <a:pPr lvl="1"/>
            <a:r>
              <a:rPr lang="en-US" dirty="0" err="1"/>
              <a:t>Subproblems</a:t>
            </a:r>
            <a:r>
              <a:rPr lang="en-US" dirty="0"/>
              <a:t> share sub-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7223" y="332289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Sub1</a:t>
            </a:r>
          </a:p>
        </p:txBody>
      </p:sp>
      <p:sp>
        <p:nvSpPr>
          <p:cNvPr id="5" name="Rectangle 4"/>
          <p:cNvSpPr/>
          <p:nvPr/>
        </p:nvSpPr>
        <p:spPr>
          <a:xfrm>
            <a:off x="5654823" y="332289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Sub2</a:t>
            </a:r>
          </a:p>
        </p:txBody>
      </p:sp>
      <p:sp>
        <p:nvSpPr>
          <p:cNvPr id="6" name="Rectangle 5"/>
          <p:cNvSpPr/>
          <p:nvPr/>
        </p:nvSpPr>
        <p:spPr>
          <a:xfrm>
            <a:off x="963182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Sub3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7223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Sub4</a:t>
            </a:r>
          </a:p>
        </p:txBody>
      </p:sp>
      <p:sp>
        <p:nvSpPr>
          <p:cNvPr id="8" name="Rectangle 7"/>
          <p:cNvSpPr/>
          <p:nvPr/>
        </p:nvSpPr>
        <p:spPr>
          <a:xfrm>
            <a:off x="2987823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Sub5</a:t>
            </a:r>
          </a:p>
        </p:txBody>
      </p:sp>
      <p:sp>
        <p:nvSpPr>
          <p:cNvPr id="9" name="Rectangle 8"/>
          <p:cNvSpPr/>
          <p:nvPr/>
        </p:nvSpPr>
        <p:spPr>
          <a:xfrm>
            <a:off x="4740423" y="455206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11909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6423" y="4542090"/>
            <a:ext cx="80544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Sub6</a:t>
            </a:r>
          </a:p>
        </p:txBody>
      </p:sp>
      <p:cxnSp>
        <p:nvCxnSpPr>
          <p:cNvPr id="13" name="Straight Connector 12"/>
          <p:cNvCxnSpPr>
            <a:stCxn id="4" idx="2"/>
            <a:endCxn id="6" idx="0"/>
          </p:cNvCxnSpPr>
          <p:nvPr/>
        </p:nvCxnSpPr>
        <p:spPr>
          <a:xfrm flipH="1">
            <a:off x="1365903" y="3780090"/>
            <a:ext cx="116472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2"/>
            <a:endCxn id="7" idx="0"/>
          </p:cNvCxnSpPr>
          <p:nvPr/>
        </p:nvCxnSpPr>
        <p:spPr>
          <a:xfrm flipH="1">
            <a:off x="2399944" y="3780090"/>
            <a:ext cx="130679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2"/>
            <a:endCxn id="8" idx="0"/>
          </p:cNvCxnSpPr>
          <p:nvPr/>
        </p:nvCxnSpPr>
        <p:spPr>
          <a:xfrm>
            <a:off x="2530623" y="3780090"/>
            <a:ext cx="8599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2"/>
            <a:endCxn id="9" idx="0"/>
          </p:cNvCxnSpPr>
          <p:nvPr/>
        </p:nvCxnSpPr>
        <p:spPr>
          <a:xfrm flipH="1">
            <a:off x="5143144" y="3780090"/>
            <a:ext cx="1045079" cy="77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2"/>
            <a:endCxn id="10" idx="0"/>
          </p:cNvCxnSpPr>
          <p:nvPr/>
        </p:nvCxnSpPr>
        <p:spPr>
          <a:xfrm>
            <a:off x="6188223" y="3780090"/>
            <a:ext cx="126407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11" idx="0"/>
          </p:cNvCxnSpPr>
          <p:nvPr/>
        </p:nvCxnSpPr>
        <p:spPr>
          <a:xfrm>
            <a:off x="6188223" y="3780090"/>
            <a:ext cx="1240921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dynamic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Dynamic programming algorithms</a:t>
            </a:r>
          </a:p>
          <a:p>
            <a:pPr lvl="1"/>
            <a:r>
              <a:rPr lang="en-US"/>
              <a:t>Solve each </a:t>
            </a:r>
            <a:r>
              <a:rPr lang="en-US" err="1"/>
              <a:t>subproblem</a:t>
            </a:r>
            <a:r>
              <a:rPr lang="en-US"/>
              <a:t> only </a:t>
            </a:r>
            <a:r>
              <a:rPr lang="en-US" b="1"/>
              <a:t>once</a:t>
            </a:r>
          </a:p>
          <a:p>
            <a:pPr lvl="1"/>
            <a:r>
              <a:rPr lang="en-US"/>
              <a:t>If solve problems in a top-down manner, record sub problem solutions in a table (named: </a:t>
            </a:r>
            <a:r>
              <a:rPr lang="en-US" b="1"/>
              <a:t>top-down with </a:t>
            </a:r>
            <a:r>
              <a:rPr lang="en-US" b="1" err="1"/>
              <a:t>memoization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If solve the problems in a bottom-up manner, solve the smaller problem first (named: </a:t>
            </a:r>
            <a:r>
              <a:rPr lang="en-US" b="1"/>
              <a:t>bottom-up method</a:t>
            </a:r>
            <a:r>
              <a:rPr lang="en-US"/>
              <a:t>) 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3763108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 computing, </a:t>
            </a:r>
            <a:r>
              <a:rPr lang="en-US" b="1" dirty="0" err="1"/>
              <a:t>memoization</a:t>
            </a:r>
            <a:r>
              <a:rPr lang="en-US" dirty="0"/>
              <a:t> is an optimization technique used primarily to speed up computer programs by having function calls avoid repeating the calculation of results for previously processed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7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dynamic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Find out who is the tallest person in this classroom</a:t>
            </a:r>
          </a:p>
          <a:p>
            <a:pPr lvl="1"/>
            <a:r>
              <a:rPr lang="en-US" sz="2400" dirty="0"/>
              <a:t>Find out the tallest male</a:t>
            </a:r>
          </a:p>
          <a:p>
            <a:pPr lvl="1"/>
            <a:r>
              <a:rPr lang="en-US" sz="2400" dirty="0"/>
              <a:t>Find out the tallest student</a:t>
            </a:r>
          </a:p>
          <a:p>
            <a:pPr lvl="1"/>
            <a:r>
              <a:rPr lang="en-US" sz="2400" dirty="0"/>
              <a:t>Find the taller one from this two </a:t>
            </a:r>
          </a:p>
          <a:p>
            <a:r>
              <a:rPr lang="en-US" sz="2400" dirty="0"/>
              <a:t>Assuming there are only these persons here:</a:t>
            </a:r>
          </a:p>
          <a:p>
            <a:pPr lvl="1"/>
            <a:r>
              <a:rPr lang="en-US" sz="2400" dirty="0"/>
              <a:t>Instructor, Haydon, male</a:t>
            </a:r>
          </a:p>
          <a:p>
            <a:pPr lvl="1"/>
            <a:r>
              <a:rPr lang="en-US" sz="2400" dirty="0"/>
              <a:t>Student, Brad, male</a:t>
            </a:r>
          </a:p>
          <a:p>
            <a:pPr lvl="1"/>
            <a:r>
              <a:rPr lang="en-US" sz="2400" dirty="0"/>
              <a:t>Student, Rebecca, female</a:t>
            </a:r>
          </a:p>
          <a:p>
            <a:pPr lvl="1"/>
            <a:r>
              <a:rPr lang="en-US" sz="2400" dirty="0"/>
              <a:t>Student, Eric, male</a:t>
            </a:r>
          </a:p>
          <a:p>
            <a:r>
              <a:rPr lang="en-US" sz="2400" dirty="0"/>
              <a:t>The problems “measure the height of a person” are highly overlapped </a:t>
            </a:r>
          </a:p>
          <a:p>
            <a:r>
              <a:rPr lang="en-US" sz="2400" dirty="0"/>
              <a:t>What are the top-down method and bottom-up method of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34278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1" y="21028"/>
            <a:ext cx="7162800" cy="792162"/>
          </a:xfrm>
        </p:spPr>
        <p:txBody>
          <a:bodyPr/>
          <a:lstStyle/>
          <a:p>
            <a:r>
              <a:rPr lang="en-US"/>
              <a:t>Top-down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27631" y="1066799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43329"/>
              </p:ext>
            </p:extLst>
          </p:nvPr>
        </p:nvGraphicFramePr>
        <p:xfrm>
          <a:off x="6230815" y="1498999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Haydon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-29308" y="80146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Find out the tallest male:</a:t>
            </a:r>
          </a:p>
          <a:p>
            <a:endParaRPr 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228600" y="1082932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Haydon’s height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354" y="1476416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Haydon’s height and record it. Max=(Haydon, 1.75)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7054" y="1861897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1.75m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185" y="184574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Brad’s height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221508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Brad’s height and record it. Max=(Brad, 1.8)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599" y="2223900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1.80m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6700" y="257958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Eric’s height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2384" y="2948918"/>
            <a:ext cx="59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Eric’s height and record it. Max=(Brad, 1.8)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2972836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1.78m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" y="3386043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35169" y="3773256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Find out the tallest  student:</a:t>
            </a:r>
          </a:p>
          <a:p>
            <a:endParaRPr lang="en-US" b="1"/>
          </a:p>
        </p:txBody>
      </p:sp>
      <p:sp>
        <p:nvSpPr>
          <p:cNvPr id="19" name="TextBox 18"/>
          <p:cNvSpPr txBox="1"/>
          <p:nvPr/>
        </p:nvSpPr>
        <p:spPr>
          <a:xfrm>
            <a:off x="407376" y="4123833"/>
            <a:ext cx="50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Brad’s height. Max=(Brad, 1.8)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3239" y="4572000"/>
            <a:ext cx="50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Rebecca’s height.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8923" y="4941332"/>
            <a:ext cx="59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Rebecca’s height and record it. Max=(Brad, 1.8)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13430" y="2603504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1.73m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1338" y="5310664"/>
            <a:ext cx="507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memo for Eric’s height. Max=(Brad, 1.8)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032393"/>
            <a:ext cx="711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Choose the taller one from tallest male and tallest student</a:t>
            </a:r>
          </a:p>
          <a:p>
            <a:endParaRPr 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442547" y="566306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923" y="630939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8399" y="4123833"/>
            <a:ext cx="236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many times we measure the height?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65984" y="4938429"/>
            <a:ext cx="23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6215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1" y="21028"/>
            <a:ext cx="7162800" cy="792162"/>
          </a:xfrm>
        </p:spPr>
        <p:txBody>
          <a:bodyPr/>
          <a:lstStyle/>
          <a:p>
            <a:r>
              <a:rPr lang="en-US"/>
              <a:t>Bottom-up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27631" y="1066799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Memo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94954"/>
              </p:ext>
            </p:extLst>
          </p:nvPr>
        </p:nvGraphicFramePr>
        <p:xfrm>
          <a:off x="6230815" y="1498999"/>
          <a:ext cx="289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Haydon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Rebecca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3131" y="650436"/>
            <a:ext cx="612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Solve all the </a:t>
            </a:r>
            <a:r>
              <a:rPr lang="en-US" b="1" err="1"/>
              <a:t>subproblems</a:t>
            </a:r>
            <a:r>
              <a:rPr lang="en-US" b="1"/>
              <a:t> from smaller ones to bigger ones</a:t>
            </a:r>
          </a:p>
          <a:p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128953" y="106679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Haydon’s height and record it.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87054" y="1861897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1.75m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8953" y="140693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Brad’s height and record 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599" y="2223900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1.80m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6538" y="2145595"/>
            <a:ext cx="59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Eric’s height and record it.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8600" y="2972836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1.78m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8070" y="297283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61547" y="336403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Find out the tallest  student:</a:t>
            </a:r>
          </a:p>
          <a:p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146538" y="1776263"/>
            <a:ext cx="5926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 Rebecca’s height and record it.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13430" y="2603504"/>
            <a:ext cx="113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1.73m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61547" y="4075805"/>
            <a:ext cx="711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Choose the taller one from tallest male and tallest student</a:t>
            </a:r>
          </a:p>
          <a:p>
            <a:endParaRPr lang="en-US" b="1"/>
          </a:p>
        </p:txBody>
      </p:sp>
      <p:sp>
        <p:nvSpPr>
          <p:cNvPr id="25" name="TextBox 24"/>
          <p:cNvSpPr txBox="1"/>
          <p:nvPr/>
        </p:nvSpPr>
        <p:spPr>
          <a:xfrm>
            <a:off x="378070" y="372318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8070" y="443651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Return (Brad, 1.8)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8399" y="4123833"/>
            <a:ext cx="236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many times we measure the height?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65984" y="4938429"/>
            <a:ext cx="23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2593232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b="1"/>
              <a:t>Find out the tallest male: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410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5" grpId="0"/>
      <p:bldP spid="16" grpId="0"/>
      <p:bldP spid="17" grpId="0"/>
      <p:bldP spid="18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628</Words>
  <Application>Microsoft Macintosh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When is divide-and-conquer inefficient?</vt:lpstr>
      <vt:lpstr>When is divide-and-conquer inefficient?</vt:lpstr>
      <vt:lpstr>What is dynamic programming?</vt:lpstr>
      <vt:lpstr>What is dynamic programming?</vt:lpstr>
      <vt:lpstr>What is dynamic programming?</vt:lpstr>
      <vt:lpstr>What is dynamic programming?</vt:lpstr>
      <vt:lpstr>Top-down</vt:lpstr>
      <vt:lpstr>Bottom-up</vt:lpstr>
      <vt:lpstr>How to design a dynamic programming algorithms?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anaum hamid</cp:lastModifiedBy>
  <cp:revision>70</cp:revision>
  <dcterms:created xsi:type="dcterms:W3CDTF">2006-08-16T00:00:00Z</dcterms:created>
  <dcterms:modified xsi:type="dcterms:W3CDTF">2022-10-09T07:21:55Z</dcterms:modified>
</cp:coreProperties>
</file>