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0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4" r:id="rId1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7EF1F9-30DB-BB4C-829B-42814A44BD3B}" type="doc">
      <dgm:prSet loTypeId="urn:microsoft.com/office/officeart/2008/layout/HalfCircleOrganizationChart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BA230F52-897B-F746-8879-A53BD12671ED}">
      <dgm:prSet phldrT="[Text]"/>
      <dgm:spPr/>
      <dgm:t>
        <a:bodyPr/>
        <a:lstStyle/>
        <a:p>
          <a:r>
            <a:rPr lang="en-US" dirty="0"/>
            <a:t>DYNAMIC PROGRAMMING</a:t>
          </a:r>
        </a:p>
      </dgm:t>
    </dgm:pt>
    <dgm:pt modelId="{E0C58663-7D22-CE45-B1D7-56596C4D2B30}" type="parTrans" cxnId="{3A2326AD-2BDE-344E-A19E-8E63EAA92B56}">
      <dgm:prSet/>
      <dgm:spPr/>
      <dgm:t>
        <a:bodyPr/>
        <a:lstStyle/>
        <a:p>
          <a:endParaRPr lang="en-US"/>
        </a:p>
      </dgm:t>
    </dgm:pt>
    <dgm:pt modelId="{B1D5322D-A9A7-144C-9B96-C418C52963BB}" type="sibTrans" cxnId="{3A2326AD-2BDE-344E-A19E-8E63EAA92B56}">
      <dgm:prSet/>
      <dgm:spPr/>
      <dgm:t>
        <a:bodyPr/>
        <a:lstStyle/>
        <a:p>
          <a:endParaRPr lang="en-US"/>
        </a:p>
      </dgm:t>
    </dgm:pt>
    <dgm:pt modelId="{159FCFE2-47DE-D44B-968B-E37BBA3ECD67}">
      <dgm:prSet phldrT="[Text]"/>
      <dgm:spPr/>
      <dgm:t>
        <a:bodyPr/>
        <a:lstStyle/>
        <a:p>
          <a:r>
            <a:rPr lang="en-US" dirty="0"/>
            <a:t>MEMOIZATION</a:t>
          </a:r>
          <a:br>
            <a:rPr lang="en-US" dirty="0"/>
          </a:br>
          <a:r>
            <a:rPr lang="en-US" dirty="0"/>
            <a:t>(TOP-DOWN APPROACH)</a:t>
          </a:r>
        </a:p>
      </dgm:t>
    </dgm:pt>
    <dgm:pt modelId="{FF855C5A-677B-0C49-B287-79A2DE6B19BE}" type="parTrans" cxnId="{E2AF6CED-DC80-3F4D-B047-9C0C21789295}">
      <dgm:prSet/>
      <dgm:spPr/>
      <dgm:t>
        <a:bodyPr/>
        <a:lstStyle/>
        <a:p>
          <a:endParaRPr lang="en-US"/>
        </a:p>
      </dgm:t>
    </dgm:pt>
    <dgm:pt modelId="{4A7F3F5D-0AA5-4340-A991-EBFFAFC51EFE}" type="sibTrans" cxnId="{E2AF6CED-DC80-3F4D-B047-9C0C21789295}">
      <dgm:prSet/>
      <dgm:spPr/>
      <dgm:t>
        <a:bodyPr/>
        <a:lstStyle/>
        <a:p>
          <a:endParaRPr lang="en-US"/>
        </a:p>
      </dgm:t>
    </dgm:pt>
    <dgm:pt modelId="{857EFDBA-81EF-FE47-B95E-13F698A9E87B}">
      <dgm:prSet phldrT="[Text]"/>
      <dgm:spPr/>
      <dgm:t>
        <a:bodyPr/>
        <a:lstStyle/>
        <a:p>
          <a:r>
            <a:rPr lang="en-US" dirty="0"/>
            <a:t>TABULATION</a:t>
          </a:r>
          <a:br>
            <a:rPr lang="en-US" dirty="0"/>
          </a:br>
          <a:r>
            <a:rPr lang="en-US" dirty="0"/>
            <a:t>(BOTTOM UP APPROCH)</a:t>
          </a:r>
        </a:p>
      </dgm:t>
    </dgm:pt>
    <dgm:pt modelId="{3B06B746-7841-7A48-9BDD-E7B648CF5524}" type="parTrans" cxnId="{2DEF82EE-2D7B-C949-9FE3-C6A9A6DCB5F0}">
      <dgm:prSet/>
      <dgm:spPr/>
      <dgm:t>
        <a:bodyPr/>
        <a:lstStyle/>
        <a:p>
          <a:endParaRPr lang="en-US"/>
        </a:p>
      </dgm:t>
    </dgm:pt>
    <dgm:pt modelId="{3A2B73AD-1B8A-7D41-9A33-6449FADAD558}" type="sibTrans" cxnId="{2DEF82EE-2D7B-C949-9FE3-C6A9A6DCB5F0}">
      <dgm:prSet/>
      <dgm:spPr/>
      <dgm:t>
        <a:bodyPr/>
        <a:lstStyle/>
        <a:p>
          <a:endParaRPr lang="en-US"/>
        </a:p>
      </dgm:t>
    </dgm:pt>
    <dgm:pt modelId="{BAFA51B3-9EAF-5E4A-BD5F-5D5B2AC8EE44}" type="pres">
      <dgm:prSet presAssocID="{167EF1F9-30DB-BB4C-829B-42814A44BD3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543EDD1-FAA4-CA4D-8371-45FFF80EF26B}" type="pres">
      <dgm:prSet presAssocID="{BA230F52-897B-F746-8879-A53BD12671ED}" presName="hierRoot1" presStyleCnt="0">
        <dgm:presLayoutVars>
          <dgm:hierBranch val="init"/>
        </dgm:presLayoutVars>
      </dgm:prSet>
      <dgm:spPr/>
    </dgm:pt>
    <dgm:pt modelId="{1A9777BB-FE57-F84C-B77A-E32605E9E39C}" type="pres">
      <dgm:prSet presAssocID="{BA230F52-897B-F746-8879-A53BD12671ED}" presName="rootComposite1" presStyleCnt="0"/>
      <dgm:spPr/>
    </dgm:pt>
    <dgm:pt modelId="{C25AF866-B593-3845-B38B-851D85018815}" type="pres">
      <dgm:prSet presAssocID="{BA230F52-897B-F746-8879-A53BD12671ED}" presName="rootText1" presStyleLbl="alignAcc1" presStyleIdx="0" presStyleCnt="0">
        <dgm:presLayoutVars>
          <dgm:chPref val="3"/>
        </dgm:presLayoutVars>
      </dgm:prSet>
      <dgm:spPr/>
    </dgm:pt>
    <dgm:pt modelId="{FE13E701-0D65-A448-B75B-F31DE09268CF}" type="pres">
      <dgm:prSet presAssocID="{BA230F52-897B-F746-8879-A53BD12671ED}" presName="topArc1" presStyleLbl="parChTrans1D1" presStyleIdx="0" presStyleCnt="6"/>
      <dgm:spPr/>
    </dgm:pt>
    <dgm:pt modelId="{0FF902C5-0337-B647-90B5-16A92D7EBC45}" type="pres">
      <dgm:prSet presAssocID="{BA230F52-897B-F746-8879-A53BD12671ED}" presName="bottomArc1" presStyleLbl="parChTrans1D1" presStyleIdx="1" presStyleCnt="6"/>
      <dgm:spPr/>
    </dgm:pt>
    <dgm:pt modelId="{7C7D6061-5D17-404F-B1AA-2CFD4C750ABB}" type="pres">
      <dgm:prSet presAssocID="{BA230F52-897B-F746-8879-A53BD12671ED}" presName="topConnNode1" presStyleLbl="node1" presStyleIdx="0" presStyleCnt="0"/>
      <dgm:spPr/>
    </dgm:pt>
    <dgm:pt modelId="{D66B5CE2-3C1D-774F-8DE0-CEA07B259292}" type="pres">
      <dgm:prSet presAssocID="{BA230F52-897B-F746-8879-A53BD12671ED}" presName="hierChild2" presStyleCnt="0"/>
      <dgm:spPr/>
    </dgm:pt>
    <dgm:pt modelId="{DE279D51-F002-4943-B157-1B7909FF02F1}" type="pres">
      <dgm:prSet presAssocID="{FF855C5A-677B-0C49-B287-79A2DE6B19BE}" presName="Name28" presStyleLbl="parChTrans1D2" presStyleIdx="0" presStyleCnt="2"/>
      <dgm:spPr/>
    </dgm:pt>
    <dgm:pt modelId="{99F66147-5267-4C43-AB0F-B33261DFD118}" type="pres">
      <dgm:prSet presAssocID="{159FCFE2-47DE-D44B-968B-E37BBA3ECD67}" presName="hierRoot2" presStyleCnt="0">
        <dgm:presLayoutVars>
          <dgm:hierBranch val="init"/>
        </dgm:presLayoutVars>
      </dgm:prSet>
      <dgm:spPr/>
    </dgm:pt>
    <dgm:pt modelId="{FC3E7048-C31C-F444-9398-1CBB3F06A417}" type="pres">
      <dgm:prSet presAssocID="{159FCFE2-47DE-D44B-968B-E37BBA3ECD67}" presName="rootComposite2" presStyleCnt="0"/>
      <dgm:spPr/>
    </dgm:pt>
    <dgm:pt modelId="{77A8122A-C9E1-954E-9300-C7EC3E6371B3}" type="pres">
      <dgm:prSet presAssocID="{159FCFE2-47DE-D44B-968B-E37BBA3ECD67}" presName="rootText2" presStyleLbl="alignAcc1" presStyleIdx="0" presStyleCnt="0">
        <dgm:presLayoutVars>
          <dgm:chPref val="3"/>
        </dgm:presLayoutVars>
      </dgm:prSet>
      <dgm:spPr/>
    </dgm:pt>
    <dgm:pt modelId="{111D8EFC-8FCC-9544-AD8E-8EBDB867ED3B}" type="pres">
      <dgm:prSet presAssocID="{159FCFE2-47DE-D44B-968B-E37BBA3ECD67}" presName="topArc2" presStyleLbl="parChTrans1D1" presStyleIdx="2" presStyleCnt="6"/>
      <dgm:spPr/>
    </dgm:pt>
    <dgm:pt modelId="{7F38F0F6-41D8-EB40-B86F-38EB646AD19C}" type="pres">
      <dgm:prSet presAssocID="{159FCFE2-47DE-D44B-968B-E37BBA3ECD67}" presName="bottomArc2" presStyleLbl="parChTrans1D1" presStyleIdx="3" presStyleCnt="6"/>
      <dgm:spPr/>
    </dgm:pt>
    <dgm:pt modelId="{CD9185BA-01D3-5D43-83B2-B0828F1E4B4C}" type="pres">
      <dgm:prSet presAssocID="{159FCFE2-47DE-D44B-968B-E37BBA3ECD67}" presName="topConnNode2" presStyleLbl="node2" presStyleIdx="0" presStyleCnt="0"/>
      <dgm:spPr/>
    </dgm:pt>
    <dgm:pt modelId="{D314D171-2A21-C748-8771-86B6217BB27D}" type="pres">
      <dgm:prSet presAssocID="{159FCFE2-47DE-D44B-968B-E37BBA3ECD67}" presName="hierChild4" presStyleCnt="0"/>
      <dgm:spPr/>
    </dgm:pt>
    <dgm:pt modelId="{7EC41162-47B7-534F-9030-85D00447B849}" type="pres">
      <dgm:prSet presAssocID="{159FCFE2-47DE-D44B-968B-E37BBA3ECD67}" presName="hierChild5" presStyleCnt="0"/>
      <dgm:spPr/>
    </dgm:pt>
    <dgm:pt modelId="{39326941-B428-0248-8D35-6F9320462FB7}" type="pres">
      <dgm:prSet presAssocID="{3B06B746-7841-7A48-9BDD-E7B648CF5524}" presName="Name28" presStyleLbl="parChTrans1D2" presStyleIdx="1" presStyleCnt="2"/>
      <dgm:spPr/>
    </dgm:pt>
    <dgm:pt modelId="{EC9E7A97-8FD9-814F-B554-60D4862B18D0}" type="pres">
      <dgm:prSet presAssocID="{857EFDBA-81EF-FE47-B95E-13F698A9E87B}" presName="hierRoot2" presStyleCnt="0">
        <dgm:presLayoutVars>
          <dgm:hierBranch val="init"/>
        </dgm:presLayoutVars>
      </dgm:prSet>
      <dgm:spPr/>
    </dgm:pt>
    <dgm:pt modelId="{27F626E2-8CE7-B149-A997-C16367D2D642}" type="pres">
      <dgm:prSet presAssocID="{857EFDBA-81EF-FE47-B95E-13F698A9E87B}" presName="rootComposite2" presStyleCnt="0"/>
      <dgm:spPr/>
    </dgm:pt>
    <dgm:pt modelId="{540ED63B-B731-5A43-9222-3A964D568D9F}" type="pres">
      <dgm:prSet presAssocID="{857EFDBA-81EF-FE47-B95E-13F698A9E87B}" presName="rootText2" presStyleLbl="alignAcc1" presStyleIdx="0" presStyleCnt="0">
        <dgm:presLayoutVars>
          <dgm:chPref val="3"/>
        </dgm:presLayoutVars>
      </dgm:prSet>
      <dgm:spPr/>
    </dgm:pt>
    <dgm:pt modelId="{BC232671-9F90-F446-ACA3-6953DC334BA2}" type="pres">
      <dgm:prSet presAssocID="{857EFDBA-81EF-FE47-B95E-13F698A9E87B}" presName="topArc2" presStyleLbl="parChTrans1D1" presStyleIdx="4" presStyleCnt="6"/>
      <dgm:spPr/>
    </dgm:pt>
    <dgm:pt modelId="{E06E1707-5E31-0A46-818C-6B2B7C4B3128}" type="pres">
      <dgm:prSet presAssocID="{857EFDBA-81EF-FE47-B95E-13F698A9E87B}" presName="bottomArc2" presStyleLbl="parChTrans1D1" presStyleIdx="5" presStyleCnt="6"/>
      <dgm:spPr/>
    </dgm:pt>
    <dgm:pt modelId="{6C998CA0-17E3-5849-98AA-11F71F83F285}" type="pres">
      <dgm:prSet presAssocID="{857EFDBA-81EF-FE47-B95E-13F698A9E87B}" presName="topConnNode2" presStyleLbl="node2" presStyleIdx="0" presStyleCnt="0"/>
      <dgm:spPr/>
    </dgm:pt>
    <dgm:pt modelId="{828C9D5F-00B5-8D49-97CB-B9DDF21F73E5}" type="pres">
      <dgm:prSet presAssocID="{857EFDBA-81EF-FE47-B95E-13F698A9E87B}" presName="hierChild4" presStyleCnt="0"/>
      <dgm:spPr/>
    </dgm:pt>
    <dgm:pt modelId="{2F96A2D2-ECAA-0F42-85CE-3F9BCB5056A0}" type="pres">
      <dgm:prSet presAssocID="{857EFDBA-81EF-FE47-B95E-13F698A9E87B}" presName="hierChild5" presStyleCnt="0"/>
      <dgm:spPr/>
    </dgm:pt>
    <dgm:pt modelId="{4B65670E-61C0-AA42-BB60-B3CE5AC4F31B}" type="pres">
      <dgm:prSet presAssocID="{BA230F52-897B-F746-8879-A53BD12671ED}" presName="hierChild3" presStyleCnt="0"/>
      <dgm:spPr/>
    </dgm:pt>
  </dgm:ptLst>
  <dgm:cxnLst>
    <dgm:cxn modelId="{E7C68A91-2261-8340-932A-664EA7C20D88}" type="presOf" srcId="{159FCFE2-47DE-D44B-968B-E37BBA3ECD67}" destId="{CD9185BA-01D3-5D43-83B2-B0828F1E4B4C}" srcOrd="1" destOrd="0" presId="urn:microsoft.com/office/officeart/2008/layout/HalfCircleOrganizationChart"/>
    <dgm:cxn modelId="{1323DC9F-6338-DE4F-B0BA-837A4FF94EAC}" type="presOf" srcId="{BA230F52-897B-F746-8879-A53BD12671ED}" destId="{C25AF866-B593-3845-B38B-851D85018815}" srcOrd="0" destOrd="0" presId="urn:microsoft.com/office/officeart/2008/layout/HalfCircleOrganizationChart"/>
    <dgm:cxn modelId="{3A2326AD-2BDE-344E-A19E-8E63EAA92B56}" srcId="{167EF1F9-30DB-BB4C-829B-42814A44BD3B}" destId="{BA230F52-897B-F746-8879-A53BD12671ED}" srcOrd="0" destOrd="0" parTransId="{E0C58663-7D22-CE45-B1D7-56596C4D2B30}" sibTransId="{B1D5322D-A9A7-144C-9B96-C418C52963BB}"/>
    <dgm:cxn modelId="{D332E1C0-0EA5-2745-B6BD-0C96C3D58151}" type="presOf" srcId="{857EFDBA-81EF-FE47-B95E-13F698A9E87B}" destId="{6C998CA0-17E3-5849-98AA-11F71F83F285}" srcOrd="1" destOrd="0" presId="urn:microsoft.com/office/officeart/2008/layout/HalfCircleOrganizationChart"/>
    <dgm:cxn modelId="{59592FC1-5543-D74B-8326-187B9D665365}" type="presOf" srcId="{167EF1F9-30DB-BB4C-829B-42814A44BD3B}" destId="{BAFA51B3-9EAF-5E4A-BD5F-5D5B2AC8EE44}" srcOrd="0" destOrd="0" presId="urn:microsoft.com/office/officeart/2008/layout/HalfCircleOrganizationChart"/>
    <dgm:cxn modelId="{ED3FA3C1-8895-0D47-A93B-10AE547B72A1}" type="presOf" srcId="{857EFDBA-81EF-FE47-B95E-13F698A9E87B}" destId="{540ED63B-B731-5A43-9222-3A964D568D9F}" srcOrd="0" destOrd="0" presId="urn:microsoft.com/office/officeart/2008/layout/HalfCircleOrganizationChart"/>
    <dgm:cxn modelId="{67C272C2-6705-B643-B34B-F0DA19093F3B}" type="presOf" srcId="{BA230F52-897B-F746-8879-A53BD12671ED}" destId="{7C7D6061-5D17-404F-B1AA-2CFD4C750ABB}" srcOrd="1" destOrd="0" presId="urn:microsoft.com/office/officeart/2008/layout/HalfCircleOrganizationChart"/>
    <dgm:cxn modelId="{E288F3DE-431E-6542-9DF7-EAF6F970B764}" type="presOf" srcId="{FF855C5A-677B-0C49-B287-79A2DE6B19BE}" destId="{DE279D51-F002-4943-B157-1B7909FF02F1}" srcOrd="0" destOrd="0" presId="urn:microsoft.com/office/officeart/2008/layout/HalfCircleOrganizationChart"/>
    <dgm:cxn modelId="{38C618E6-B322-4D45-9B18-842B2000B635}" type="presOf" srcId="{159FCFE2-47DE-D44B-968B-E37BBA3ECD67}" destId="{77A8122A-C9E1-954E-9300-C7EC3E6371B3}" srcOrd="0" destOrd="0" presId="urn:microsoft.com/office/officeart/2008/layout/HalfCircleOrganizationChart"/>
    <dgm:cxn modelId="{E2AF6CED-DC80-3F4D-B047-9C0C21789295}" srcId="{BA230F52-897B-F746-8879-A53BD12671ED}" destId="{159FCFE2-47DE-D44B-968B-E37BBA3ECD67}" srcOrd="0" destOrd="0" parTransId="{FF855C5A-677B-0C49-B287-79A2DE6B19BE}" sibTransId="{4A7F3F5D-0AA5-4340-A991-EBFFAFC51EFE}"/>
    <dgm:cxn modelId="{2DEF82EE-2D7B-C949-9FE3-C6A9A6DCB5F0}" srcId="{BA230F52-897B-F746-8879-A53BD12671ED}" destId="{857EFDBA-81EF-FE47-B95E-13F698A9E87B}" srcOrd="1" destOrd="0" parTransId="{3B06B746-7841-7A48-9BDD-E7B648CF5524}" sibTransId="{3A2B73AD-1B8A-7D41-9A33-6449FADAD558}"/>
    <dgm:cxn modelId="{319D20F2-33F3-2E4F-84A3-D1EDA0D42A12}" type="presOf" srcId="{3B06B746-7841-7A48-9BDD-E7B648CF5524}" destId="{39326941-B428-0248-8D35-6F9320462FB7}" srcOrd="0" destOrd="0" presId="urn:microsoft.com/office/officeart/2008/layout/HalfCircleOrganizationChart"/>
    <dgm:cxn modelId="{AE1F4033-08C1-6341-B7A6-A415F30C7F03}" type="presParOf" srcId="{BAFA51B3-9EAF-5E4A-BD5F-5D5B2AC8EE44}" destId="{6543EDD1-FAA4-CA4D-8371-45FFF80EF26B}" srcOrd="0" destOrd="0" presId="urn:microsoft.com/office/officeart/2008/layout/HalfCircleOrganizationChart"/>
    <dgm:cxn modelId="{B036840C-FBF5-2148-A16E-863F2813A116}" type="presParOf" srcId="{6543EDD1-FAA4-CA4D-8371-45FFF80EF26B}" destId="{1A9777BB-FE57-F84C-B77A-E32605E9E39C}" srcOrd="0" destOrd="0" presId="urn:microsoft.com/office/officeart/2008/layout/HalfCircleOrganizationChart"/>
    <dgm:cxn modelId="{BCC4E31F-2C12-D34C-B24E-2EE5C2604E45}" type="presParOf" srcId="{1A9777BB-FE57-F84C-B77A-E32605E9E39C}" destId="{C25AF866-B593-3845-B38B-851D85018815}" srcOrd="0" destOrd="0" presId="urn:microsoft.com/office/officeart/2008/layout/HalfCircleOrganizationChart"/>
    <dgm:cxn modelId="{1BB4FB7A-FEC4-994C-9A6E-FEFC5316A98D}" type="presParOf" srcId="{1A9777BB-FE57-F84C-B77A-E32605E9E39C}" destId="{FE13E701-0D65-A448-B75B-F31DE09268CF}" srcOrd="1" destOrd="0" presId="urn:microsoft.com/office/officeart/2008/layout/HalfCircleOrganizationChart"/>
    <dgm:cxn modelId="{FC038DA3-9003-C54C-A6C3-A7E3A340DCDA}" type="presParOf" srcId="{1A9777BB-FE57-F84C-B77A-E32605E9E39C}" destId="{0FF902C5-0337-B647-90B5-16A92D7EBC45}" srcOrd="2" destOrd="0" presId="urn:microsoft.com/office/officeart/2008/layout/HalfCircleOrganizationChart"/>
    <dgm:cxn modelId="{D4209A44-B66A-5641-B075-D93E214AF1DA}" type="presParOf" srcId="{1A9777BB-FE57-F84C-B77A-E32605E9E39C}" destId="{7C7D6061-5D17-404F-B1AA-2CFD4C750ABB}" srcOrd="3" destOrd="0" presId="urn:microsoft.com/office/officeart/2008/layout/HalfCircleOrganizationChart"/>
    <dgm:cxn modelId="{2881BE4E-A3FE-DC46-B0DC-53F59275A102}" type="presParOf" srcId="{6543EDD1-FAA4-CA4D-8371-45FFF80EF26B}" destId="{D66B5CE2-3C1D-774F-8DE0-CEA07B259292}" srcOrd="1" destOrd="0" presId="urn:microsoft.com/office/officeart/2008/layout/HalfCircleOrganizationChart"/>
    <dgm:cxn modelId="{A4882513-319B-6C42-9AE9-2C210C39DFDA}" type="presParOf" srcId="{D66B5CE2-3C1D-774F-8DE0-CEA07B259292}" destId="{DE279D51-F002-4943-B157-1B7909FF02F1}" srcOrd="0" destOrd="0" presId="urn:microsoft.com/office/officeart/2008/layout/HalfCircleOrganizationChart"/>
    <dgm:cxn modelId="{19764FA2-5552-A640-8B33-F65A231311A8}" type="presParOf" srcId="{D66B5CE2-3C1D-774F-8DE0-CEA07B259292}" destId="{99F66147-5267-4C43-AB0F-B33261DFD118}" srcOrd="1" destOrd="0" presId="urn:microsoft.com/office/officeart/2008/layout/HalfCircleOrganizationChart"/>
    <dgm:cxn modelId="{0C8C1D97-108D-224E-8960-70D245A64880}" type="presParOf" srcId="{99F66147-5267-4C43-AB0F-B33261DFD118}" destId="{FC3E7048-C31C-F444-9398-1CBB3F06A417}" srcOrd="0" destOrd="0" presId="urn:microsoft.com/office/officeart/2008/layout/HalfCircleOrganizationChart"/>
    <dgm:cxn modelId="{83C5B10C-AAAA-A744-AD73-47CC8D969DF7}" type="presParOf" srcId="{FC3E7048-C31C-F444-9398-1CBB3F06A417}" destId="{77A8122A-C9E1-954E-9300-C7EC3E6371B3}" srcOrd="0" destOrd="0" presId="urn:microsoft.com/office/officeart/2008/layout/HalfCircleOrganizationChart"/>
    <dgm:cxn modelId="{8CD06E55-CE5E-AA47-91A7-531DBCE2BCCE}" type="presParOf" srcId="{FC3E7048-C31C-F444-9398-1CBB3F06A417}" destId="{111D8EFC-8FCC-9544-AD8E-8EBDB867ED3B}" srcOrd="1" destOrd="0" presId="urn:microsoft.com/office/officeart/2008/layout/HalfCircleOrganizationChart"/>
    <dgm:cxn modelId="{DE5B25B0-94DA-D14C-8BB1-29A452C8CDE6}" type="presParOf" srcId="{FC3E7048-C31C-F444-9398-1CBB3F06A417}" destId="{7F38F0F6-41D8-EB40-B86F-38EB646AD19C}" srcOrd="2" destOrd="0" presId="urn:microsoft.com/office/officeart/2008/layout/HalfCircleOrganizationChart"/>
    <dgm:cxn modelId="{0C3CC6C2-5DEB-AB44-A692-4C802691D922}" type="presParOf" srcId="{FC3E7048-C31C-F444-9398-1CBB3F06A417}" destId="{CD9185BA-01D3-5D43-83B2-B0828F1E4B4C}" srcOrd="3" destOrd="0" presId="urn:microsoft.com/office/officeart/2008/layout/HalfCircleOrganizationChart"/>
    <dgm:cxn modelId="{323F85C6-7822-1A4B-9CE0-9FF686365932}" type="presParOf" srcId="{99F66147-5267-4C43-AB0F-B33261DFD118}" destId="{D314D171-2A21-C748-8771-86B6217BB27D}" srcOrd="1" destOrd="0" presId="urn:microsoft.com/office/officeart/2008/layout/HalfCircleOrganizationChart"/>
    <dgm:cxn modelId="{ADDF1CCD-0E0D-4347-80BB-F8DB78E25C6D}" type="presParOf" srcId="{99F66147-5267-4C43-AB0F-B33261DFD118}" destId="{7EC41162-47B7-534F-9030-85D00447B849}" srcOrd="2" destOrd="0" presId="urn:microsoft.com/office/officeart/2008/layout/HalfCircleOrganizationChart"/>
    <dgm:cxn modelId="{D57D36E8-DF63-2F41-8C62-0F9D13E4B7A5}" type="presParOf" srcId="{D66B5CE2-3C1D-774F-8DE0-CEA07B259292}" destId="{39326941-B428-0248-8D35-6F9320462FB7}" srcOrd="2" destOrd="0" presId="urn:microsoft.com/office/officeart/2008/layout/HalfCircleOrganizationChart"/>
    <dgm:cxn modelId="{A6B4FFDC-6FA6-4A48-9ECD-7072514C26F6}" type="presParOf" srcId="{D66B5CE2-3C1D-774F-8DE0-CEA07B259292}" destId="{EC9E7A97-8FD9-814F-B554-60D4862B18D0}" srcOrd="3" destOrd="0" presId="urn:microsoft.com/office/officeart/2008/layout/HalfCircleOrganizationChart"/>
    <dgm:cxn modelId="{2F426C4E-E493-E34C-8D49-CDED03DD0377}" type="presParOf" srcId="{EC9E7A97-8FD9-814F-B554-60D4862B18D0}" destId="{27F626E2-8CE7-B149-A997-C16367D2D642}" srcOrd="0" destOrd="0" presId="urn:microsoft.com/office/officeart/2008/layout/HalfCircleOrganizationChart"/>
    <dgm:cxn modelId="{463FFE80-7F22-4A4F-BD4E-17854AAAAE29}" type="presParOf" srcId="{27F626E2-8CE7-B149-A997-C16367D2D642}" destId="{540ED63B-B731-5A43-9222-3A964D568D9F}" srcOrd="0" destOrd="0" presId="urn:microsoft.com/office/officeart/2008/layout/HalfCircleOrganizationChart"/>
    <dgm:cxn modelId="{3C3057ED-A4DC-1C4C-871E-83D706AC95EC}" type="presParOf" srcId="{27F626E2-8CE7-B149-A997-C16367D2D642}" destId="{BC232671-9F90-F446-ACA3-6953DC334BA2}" srcOrd="1" destOrd="0" presId="urn:microsoft.com/office/officeart/2008/layout/HalfCircleOrganizationChart"/>
    <dgm:cxn modelId="{6CA601DD-75F4-7748-A038-8A9A7AE33FA0}" type="presParOf" srcId="{27F626E2-8CE7-B149-A997-C16367D2D642}" destId="{E06E1707-5E31-0A46-818C-6B2B7C4B3128}" srcOrd="2" destOrd="0" presId="urn:microsoft.com/office/officeart/2008/layout/HalfCircleOrganizationChart"/>
    <dgm:cxn modelId="{7ADB2B2B-3070-9540-8B76-D017F68E4E55}" type="presParOf" srcId="{27F626E2-8CE7-B149-A997-C16367D2D642}" destId="{6C998CA0-17E3-5849-98AA-11F71F83F285}" srcOrd="3" destOrd="0" presId="urn:microsoft.com/office/officeart/2008/layout/HalfCircleOrganizationChart"/>
    <dgm:cxn modelId="{1EA2CD32-0603-E545-BAEE-96FC3A3139D2}" type="presParOf" srcId="{EC9E7A97-8FD9-814F-B554-60D4862B18D0}" destId="{828C9D5F-00B5-8D49-97CB-B9DDF21F73E5}" srcOrd="1" destOrd="0" presId="urn:microsoft.com/office/officeart/2008/layout/HalfCircleOrganizationChart"/>
    <dgm:cxn modelId="{E55570CE-3781-814D-9FBE-5B6677914AEF}" type="presParOf" srcId="{EC9E7A97-8FD9-814F-B554-60D4862B18D0}" destId="{2F96A2D2-ECAA-0F42-85CE-3F9BCB5056A0}" srcOrd="2" destOrd="0" presId="urn:microsoft.com/office/officeart/2008/layout/HalfCircleOrganizationChart"/>
    <dgm:cxn modelId="{391027EF-A2DF-EB4F-AC26-A4CE3C067434}" type="presParOf" srcId="{6543EDD1-FAA4-CA4D-8371-45FFF80EF26B}" destId="{4B65670E-61C0-AA42-BB60-B3CE5AC4F31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326941-B428-0248-8D35-6F9320462FB7}">
      <dsp:nvSpPr>
        <dsp:cNvPr id="0" name=""/>
        <dsp:cNvSpPr/>
      </dsp:nvSpPr>
      <dsp:spPr>
        <a:xfrm>
          <a:off x="3695700" y="1934994"/>
          <a:ext cx="2022461" cy="7020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005"/>
              </a:lnTo>
              <a:lnTo>
                <a:pt x="2022461" y="351005"/>
              </a:lnTo>
              <a:lnTo>
                <a:pt x="2022461" y="70201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279D51-F002-4943-B157-1B7909FF02F1}">
      <dsp:nvSpPr>
        <dsp:cNvPr id="0" name=""/>
        <dsp:cNvSpPr/>
      </dsp:nvSpPr>
      <dsp:spPr>
        <a:xfrm>
          <a:off x="1673238" y="1934994"/>
          <a:ext cx="2022461" cy="702011"/>
        </a:xfrm>
        <a:custGeom>
          <a:avLst/>
          <a:gdLst/>
          <a:ahLst/>
          <a:cxnLst/>
          <a:rect l="0" t="0" r="0" b="0"/>
          <a:pathLst>
            <a:path>
              <a:moveTo>
                <a:pt x="2022461" y="0"/>
              </a:moveTo>
              <a:lnTo>
                <a:pt x="2022461" y="351005"/>
              </a:lnTo>
              <a:lnTo>
                <a:pt x="0" y="351005"/>
              </a:lnTo>
              <a:lnTo>
                <a:pt x="0" y="702011"/>
              </a:lnTo>
            </a:path>
          </a:pathLst>
        </a:custGeom>
        <a:noFill/>
        <a:ln w="2540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13E701-0D65-A448-B75B-F31DE09268CF}">
      <dsp:nvSpPr>
        <dsp:cNvPr id="0" name=""/>
        <dsp:cNvSpPr/>
      </dsp:nvSpPr>
      <dsp:spPr>
        <a:xfrm>
          <a:off x="2859971" y="263538"/>
          <a:ext cx="1671456" cy="16714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F902C5-0337-B647-90B5-16A92D7EBC45}">
      <dsp:nvSpPr>
        <dsp:cNvPr id="0" name=""/>
        <dsp:cNvSpPr/>
      </dsp:nvSpPr>
      <dsp:spPr>
        <a:xfrm>
          <a:off x="2859971" y="263538"/>
          <a:ext cx="1671456" cy="16714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5AF866-B593-3845-B38B-851D85018815}">
      <dsp:nvSpPr>
        <dsp:cNvPr id="0" name=""/>
        <dsp:cNvSpPr/>
      </dsp:nvSpPr>
      <dsp:spPr>
        <a:xfrm>
          <a:off x="2024243" y="564400"/>
          <a:ext cx="3342912" cy="10697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DYNAMIC PROGRAMMING</a:t>
          </a:r>
        </a:p>
      </dsp:txBody>
      <dsp:txXfrm>
        <a:off x="2024243" y="564400"/>
        <a:ext cx="3342912" cy="1069731"/>
      </dsp:txXfrm>
    </dsp:sp>
    <dsp:sp modelId="{111D8EFC-8FCC-9544-AD8E-8EBDB867ED3B}">
      <dsp:nvSpPr>
        <dsp:cNvPr id="0" name=""/>
        <dsp:cNvSpPr/>
      </dsp:nvSpPr>
      <dsp:spPr>
        <a:xfrm>
          <a:off x="837510" y="2637005"/>
          <a:ext cx="1671456" cy="16714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8F0F6-41D8-EB40-B86F-38EB646AD19C}">
      <dsp:nvSpPr>
        <dsp:cNvPr id="0" name=""/>
        <dsp:cNvSpPr/>
      </dsp:nvSpPr>
      <dsp:spPr>
        <a:xfrm>
          <a:off x="837510" y="2637005"/>
          <a:ext cx="1671456" cy="16714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A8122A-C9E1-954E-9300-C7EC3E6371B3}">
      <dsp:nvSpPr>
        <dsp:cNvPr id="0" name=""/>
        <dsp:cNvSpPr/>
      </dsp:nvSpPr>
      <dsp:spPr>
        <a:xfrm>
          <a:off x="1781" y="2937867"/>
          <a:ext cx="3342912" cy="10697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MEMOIZATION</a:t>
          </a:r>
          <a:br>
            <a:rPr lang="en-US" sz="2500" kern="1200" dirty="0"/>
          </a:br>
          <a:r>
            <a:rPr lang="en-US" sz="2500" kern="1200" dirty="0"/>
            <a:t>(TOP-DOWN APPROACH)</a:t>
          </a:r>
        </a:p>
      </dsp:txBody>
      <dsp:txXfrm>
        <a:off x="1781" y="2937867"/>
        <a:ext cx="3342912" cy="1069731"/>
      </dsp:txXfrm>
    </dsp:sp>
    <dsp:sp modelId="{BC232671-9F90-F446-ACA3-6953DC334BA2}">
      <dsp:nvSpPr>
        <dsp:cNvPr id="0" name=""/>
        <dsp:cNvSpPr/>
      </dsp:nvSpPr>
      <dsp:spPr>
        <a:xfrm>
          <a:off x="4882433" y="2637005"/>
          <a:ext cx="1671456" cy="1671456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6E1707-5E31-0A46-818C-6B2B7C4B3128}">
      <dsp:nvSpPr>
        <dsp:cNvPr id="0" name=""/>
        <dsp:cNvSpPr/>
      </dsp:nvSpPr>
      <dsp:spPr>
        <a:xfrm>
          <a:off x="4882433" y="2637005"/>
          <a:ext cx="1671456" cy="1671456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0ED63B-B731-5A43-9222-3A964D568D9F}">
      <dsp:nvSpPr>
        <dsp:cNvPr id="0" name=""/>
        <dsp:cNvSpPr/>
      </dsp:nvSpPr>
      <dsp:spPr>
        <a:xfrm>
          <a:off x="4046705" y="2937867"/>
          <a:ext cx="3342912" cy="1069731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TABULATION</a:t>
          </a:r>
          <a:br>
            <a:rPr lang="en-US" sz="2500" kern="1200" dirty="0"/>
          </a:br>
          <a:r>
            <a:rPr lang="en-US" sz="2500" kern="1200" dirty="0"/>
            <a:t>(BOTTOM UP APPROCH)</a:t>
          </a:r>
        </a:p>
      </dsp:txBody>
      <dsp:txXfrm>
        <a:off x="4046705" y="2937867"/>
        <a:ext cx="3342912" cy="1069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DE507-4795-D74A-B6B5-D8986BC91323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7DFEBB-76F5-6144-85C1-E4057081B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04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46" name="Rectangle 2">
            <a:extLst>
              <a:ext uri="{FF2B5EF4-FFF2-40B4-BE49-F238E27FC236}">
                <a16:creationId xmlns:a16="http://schemas.microsoft.com/office/drawing/2014/main" id="{C118D915-B22D-4C96-818D-2C0BC422BD5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620547" name="Rectangle 3">
            <a:extLst>
              <a:ext uri="{FF2B5EF4-FFF2-40B4-BE49-F238E27FC236}">
                <a16:creationId xmlns:a16="http://schemas.microsoft.com/office/drawing/2014/main" id="{E2B34099-5790-471D-A849-7045E017C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326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26136" y="1005839"/>
            <a:ext cx="8353044" cy="152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8845" y="-52628"/>
            <a:ext cx="7906308" cy="1186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8839" y="2046859"/>
            <a:ext cx="7416800" cy="3958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33339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524000" y="2362200"/>
            <a:ext cx="6019800" cy="1447800"/>
          </a:xfrm>
        </p:spPr>
        <p:txBody>
          <a:bodyPr>
            <a:noAutofit/>
          </a:bodyPr>
          <a:lstStyle/>
          <a:p>
            <a:pPr marL="24161750" indent="-24161750" algn="ctr">
              <a:defRPr/>
            </a:pPr>
            <a:r>
              <a:rPr lang="en-US" sz="3600" b="1" cap="none" dirty="0">
                <a:solidFill>
                  <a:srgbClr val="B32C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  <a:cs typeface="Arial" charset="0"/>
              </a:rPr>
              <a:t>DYNAMIC PROGRAMMING</a:t>
            </a:r>
          </a:p>
        </p:txBody>
      </p:sp>
      <p:sp>
        <p:nvSpPr>
          <p:cNvPr id="8" name="Title 3"/>
          <p:cNvSpPr txBox="1">
            <a:spLocks/>
          </p:cNvSpPr>
          <p:nvPr/>
        </p:nvSpPr>
        <p:spPr bwMode="auto">
          <a:xfrm>
            <a:off x="1600200" y="5791200"/>
            <a:ext cx="6629400" cy="681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lnSpc>
                <a:spcPct val="80000"/>
              </a:lnSpc>
            </a:pPr>
            <a:r>
              <a:rPr lang="en-US" sz="2400" b="1" dirty="0">
                <a:solidFill>
                  <a:srgbClr val="B32C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  <a:cs typeface="Arial" charset="0"/>
              </a:rPr>
              <a:t>Design &amp; Analysis of Algorithm </a:t>
            </a:r>
            <a:r>
              <a:rPr lang="en-US" sz="2400" b="1">
                <a:solidFill>
                  <a:srgbClr val="B32C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  <a:cs typeface="Arial" charset="0"/>
              </a:rPr>
              <a:t>(CS-2009)</a:t>
            </a:r>
            <a:br>
              <a:rPr lang="en-US" sz="2400" b="1" dirty="0">
                <a:solidFill>
                  <a:srgbClr val="B32C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  <a:cs typeface="Arial" charset="0"/>
              </a:rPr>
            </a:br>
            <a:r>
              <a:rPr lang="en-US" sz="2400" b="1" dirty="0">
                <a:solidFill>
                  <a:srgbClr val="B32C1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ＭＳ Ｐゴシック" charset="-128"/>
                <a:cs typeface="Arial" charset="0"/>
              </a:rPr>
              <a:t>Course Supervisor : ANAUM  HAMID</a:t>
            </a:r>
            <a:endParaRPr lang="en-US" sz="2600" b="1" dirty="0">
              <a:solidFill>
                <a:schemeClr val="tx2"/>
              </a:solidFill>
              <a:latin typeface="Tw Cen MT" pitchFamily="34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369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96555" cy="1231106"/>
          </a:xfrm>
        </p:spPr>
        <p:txBody>
          <a:bodyPr/>
          <a:lstStyle/>
          <a:p>
            <a:r>
              <a:rPr lang="en-US" dirty="0"/>
              <a:t>Dynamic Programming Approaches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682493331"/>
              </p:ext>
            </p:extLst>
          </p:nvPr>
        </p:nvGraphicFramePr>
        <p:xfrm>
          <a:off x="990600" y="1447800"/>
          <a:ext cx="7391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38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2405" marR="5080" indent="138366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Steps to Designing a  </a:t>
            </a:r>
            <a:r>
              <a:rPr sz="3600" b="1" spc="-5" dirty="0">
                <a:latin typeface="Arial"/>
                <a:cs typeface="Arial"/>
              </a:rPr>
              <a:t>Dynamic Programming</a:t>
            </a:r>
            <a:r>
              <a:rPr sz="3600" b="1" spc="5" dirty="0">
                <a:latin typeface="Arial"/>
                <a:cs typeface="Arial"/>
              </a:rPr>
              <a:t> </a:t>
            </a:r>
            <a:r>
              <a:rPr sz="3600" b="1" spc="-5" dirty="0">
                <a:latin typeface="Arial"/>
                <a:cs typeface="Arial"/>
              </a:rPr>
              <a:t>Algorithm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564" y="1524380"/>
            <a:ext cx="7014209" cy="39516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6100" indent="-53403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46100" algn="l"/>
                <a:tab pos="546735" algn="l"/>
              </a:tabLst>
            </a:pPr>
            <a:r>
              <a:rPr sz="2800" dirty="0">
                <a:latin typeface="Arial"/>
                <a:cs typeface="Arial"/>
              </a:rPr>
              <a:t>Characterize 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optimal</a:t>
            </a:r>
            <a:r>
              <a:rPr sz="2800" spc="1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substructure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407670" marR="5080" indent="-407670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407670" algn="l"/>
              </a:tabLst>
            </a:pP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Recursively </a:t>
            </a:r>
            <a:r>
              <a:rPr sz="2800" dirty="0">
                <a:latin typeface="Arial"/>
                <a:cs typeface="Arial"/>
              </a:rPr>
              <a:t>define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value </a:t>
            </a:r>
            <a:r>
              <a:rPr sz="2800" spc="-5" dirty="0">
                <a:latin typeface="Arial"/>
                <a:cs typeface="Arial"/>
              </a:rPr>
              <a:t>of an </a:t>
            </a:r>
            <a:r>
              <a:rPr sz="2800" dirty="0">
                <a:latin typeface="Arial"/>
                <a:cs typeface="Arial"/>
              </a:rPr>
              <a:t>optimal  </a:t>
            </a:r>
            <a:r>
              <a:rPr sz="2800" spc="-5" dirty="0">
                <a:latin typeface="Arial"/>
                <a:cs typeface="Arial"/>
              </a:rPr>
              <a:t>solution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407034" indent="-3949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07670" algn="l"/>
              </a:tabLst>
            </a:pPr>
            <a:r>
              <a:rPr sz="2800" spc="-5" dirty="0">
                <a:latin typeface="Arial"/>
                <a:cs typeface="Arial"/>
              </a:rPr>
              <a:t>Compute the value 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bottom</a:t>
            </a:r>
            <a:r>
              <a:rPr sz="2800" spc="8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up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"/>
              <a:buAutoNum type="arabicPeriod"/>
            </a:pPr>
            <a:endParaRPr sz="4050">
              <a:latin typeface="Times New Roman"/>
              <a:cs typeface="Times New Roman"/>
            </a:endParaRPr>
          </a:p>
          <a:p>
            <a:pPr marL="407670" indent="-395605">
              <a:lnSpc>
                <a:spcPct val="100000"/>
              </a:lnSpc>
              <a:buAutoNum type="arabicPeriod"/>
              <a:tabLst>
                <a:tab pos="408305" algn="l"/>
              </a:tabLst>
            </a:pPr>
            <a:r>
              <a:rPr sz="2800" spc="-5" dirty="0">
                <a:latin typeface="Arial"/>
                <a:cs typeface="Arial"/>
              </a:rPr>
              <a:t>(if </a:t>
            </a:r>
            <a:r>
              <a:rPr sz="2800" dirty="0">
                <a:latin typeface="Arial"/>
                <a:cs typeface="Arial"/>
              </a:rPr>
              <a:t>needed)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Construct </a:t>
            </a:r>
            <a:r>
              <a:rPr sz="2800" spc="-5" dirty="0">
                <a:latin typeface="Arial"/>
                <a:cs typeface="Arial"/>
              </a:rPr>
              <a:t>an optimal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solution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7676" y="222249"/>
            <a:ext cx="49358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Principle of</a:t>
            </a:r>
            <a:r>
              <a:rPr spc="-20" dirty="0"/>
              <a:t> </a:t>
            </a:r>
            <a:r>
              <a:rPr spc="-5" dirty="0"/>
              <a:t>Optimality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64" y="1238199"/>
            <a:ext cx="8073390" cy="22447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8255" indent="-342900" algn="just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dynamic Programming works </a:t>
            </a:r>
            <a:r>
              <a:rPr sz="2800" spc="-5" dirty="0">
                <a:latin typeface="Arial"/>
                <a:cs typeface="Arial"/>
              </a:rPr>
              <a:t>on a </a:t>
            </a:r>
            <a:r>
              <a:rPr sz="2800" dirty="0">
                <a:latin typeface="Arial"/>
                <a:cs typeface="Arial"/>
              </a:rPr>
              <a:t>principle 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optimality.</a:t>
            </a:r>
            <a:endParaRPr sz="2800">
              <a:latin typeface="Arial"/>
              <a:cs typeface="Arial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675"/>
              </a:spcBef>
              <a:buChar char="•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Principle of optimality states that </a:t>
            </a:r>
            <a:r>
              <a:rPr sz="2800" spc="-5" dirty="0">
                <a:latin typeface="Arial"/>
                <a:cs typeface="Arial"/>
              </a:rPr>
              <a:t>in an </a:t>
            </a:r>
            <a:r>
              <a:rPr sz="2800" dirty="0">
                <a:latin typeface="Arial"/>
                <a:cs typeface="Arial"/>
              </a:rPr>
              <a:t>optimal  sequence </a:t>
            </a:r>
            <a:r>
              <a:rPr sz="2800" spc="-5" dirty="0">
                <a:latin typeface="Arial"/>
                <a:cs typeface="Arial"/>
              </a:rPr>
              <a:t>of </a:t>
            </a:r>
            <a:r>
              <a:rPr sz="2800" dirty="0">
                <a:latin typeface="Arial"/>
                <a:cs typeface="Arial"/>
              </a:rPr>
              <a:t>decisions or choices, each </a:t>
            </a:r>
            <a:r>
              <a:rPr sz="2800" spc="-5" dirty="0">
                <a:latin typeface="Arial"/>
                <a:cs typeface="Arial"/>
              </a:rPr>
              <a:t>sub  </a:t>
            </a:r>
            <a:r>
              <a:rPr sz="2800" dirty="0">
                <a:latin typeface="Arial"/>
                <a:cs typeface="Arial"/>
              </a:rPr>
              <a:t>sequences </a:t>
            </a:r>
            <a:r>
              <a:rPr sz="2800" spc="-5" dirty="0">
                <a:latin typeface="Arial"/>
                <a:cs typeface="Arial"/>
              </a:rPr>
              <a:t>must also be</a:t>
            </a:r>
            <a:r>
              <a:rPr sz="2800" dirty="0">
                <a:latin typeface="Arial"/>
                <a:cs typeface="Arial"/>
              </a:rPr>
              <a:t> optimal.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3302" y="87579"/>
            <a:ext cx="6996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Example 1: Fibonacci</a:t>
            </a:r>
            <a:r>
              <a:rPr spc="-10" dirty="0"/>
              <a:t> </a:t>
            </a:r>
            <a:r>
              <a:rPr spc="-5" dirty="0"/>
              <a:t>numbers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139" y="1244853"/>
            <a:ext cx="6250305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7175" indent="-19431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57810" algn="l"/>
              </a:tabLst>
            </a:pPr>
            <a:r>
              <a:rPr sz="1800" b="1" dirty="0">
                <a:latin typeface="Times New Roman"/>
                <a:cs typeface="Times New Roman"/>
              </a:rPr>
              <a:t>Recall definition of </a:t>
            </a:r>
            <a:r>
              <a:rPr sz="1800" b="1" spc="-5" dirty="0">
                <a:latin typeface="Times New Roman"/>
                <a:cs typeface="Times New Roman"/>
              </a:rPr>
              <a:t>Fibonacci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numbers: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Times New Roman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520700" marR="3556635">
              <a:lnSpc>
                <a:spcPct val="100000"/>
              </a:lnSpc>
            </a:pP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) </a:t>
            </a:r>
            <a:r>
              <a:rPr sz="1800" b="1" i="1" dirty="0">
                <a:latin typeface="Times New Roman"/>
                <a:cs typeface="Times New Roman"/>
              </a:rPr>
              <a:t>= </a:t>
            </a: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-1) </a:t>
            </a:r>
            <a:r>
              <a:rPr sz="1800" b="1" i="1" dirty="0">
                <a:latin typeface="Times New Roman"/>
                <a:cs typeface="Times New Roman"/>
              </a:rPr>
              <a:t>+</a:t>
            </a:r>
            <a:r>
              <a:rPr sz="1800" b="1" i="1" spc="-45" dirty="0">
                <a:latin typeface="Times New Roman"/>
                <a:cs typeface="Times New Roman"/>
              </a:rPr>
              <a:t> </a:t>
            </a: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-2)  </a:t>
            </a: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(0)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1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520700">
              <a:lnSpc>
                <a:spcPct val="100000"/>
              </a:lnSpc>
              <a:spcBef>
                <a:spcPts val="5"/>
              </a:spcBef>
            </a:pP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(1) </a:t>
            </a:r>
            <a:r>
              <a:rPr sz="1800" b="1" i="1" dirty="0">
                <a:latin typeface="Times New Roman"/>
                <a:cs typeface="Times New Roman"/>
              </a:rPr>
              <a:t>=</a:t>
            </a:r>
            <a:r>
              <a:rPr sz="1800" b="1" i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199390" indent="-136525">
              <a:lnSpc>
                <a:spcPct val="100000"/>
              </a:lnSpc>
              <a:buFont typeface="Times New Roman"/>
              <a:buChar char="•"/>
              <a:tabLst>
                <a:tab pos="200025" algn="l"/>
              </a:tabLst>
            </a:pPr>
            <a:r>
              <a:rPr sz="1800" b="1" spc="-5" dirty="0">
                <a:latin typeface="Times New Roman"/>
                <a:cs typeface="Times New Roman"/>
              </a:rPr>
              <a:t>Computing the </a:t>
            </a:r>
            <a:r>
              <a:rPr sz="1800" b="1" i="1" spc="5" dirty="0">
                <a:latin typeface="Times New Roman"/>
                <a:cs typeface="Times New Roman"/>
              </a:rPr>
              <a:t>n</a:t>
            </a:r>
            <a:r>
              <a:rPr sz="1950" b="1" spc="7" baseline="25641" dirty="0">
                <a:latin typeface="Times New Roman"/>
                <a:cs typeface="Times New Roman"/>
              </a:rPr>
              <a:t>th </a:t>
            </a:r>
            <a:r>
              <a:rPr sz="1800" b="1" dirty="0">
                <a:latin typeface="Times New Roman"/>
                <a:cs typeface="Times New Roman"/>
              </a:rPr>
              <a:t>Fibonacci </a:t>
            </a:r>
            <a:r>
              <a:rPr sz="1800" b="1" spc="-5" dirty="0">
                <a:latin typeface="Times New Roman"/>
                <a:cs typeface="Times New Roman"/>
              </a:rPr>
              <a:t>number recursively</a:t>
            </a:r>
            <a:r>
              <a:rPr sz="1800" b="1" spc="-180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(top-down):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>
              <a:latin typeface="Times New Roman"/>
              <a:cs typeface="Times New Roman"/>
            </a:endParaRPr>
          </a:p>
          <a:p>
            <a:pPr marL="2006600">
              <a:lnSpc>
                <a:spcPct val="100000"/>
              </a:lnSpc>
            </a:pP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n</a:t>
            </a:r>
            <a:r>
              <a:rPr sz="1800" b="1" spc="-5" dirty="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2994" y="3988689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i="1" spc="-10" dirty="0">
                <a:latin typeface="Times New Roman"/>
                <a:cs typeface="Times New Roman"/>
              </a:rPr>
              <a:t>n</a:t>
            </a:r>
            <a:r>
              <a:rPr sz="1800" b="1" i="1" dirty="0">
                <a:latin typeface="Times New Roman"/>
                <a:cs typeface="Times New Roman"/>
              </a:rPr>
              <a:t>-</a:t>
            </a:r>
            <a:r>
              <a:rPr sz="1800" b="1" dirty="0">
                <a:latin typeface="Times New Roman"/>
                <a:cs typeface="Times New Roman"/>
              </a:rPr>
              <a:t>1)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5267" y="3988689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Times New Roman"/>
                <a:cs typeface="Times New Roman"/>
              </a:rPr>
              <a:t>+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537329"/>
            <a:ext cx="19723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20750" algn="l"/>
                <a:tab pos="133604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n-</a:t>
            </a:r>
            <a:r>
              <a:rPr sz="1800" b="1" spc="-5" dirty="0">
                <a:latin typeface="Times New Roman"/>
                <a:cs typeface="Times New Roman"/>
              </a:rPr>
              <a:t>2)	</a:t>
            </a:r>
            <a:r>
              <a:rPr sz="1800" b="1" i="1" dirty="0">
                <a:latin typeface="Times New Roman"/>
                <a:cs typeface="Times New Roman"/>
              </a:rPr>
              <a:t>+	</a:t>
            </a: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n-</a:t>
            </a:r>
            <a:r>
              <a:rPr sz="1800" b="1" spc="-5" dirty="0">
                <a:latin typeface="Times New Roman"/>
                <a:cs typeface="Times New Roman"/>
              </a:rPr>
              <a:t>3)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58873" y="4537329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5" dirty="0">
                <a:latin typeface="Times New Roman"/>
                <a:cs typeface="Times New Roman"/>
              </a:rPr>
              <a:t>F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i="1" spc="-10" dirty="0">
                <a:latin typeface="Times New Roman"/>
                <a:cs typeface="Times New Roman"/>
              </a:rPr>
              <a:t>n</a:t>
            </a:r>
            <a:r>
              <a:rPr sz="1800" b="1" i="1" dirty="0">
                <a:latin typeface="Times New Roman"/>
                <a:cs typeface="Times New Roman"/>
              </a:rPr>
              <a:t>-</a:t>
            </a:r>
            <a:r>
              <a:rPr sz="1800" b="1" dirty="0">
                <a:latin typeface="Times New Roman"/>
                <a:cs typeface="Times New Roman"/>
              </a:rPr>
              <a:t>4)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35222" y="3988689"/>
            <a:ext cx="1110615" cy="1448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4345">
              <a:lnSpc>
                <a:spcPct val="100000"/>
              </a:lnSpc>
              <a:spcBef>
                <a:spcPts val="100"/>
              </a:spcBef>
            </a:pPr>
            <a:r>
              <a:rPr sz="1800" b="1" i="1" spc="10" dirty="0">
                <a:latin typeface="Times New Roman"/>
                <a:cs typeface="Times New Roman"/>
              </a:rPr>
              <a:t>F</a:t>
            </a:r>
            <a:r>
              <a:rPr sz="1800" b="1" dirty="0">
                <a:latin typeface="Times New Roman"/>
                <a:cs typeface="Times New Roman"/>
              </a:rPr>
              <a:t>(</a:t>
            </a:r>
            <a:r>
              <a:rPr sz="1800" b="1" i="1" spc="-10" dirty="0">
                <a:latin typeface="Times New Roman"/>
                <a:cs typeface="Times New Roman"/>
              </a:rPr>
              <a:t>n</a:t>
            </a:r>
            <a:r>
              <a:rPr sz="1800" b="1" i="1" dirty="0">
                <a:latin typeface="Times New Roman"/>
                <a:cs typeface="Times New Roman"/>
              </a:rPr>
              <a:t>-</a:t>
            </a:r>
            <a:r>
              <a:rPr sz="1800" b="1" dirty="0">
                <a:latin typeface="Times New Roman"/>
                <a:cs typeface="Times New Roman"/>
              </a:rPr>
              <a:t>2)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12700">
              <a:lnSpc>
                <a:spcPts val="2120"/>
              </a:lnSpc>
              <a:tabLst>
                <a:tab pos="920750" algn="l"/>
              </a:tabLst>
            </a:pPr>
            <a:r>
              <a:rPr sz="1800" b="1" i="1" spc="-5" dirty="0">
                <a:latin typeface="Times New Roman"/>
                <a:cs typeface="Times New Roman"/>
              </a:rPr>
              <a:t>F</a:t>
            </a:r>
            <a:r>
              <a:rPr sz="1800" b="1" spc="-5" dirty="0">
                <a:latin typeface="Times New Roman"/>
                <a:cs typeface="Times New Roman"/>
              </a:rPr>
              <a:t>(</a:t>
            </a:r>
            <a:r>
              <a:rPr sz="1800" b="1" i="1" spc="-5" dirty="0">
                <a:latin typeface="Times New Roman"/>
                <a:cs typeface="Times New Roman"/>
              </a:rPr>
              <a:t>n-</a:t>
            </a:r>
            <a:r>
              <a:rPr sz="1800" b="1" spc="-5" dirty="0">
                <a:latin typeface="Times New Roman"/>
                <a:cs typeface="Times New Roman"/>
              </a:rPr>
              <a:t>3)	</a:t>
            </a:r>
            <a:r>
              <a:rPr sz="1800" b="1" i="1" dirty="0">
                <a:latin typeface="Times New Roman"/>
                <a:cs typeface="Times New Roman"/>
              </a:rPr>
              <a:t>+</a:t>
            </a:r>
            <a:endParaRPr sz="1800" dirty="0">
              <a:latin typeface="Times New Roman"/>
              <a:cs typeface="Times New Roman"/>
            </a:endParaRPr>
          </a:p>
          <a:p>
            <a:pPr marL="161925">
              <a:lnSpc>
                <a:spcPts val="4760"/>
              </a:lnSpc>
            </a:pPr>
            <a:r>
              <a:rPr sz="4000" b="1" spc="-10" dirty="0">
                <a:latin typeface="Times New Roman"/>
                <a:cs typeface="Times New Roman"/>
              </a:rPr>
              <a:t>...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33800" y="4343401"/>
            <a:ext cx="535305" cy="228600"/>
          </a:xfrm>
          <a:custGeom>
            <a:avLst/>
            <a:gdLst/>
            <a:ahLst/>
            <a:cxnLst/>
            <a:rect l="l" t="t" r="r" b="b"/>
            <a:pathLst>
              <a:path w="1221104" h="400685">
                <a:moveTo>
                  <a:pt x="61341" y="328041"/>
                </a:moveTo>
                <a:lnTo>
                  <a:pt x="0" y="387096"/>
                </a:lnTo>
                <a:lnTo>
                  <a:pt x="84074" y="400685"/>
                </a:lnTo>
                <a:lnTo>
                  <a:pt x="75807" y="374269"/>
                </a:lnTo>
                <a:lnTo>
                  <a:pt x="62483" y="374269"/>
                </a:lnTo>
                <a:lnTo>
                  <a:pt x="58674" y="362077"/>
                </a:lnTo>
                <a:lnTo>
                  <a:pt x="70805" y="358285"/>
                </a:lnTo>
                <a:lnTo>
                  <a:pt x="61341" y="328041"/>
                </a:lnTo>
                <a:close/>
              </a:path>
              <a:path w="1221104" h="400685">
                <a:moveTo>
                  <a:pt x="70805" y="358285"/>
                </a:moveTo>
                <a:lnTo>
                  <a:pt x="58674" y="362077"/>
                </a:lnTo>
                <a:lnTo>
                  <a:pt x="62483" y="374269"/>
                </a:lnTo>
                <a:lnTo>
                  <a:pt x="74620" y="370476"/>
                </a:lnTo>
                <a:lnTo>
                  <a:pt x="70805" y="358285"/>
                </a:lnTo>
                <a:close/>
              </a:path>
              <a:path w="1221104" h="400685">
                <a:moveTo>
                  <a:pt x="74620" y="370476"/>
                </a:moveTo>
                <a:lnTo>
                  <a:pt x="62483" y="374269"/>
                </a:lnTo>
                <a:lnTo>
                  <a:pt x="75807" y="374269"/>
                </a:lnTo>
                <a:lnTo>
                  <a:pt x="74620" y="370476"/>
                </a:lnTo>
                <a:close/>
              </a:path>
              <a:path w="1221104" h="400685">
                <a:moveTo>
                  <a:pt x="1217295" y="0"/>
                </a:moveTo>
                <a:lnTo>
                  <a:pt x="70805" y="358285"/>
                </a:lnTo>
                <a:lnTo>
                  <a:pt x="74620" y="370476"/>
                </a:lnTo>
                <a:lnTo>
                  <a:pt x="1221104" y="12192"/>
                </a:lnTo>
                <a:lnTo>
                  <a:pt x="1217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267200" y="4343400"/>
            <a:ext cx="535433" cy="228600"/>
          </a:xfrm>
          <a:custGeom>
            <a:avLst/>
            <a:gdLst/>
            <a:ahLst/>
            <a:cxnLst/>
            <a:rect l="l" t="t" r="r" b="b"/>
            <a:pathLst>
              <a:path w="1145539" h="399414">
                <a:moveTo>
                  <a:pt x="1070778" y="368864"/>
                </a:moveTo>
                <a:lnTo>
                  <a:pt x="1060704" y="399034"/>
                </a:lnTo>
                <a:lnTo>
                  <a:pt x="1145032" y="386969"/>
                </a:lnTo>
                <a:lnTo>
                  <a:pt x="1130935" y="372872"/>
                </a:lnTo>
                <a:lnTo>
                  <a:pt x="1082802" y="372872"/>
                </a:lnTo>
                <a:lnTo>
                  <a:pt x="1070778" y="368864"/>
                </a:lnTo>
                <a:close/>
              </a:path>
              <a:path w="1145539" h="399414">
                <a:moveTo>
                  <a:pt x="1074797" y="356827"/>
                </a:moveTo>
                <a:lnTo>
                  <a:pt x="1070778" y="368864"/>
                </a:lnTo>
                <a:lnTo>
                  <a:pt x="1082802" y="372872"/>
                </a:lnTo>
                <a:lnTo>
                  <a:pt x="1086739" y="360807"/>
                </a:lnTo>
                <a:lnTo>
                  <a:pt x="1074797" y="356827"/>
                </a:lnTo>
                <a:close/>
              </a:path>
              <a:path w="1145539" h="399414">
                <a:moveTo>
                  <a:pt x="1084834" y="326771"/>
                </a:moveTo>
                <a:lnTo>
                  <a:pt x="1074797" y="356827"/>
                </a:lnTo>
                <a:lnTo>
                  <a:pt x="1086739" y="360807"/>
                </a:lnTo>
                <a:lnTo>
                  <a:pt x="1082802" y="372872"/>
                </a:lnTo>
                <a:lnTo>
                  <a:pt x="1130935" y="372872"/>
                </a:lnTo>
                <a:lnTo>
                  <a:pt x="1084834" y="326771"/>
                </a:lnTo>
                <a:close/>
              </a:path>
              <a:path w="1145539" h="399414">
                <a:moveTo>
                  <a:pt x="4064" y="0"/>
                </a:moveTo>
                <a:lnTo>
                  <a:pt x="0" y="11938"/>
                </a:lnTo>
                <a:lnTo>
                  <a:pt x="1070778" y="368864"/>
                </a:lnTo>
                <a:lnTo>
                  <a:pt x="1074797" y="356827"/>
                </a:lnTo>
                <a:lnTo>
                  <a:pt x="40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447800" y="5252084"/>
            <a:ext cx="765175" cy="386715"/>
          </a:xfrm>
          <a:custGeom>
            <a:avLst/>
            <a:gdLst/>
            <a:ahLst/>
            <a:cxnLst/>
            <a:rect l="l" t="t" r="r" b="b"/>
            <a:pathLst>
              <a:path w="765175" h="386714">
                <a:moveTo>
                  <a:pt x="51053" y="318515"/>
                </a:moveTo>
                <a:lnTo>
                  <a:pt x="0" y="386714"/>
                </a:lnTo>
                <a:lnTo>
                  <a:pt x="85216" y="386714"/>
                </a:lnTo>
                <a:lnTo>
                  <a:pt x="73835" y="363994"/>
                </a:lnTo>
                <a:lnTo>
                  <a:pt x="59690" y="363994"/>
                </a:lnTo>
                <a:lnTo>
                  <a:pt x="53975" y="352640"/>
                </a:lnTo>
                <a:lnTo>
                  <a:pt x="65309" y="346973"/>
                </a:lnTo>
                <a:lnTo>
                  <a:pt x="51053" y="318515"/>
                </a:lnTo>
                <a:close/>
              </a:path>
              <a:path w="765175" h="386714">
                <a:moveTo>
                  <a:pt x="65309" y="346973"/>
                </a:moveTo>
                <a:lnTo>
                  <a:pt x="53975" y="352640"/>
                </a:lnTo>
                <a:lnTo>
                  <a:pt x="59690" y="363994"/>
                </a:lnTo>
                <a:lnTo>
                  <a:pt x="71002" y="358338"/>
                </a:lnTo>
                <a:lnTo>
                  <a:pt x="65309" y="346973"/>
                </a:lnTo>
                <a:close/>
              </a:path>
              <a:path w="765175" h="386714">
                <a:moveTo>
                  <a:pt x="71002" y="358338"/>
                </a:moveTo>
                <a:lnTo>
                  <a:pt x="59690" y="363994"/>
                </a:lnTo>
                <a:lnTo>
                  <a:pt x="73835" y="363994"/>
                </a:lnTo>
                <a:lnTo>
                  <a:pt x="71002" y="358338"/>
                </a:lnTo>
                <a:close/>
              </a:path>
              <a:path w="765175" h="386714">
                <a:moveTo>
                  <a:pt x="759206" y="0"/>
                </a:moveTo>
                <a:lnTo>
                  <a:pt x="65309" y="346973"/>
                </a:lnTo>
                <a:lnTo>
                  <a:pt x="71002" y="358338"/>
                </a:lnTo>
                <a:lnTo>
                  <a:pt x="764794" y="11429"/>
                </a:lnTo>
                <a:lnTo>
                  <a:pt x="7592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06498" y="5252339"/>
            <a:ext cx="765810" cy="462915"/>
          </a:xfrm>
          <a:custGeom>
            <a:avLst/>
            <a:gdLst/>
            <a:ahLst/>
            <a:cxnLst/>
            <a:rect l="l" t="t" r="r" b="b"/>
            <a:pathLst>
              <a:path w="765810" h="462914">
                <a:moveTo>
                  <a:pt x="696705" y="428870"/>
                </a:moveTo>
                <a:lnTo>
                  <a:pt x="680338" y="456120"/>
                </a:lnTo>
                <a:lnTo>
                  <a:pt x="765301" y="462661"/>
                </a:lnTo>
                <a:lnTo>
                  <a:pt x="747983" y="435432"/>
                </a:lnTo>
                <a:lnTo>
                  <a:pt x="707644" y="435432"/>
                </a:lnTo>
                <a:lnTo>
                  <a:pt x="696705" y="428870"/>
                </a:lnTo>
                <a:close/>
              </a:path>
              <a:path w="765810" h="462914">
                <a:moveTo>
                  <a:pt x="703226" y="418011"/>
                </a:moveTo>
                <a:lnTo>
                  <a:pt x="696705" y="428870"/>
                </a:lnTo>
                <a:lnTo>
                  <a:pt x="707644" y="435432"/>
                </a:lnTo>
                <a:lnTo>
                  <a:pt x="714120" y="424548"/>
                </a:lnTo>
                <a:lnTo>
                  <a:pt x="703226" y="418011"/>
                </a:lnTo>
                <a:close/>
              </a:path>
              <a:path w="765810" h="462914">
                <a:moveTo>
                  <a:pt x="719582" y="390779"/>
                </a:moveTo>
                <a:lnTo>
                  <a:pt x="703226" y="418011"/>
                </a:lnTo>
                <a:lnTo>
                  <a:pt x="714120" y="424548"/>
                </a:lnTo>
                <a:lnTo>
                  <a:pt x="707644" y="435432"/>
                </a:lnTo>
                <a:lnTo>
                  <a:pt x="747983" y="435432"/>
                </a:lnTo>
                <a:lnTo>
                  <a:pt x="719582" y="390779"/>
                </a:lnTo>
                <a:close/>
              </a:path>
              <a:path w="765810" h="462914">
                <a:moveTo>
                  <a:pt x="6603" y="0"/>
                </a:moveTo>
                <a:lnTo>
                  <a:pt x="0" y="10922"/>
                </a:lnTo>
                <a:lnTo>
                  <a:pt x="696705" y="428870"/>
                </a:lnTo>
                <a:lnTo>
                  <a:pt x="703226" y="418011"/>
                </a:lnTo>
                <a:lnTo>
                  <a:pt x="66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5328411"/>
            <a:ext cx="688975" cy="386715"/>
          </a:xfrm>
          <a:custGeom>
            <a:avLst/>
            <a:gdLst/>
            <a:ahLst/>
            <a:cxnLst/>
            <a:rect l="l" t="t" r="r" b="b"/>
            <a:pathLst>
              <a:path w="688975" h="386714">
                <a:moveTo>
                  <a:pt x="48133" y="316268"/>
                </a:moveTo>
                <a:lnTo>
                  <a:pt x="0" y="386588"/>
                </a:lnTo>
                <a:lnTo>
                  <a:pt x="85089" y="382879"/>
                </a:lnTo>
                <a:lnTo>
                  <a:pt x="73118" y="361302"/>
                </a:lnTo>
                <a:lnTo>
                  <a:pt x="58547" y="361302"/>
                </a:lnTo>
                <a:lnTo>
                  <a:pt x="52450" y="350202"/>
                </a:lnTo>
                <a:lnTo>
                  <a:pt x="63541" y="344040"/>
                </a:lnTo>
                <a:lnTo>
                  <a:pt x="48133" y="316268"/>
                </a:lnTo>
                <a:close/>
              </a:path>
              <a:path w="688975" h="386714">
                <a:moveTo>
                  <a:pt x="63541" y="344040"/>
                </a:moveTo>
                <a:lnTo>
                  <a:pt x="52450" y="350202"/>
                </a:lnTo>
                <a:lnTo>
                  <a:pt x="58547" y="361302"/>
                </a:lnTo>
                <a:lnTo>
                  <a:pt x="69685" y="355114"/>
                </a:lnTo>
                <a:lnTo>
                  <a:pt x="63541" y="344040"/>
                </a:lnTo>
                <a:close/>
              </a:path>
              <a:path w="688975" h="386714">
                <a:moveTo>
                  <a:pt x="69685" y="355114"/>
                </a:moveTo>
                <a:lnTo>
                  <a:pt x="58547" y="361302"/>
                </a:lnTo>
                <a:lnTo>
                  <a:pt x="73118" y="361302"/>
                </a:lnTo>
                <a:lnTo>
                  <a:pt x="69685" y="355114"/>
                </a:lnTo>
                <a:close/>
              </a:path>
              <a:path w="688975" h="386714">
                <a:moveTo>
                  <a:pt x="682751" y="0"/>
                </a:moveTo>
                <a:lnTo>
                  <a:pt x="63541" y="344040"/>
                </a:lnTo>
                <a:lnTo>
                  <a:pt x="69685" y="355114"/>
                </a:lnTo>
                <a:lnTo>
                  <a:pt x="688848" y="11175"/>
                </a:lnTo>
                <a:lnTo>
                  <a:pt x="6827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178933" y="5328158"/>
            <a:ext cx="841375" cy="390525"/>
          </a:xfrm>
          <a:custGeom>
            <a:avLst/>
            <a:gdLst/>
            <a:ahLst/>
            <a:cxnLst/>
            <a:rect l="l" t="t" r="r" b="b"/>
            <a:pathLst>
              <a:path w="841375" h="390525">
                <a:moveTo>
                  <a:pt x="768891" y="361107"/>
                </a:moveTo>
                <a:lnTo>
                  <a:pt x="755776" y="389991"/>
                </a:lnTo>
                <a:lnTo>
                  <a:pt x="840866" y="386841"/>
                </a:lnTo>
                <a:lnTo>
                  <a:pt x="824276" y="366344"/>
                </a:lnTo>
                <a:lnTo>
                  <a:pt x="780414" y="366344"/>
                </a:lnTo>
                <a:lnTo>
                  <a:pt x="768891" y="361107"/>
                </a:lnTo>
                <a:close/>
              </a:path>
              <a:path w="841375" h="390525">
                <a:moveTo>
                  <a:pt x="774133" y="349563"/>
                </a:moveTo>
                <a:lnTo>
                  <a:pt x="768891" y="361107"/>
                </a:lnTo>
                <a:lnTo>
                  <a:pt x="780414" y="366344"/>
                </a:lnTo>
                <a:lnTo>
                  <a:pt x="785621" y="354787"/>
                </a:lnTo>
                <a:lnTo>
                  <a:pt x="774133" y="349563"/>
                </a:lnTo>
                <a:close/>
              </a:path>
              <a:path w="841375" h="390525">
                <a:moveTo>
                  <a:pt x="787272" y="320624"/>
                </a:moveTo>
                <a:lnTo>
                  <a:pt x="774133" y="349563"/>
                </a:lnTo>
                <a:lnTo>
                  <a:pt x="785621" y="354787"/>
                </a:lnTo>
                <a:lnTo>
                  <a:pt x="780414" y="366344"/>
                </a:lnTo>
                <a:lnTo>
                  <a:pt x="824276" y="366344"/>
                </a:lnTo>
                <a:lnTo>
                  <a:pt x="787272" y="320624"/>
                </a:lnTo>
                <a:close/>
              </a:path>
              <a:path w="841375" h="390525">
                <a:moveTo>
                  <a:pt x="5333" y="0"/>
                </a:moveTo>
                <a:lnTo>
                  <a:pt x="0" y="11683"/>
                </a:lnTo>
                <a:lnTo>
                  <a:pt x="768891" y="361107"/>
                </a:lnTo>
                <a:lnTo>
                  <a:pt x="774133" y="349563"/>
                </a:lnTo>
                <a:lnTo>
                  <a:pt x="53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85" y="222249"/>
            <a:ext cx="4732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Fibonacci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64" y="1280629"/>
            <a:ext cx="7398384" cy="36112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54965" algn="l"/>
                <a:tab pos="355600" algn="l"/>
                <a:tab pos="4819015" algn="l"/>
              </a:tabLst>
            </a:pPr>
            <a:r>
              <a:rPr sz="2800" i="1" spc="-5" dirty="0">
                <a:latin typeface="Arial"/>
                <a:cs typeface="Arial"/>
              </a:rPr>
              <a:t>Fn=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Fn-1+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Fn-2	n </a:t>
            </a:r>
            <a:r>
              <a:rPr sz="2800" spc="-5" dirty="0">
                <a:latin typeface="Arial"/>
                <a:cs typeface="Arial"/>
              </a:rPr>
              <a:t>≥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Arial"/>
                <a:cs typeface="Arial"/>
              </a:rPr>
              <a:t>F0 =0, F1</a:t>
            </a:r>
            <a:r>
              <a:rPr sz="2800" i="1" spc="3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=1</a:t>
            </a:r>
            <a:endParaRPr sz="2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0, 1, 1, 2, 3, 5, 8, 13, 21, 34, 55,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54659" indent="-442595">
              <a:lnSpc>
                <a:spcPct val="100000"/>
              </a:lnSpc>
              <a:buChar char="•"/>
              <a:tabLst>
                <a:tab pos="454659" algn="l"/>
                <a:tab pos="455295" algn="l"/>
              </a:tabLst>
            </a:pPr>
            <a:r>
              <a:rPr sz="2800" spc="-5" dirty="0">
                <a:latin typeface="Arial"/>
                <a:cs typeface="Arial"/>
              </a:rPr>
              <a:t>Straightforward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recursive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procedure is</a:t>
            </a:r>
            <a:r>
              <a:rPr sz="2800" u="heavy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spc="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slow</a:t>
            </a:r>
            <a:r>
              <a:rPr sz="2800" spc="5" dirty="0">
                <a:latin typeface="Arial"/>
                <a:cs typeface="Arial"/>
              </a:rPr>
              <a:t>!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54659" indent="-442595">
              <a:lnSpc>
                <a:spcPct val="100000"/>
              </a:lnSpc>
              <a:buChar char="•"/>
              <a:tabLst>
                <a:tab pos="454659" algn="l"/>
                <a:tab pos="455295" algn="l"/>
              </a:tabLst>
            </a:pPr>
            <a:r>
              <a:rPr sz="2800" spc="-5" dirty="0">
                <a:latin typeface="Arial"/>
                <a:cs typeface="Arial"/>
              </a:rPr>
              <a:t>Let’s draw the recursion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9785" y="222249"/>
            <a:ext cx="473202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Fibonacci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spc="-10" dirty="0">
                <a:latin typeface="Arial"/>
                <a:cs typeface="Arial"/>
              </a:rPr>
              <a:t>Numbers</a:t>
            </a:r>
            <a:br>
              <a:rPr lang="en-US" b="1" spc="-10" dirty="0">
                <a:latin typeface="Arial"/>
                <a:cs typeface="Arial"/>
              </a:rPr>
            </a:br>
            <a:r>
              <a:rPr lang="en-US" b="1" spc="-10" dirty="0">
                <a:latin typeface="Arial"/>
                <a:cs typeface="Arial"/>
              </a:rPr>
              <a:t>(</a:t>
            </a:r>
            <a:r>
              <a:rPr lang="hu-HU" b="1" spc="-10" dirty="0">
                <a:latin typeface="Arial"/>
                <a:cs typeface="Arial"/>
              </a:rPr>
              <a:t>Memoiztion)</a:t>
            </a:r>
          </a:p>
        </p:txBody>
      </p:sp>
      <p:sp>
        <p:nvSpPr>
          <p:cNvPr id="3" name="object 3"/>
          <p:cNvSpPr/>
          <p:nvPr/>
        </p:nvSpPr>
        <p:spPr>
          <a:xfrm>
            <a:off x="460100" y="1495125"/>
            <a:ext cx="8538510" cy="49035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9564" y="1238199"/>
            <a:ext cx="8517890" cy="3781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We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can calculate </a:t>
            </a:r>
            <a:r>
              <a:rPr sz="2800" i="1" spc="-5" dirty="0">
                <a:solidFill>
                  <a:srgbClr val="333399"/>
                </a:solidFill>
                <a:latin typeface="Arial"/>
                <a:cs typeface="Arial"/>
              </a:rPr>
              <a:t>Fn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b="1" i="1" spc="-5" dirty="0">
                <a:solidFill>
                  <a:srgbClr val="CC0000"/>
                </a:solidFill>
                <a:latin typeface="Arial"/>
                <a:cs typeface="Arial"/>
              </a:rPr>
              <a:t>linear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time</a:t>
            </a:r>
            <a:r>
              <a:rPr sz="2800" b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by remembering  </a:t>
            </a:r>
            <a:r>
              <a:rPr sz="2800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solutions </a:t>
            </a:r>
            <a:r>
              <a:rPr sz="2800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to </a:t>
            </a:r>
            <a:r>
              <a:rPr sz="2800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the solved subproblems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– </a:t>
            </a:r>
            <a:r>
              <a:rPr sz="2800" i="1" dirty="0">
                <a:solidFill>
                  <a:srgbClr val="CC0000"/>
                </a:solidFill>
                <a:latin typeface="Arial"/>
                <a:cs typeface="Arial"/>
              </a:rPr>
              <a:t>dynamic  programming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333399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454659" indent="-442595">
              <a:lnSpc>
                <a:spcPct val="100000"/>
              </a:lnSpc>
              <a:buChar char="•"/>
              <a:tabLst>
                <a:tab pos="454659" algn="l"/>
                <a:tab pos="455295" algn="l"/>
              </a:tabLst>
            </a:pP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Compute solution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in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a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bottom-up</a:t>
            </a:r>
            <a:r>
              <a:rPr sz="2800" u="heavy" spc="60" dirty="0">
                <a:solidFill>
                  <a:srgbClr val="333399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800" u="heavy" dirty="0">
                <a:solidFill>
                  <a:srgbClr val="333399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fashion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333399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355600" marR="1842770" indent="-342900">
              <a:lnSpc>
                <a:spcPct val="100000"/>
              </a:lnSpc>
              <a:buClr>
                <a:srgbClr val="333399"/>
              </a:buClr>
              <a:buFont typeface="Arial"/>
              <a:buChar char="•"/>
              <a:tabLst>
                <a:tab pos="454659" algn="l"/>
                <a:tab pos="455295" algn="l"/>
              </a:tabLst>
            </a:pPr>
            <a:r>
              <a:rPr dirty="0"/>
              <a:t>	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In this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case, </a:t>
            </a:r>
            <a:r>
              <a:rPr sz="2800" dirty="0">
                <a:solidFill>
                  <a:srgbClr val="CC0000"/>
                </a:solidFill>
                <a:latin typeface="Arial"/>
                <a:cs typeface="Arial"/>
              </a:rPr>
              <a:t>only two values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need to be 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remembered 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at any</a:t>
            </a:r>
            <a:r>
              <a:rPr sz="2800" spc="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CC0000"/>
                </a:solidFill>
                <a:latin typeface="Arial"/>
                <a:cs typeface="Arial"/>
              </a:rPr>
              <a:t>time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4248" y="5001729"/>
            <a:ext cx="4612536" cy="18562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152400" y="222249"/>
            <a:ext cx="83819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ea typeface="+mj-ea"/>
                <a:cs typeface="Arial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it-IT" b="1" spc="-5" dirty="0"/>
              <a:t>Fibonacci</a:t>
            </a:r>
            <a:r>
              <a:rPr lang="it-IT" b="1" spc="-50" dirty="0"/>
              <a:t> </a:t>
            </a:r>
            <a:r>
              <a:rPr lang="it-IT" b="1" spc="-10" dirty="0" err="1"/>
              <a:t>Numbers</a:t>
            </a:r>
            <a:r>
              <a:rPr lang="it-IT" b="1" spc="-10" dirty="0"/>
              <a:t> (</a:t>
            </a:r>
            <a:r>
              <a:rPr lang="it-IT" b="1" spc="-10" dirty="0" err="1"/>
              <a:t>Tabulation</a:t>
            </a:r>
            <a:r>
              <a:rPr lang="it-IT" b="1" spc="-10" dirty="0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845" y="-52628"/>
            <a:ext cx="7906308" cy="1231106"/>
          </a:xfrm>
        </p:spPr>
        <p:txBody>
          <a:bodyPr/>
          <a:lstStyle/>
          <a:p>
            <a:r>
              <a:rPr lang="en-US" altLang="en-US" dirty="0"/>
              <a:t>Dynamic Programming Algorithm</a:t>
            </a:r>
            <a:br>
              <a:rPr lang="en-US" altLang="en-US" dirty="0"/>
            </a:br>
            <a:r>
              <a:rPr lang="en-US" altLang="en-US" dirty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878839" y="2046859"/>
            <a:ext cx="7416800" cy="1107995"/>
          </a:xfrm>
        </p:spPr>
        <p:txBody>
          <a:bodyPr/>
          <a:lstStyle/>
          <a:p>
            <a:pPr marL="342900" indent="-342900">
              <a:buFont typeface="Arial"/>
              <a:buChar char="•"/>
            </a:pPr>
            <a:r>
              <a:rPr lang="en-US" altLang="en-US" dirty="0"/>
              <a:t>Edit Distance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1/0 Knapsack problem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CHAIN MATRIX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292968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87579"/>
            <a:ext cx="5188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Dynamic</a:t>
            </a:r>
            <a:r>
              <a:rPr spc="-45" dirty="0"/>
              <a:t> </a:t>
            </a:r>
            <a:r>
              <a:rPr spc="-5" dirty="0"/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205229"/>
            <a:ext cx="8101330" cy="553356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88900" marR="121285">
              <a:lnSpc>
                <a:spcPts val="2590"/>
              </a:lnSpc>
              <a:spcBef>
                <a:spcPts val="425"/>
              </a:spcBef>
              <a:tabLst>
                <a:tab pos="3117215" algn="l"/>
                <a:tab pos="3472815" algn="l"/>
              </a:tabLst>
            </a:pPr>
            <a:r>
              <a:rPr sz="2400" spc="-5" dirty="0">
                <a:latin typeface="Times New Roman"/>
                <a:cs typeface="Times New Roman"/>
              </a:rPr>
              <a:t>D</a:t>
            </a:r>
            <a:r>
              <a:rPr sz="2400" i="1" spc="-5" dirty="0">
                <a:latin typeface="Times New Roman"/>
                <a:cs typeface="Times New Roman"/>
              </a:rPr>
              <a:t>ynamic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Programming	</a:t>
            </a:r>
            <a:r>
              <a:rPr sz="2400" spc="-5" dirty="0">
                <a:latin typeface="Times New Roman"/>
                <a:cs typeface="Times New Roman"/>
              </a:rPr>
              <a:t>is	</a:t>
            </a:r>
            <a:r>
              <a:rPr sz="2400" dirty="0">
                <a:latin typeface="Times New Roman"/>
                <a:cs typeface="Times New Roman"/>
              </a:rPr>
              <a:t>a general algorithm design</a:t>
            </a:r>
            <a:r>
              <a:rPr sz="2400" spc="-1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technique  for solving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defined by </a:t>
            </a:r>
            <a:r>
              <a:rPr sz="2400" spc="-5" dirty="0">
                <a:latin typeface="Times New Roman"/>
                <a:cs typeface="Times New Roman"/>
              </a:rPr>
              <a:t>recurrences </a:t>
            </a:r>
            <a:r>
              <a:rPr sz="2400" dirty="0">
                <a:latin typeface="Times New Roman"/>
                <a:cs typeface="Times New Roman"/>
              </a:rPr>
              <a:t>with overlapping  </a:t>
            </a:r>
            <a:r>
              <a:rPr sz="2400" spc="-5" dirty="0">
                <a:latin typeface="Times New Roman"/>
                <a:cs typeface="Times New Roman"/>
              </a:rPr>
              <a:t>subproblems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 dirty="0">
              <a:latin typeface="Times New Roman"/>
              <a:cs typeface="Times New Roman"/>
            </a:endParaRPr>
          </a:p>
          <a:p>
            <a:pPr marL="12700" marR="94615">
              <a:lnSpc>
                <a:spcPts val="2590"/>
              </a:lnSpc>
              <a:buChar char="•"/>
              <a:tabLst>
                <a:tab pos="271145" algn="l"/>
                <a:tab pos="271780" algn="l"/>
              </a:tabLst>
            </a:pPr>
            <a:r>
              <a:rPr sz="2400" dirty="0">
                <a:latin typeface="Times New Roman"/>
                <a:cs typeface="Times New Roman"/>
              </a:rPr>
              <a:t>Invented by </a:t>
            </a:r>
            <a:r>
              <a:rPr sz="2400" spc="-5" dirty="0">
                <a:latin typeface="Times New Roman"/>
                <a:cs typeface="Times New Roman"/>
              </a:rPr>
              <a:t>American mathematician </a:t>
            </a:r>
            <a:r>
              <a:rPr sz="2400" dirty="0">
                <a:latin typeface="Times New Roman"/>
                <a:cs typeface="Times New Roman"/>
              </a:rPr>
              <a:t>Richard </a:t>
            </a:r>
            <a:r>
              <a:rPr sz="2400" spc="-5" dirty="0">
                <a:latin typeface="Times New Roman"/>
                <a:cs typeface="Times New Roman"/>
              </a:rPr>
              <a:t>Bellman </a:t>
            </a:r>
            <a:r>
              <a:rPr sz="2400" dirty="0">
                <a:latin typeface="Times New Roman"/>
                <a:cs typeface="Times New Roman"/>
              </a:rPr>
              <a:t>in the  1950s to solve </a:t>
            </a:r>
            <a:r>
              <a:rPr sz="2400" spc="-5" dirty="0">
                <a:latin typeface="Times New Roman"/>
                <a:cs typeface="Times New Roman"/>
              </a:rPr>
              <a:t>optimization problems </a:t>
            </a:r>
            <a:r>
              <a:rPr sz="2400" dirty="0">
                <a:latin typeface="Times New Roman"/>
                <a:cs typeface="Times New Roman"/>
              </a:rPr>
              <a:t>and later </a:t>
            </a:r>
            <a:r>
              <a:rPr sz="2400" spc="-5" dirty="0">
                <a:latin typeface="Times New Roman"/>
                <a:cs typeface="Times New Roman"/>
              </a:rPr>
              <a:t>assimilated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CS</a:t>
            </a:r>
            <a:endParaRPr sz="2400" dirty="0">
              <a:latin typeface="Times New Roman"/>
              <a:cs typeface="Times New Roman"/>
            </a:endParaRPr>
          </a:p>
          <a:p>
            <a:pPr marL="271780" indent="-259079">
              <a:lnSpc>
                <a:spcPct val="100000"/>
              </a:lnSpc>
              <a:spcBef>
                <a:spcPts val="2270"/>
              </a:spcBef>
              <a:buChar char="•"/>
              <a:tabLst>
                <a:tab pos="271145" algn="l"/>
                <a:tab pos="27178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“Programming” </a:t>
            </a:r>
            <a:r>
              <a:rPr sz="2400" dirty="0">
                <a:latin typeface="Times New Roman"/>
                <a:cs typeface="Times New Roman"/>
              </a:rPr>
              <a:t>here </a:t>
            </a:r>
            <a:r>
              <a:rPr sz="2400" spc="-5" dirty="0">
                <a:latin typeface="Times New Roman"/>
                <a:cs typeface="Times New Roman"/>
              </a:rPr>
              <a:t>means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“planning”</a:t>
            </a:r>
          </a:p>
          <a:p>
            <a:pPr marL="271780" indent="-259079">
              <a:lnSpc>
                <a:spcPts val="2735"/>
              </a:lnSpc>
              <a:spcBef>
                <a:spcPts val="2305"/>
              </a:spcBef>
              <a:buChar char="•"/>
              <a:tabLst>
                <a:tab pos="271145" algn="l"/>
                <a:tab pos="271780" algn="l"/>
              </a:tabLst>
            </a:pPr>
            <a:r>
              <a:rPr sz="2400" spc="-5" dirty="0">
                <a:latin typeface="Times New Roman"/>
                <a:cs typeface="Times New Roman"/>
              </a:rPr>
              <a:t>Main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idea:</a:t>
            </a:r>
          </a:p>
          <a:p>
            <a:pPr marL="759460" marR="5080" lvl="1" indent="-226060">
              <a:lnSpc>
                <a:spcPts val="2590"/>
              </a:lnSpc>
              <a:spcBef>
                <a:spcPts val="185"/>
              </a:spcBef>
              <a:buChar char="-"/>
              <a:tabLst>
                <a:tab pos="760095" algn="l"/>
                <a:tab pos="7850505" algn="l"/>
              </a:tabLst>
            </a:pP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up 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ur</a:t>
            </a: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ence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at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solu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ion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l</a:t>
            </a:r>
            <a:r>
              <a:rPr sz="2400" spc="5" dirty="0">
                <a:latin typeface="Times New Roman"/>
                <a:cs typeface="Times New Roman"/>
              </a:rPr>
              <a:t>a</a:t>
            </a:r>
            <a:r>
              <a:rPr sz="2400" spc="-4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ger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ins</a:t>
            </a:r>
            <a:r>
              <a:rPr sz="2400" dirty="0">
                <a:latin typeface="Times New Roman"/>
                <a:cs typeface="Times New Roman"/>
              </a:rPr>
              <a:t>tance	to  solutions of </a:t>
            </a:r>
            <a:r>
              <a:rPr sz="2400" spc="-10" dirty="0">
                <a:latin typeface="Times New Roman"/>
                <a:cs typeface="Times New Roman"/>
              </a:rPr>
              <a:t>some </a:t>
            </a:r>
            <a:r>
              <a:rPr sz="2400" spc="-5" dirty="0">
                <a:latin typeface="Times New Roman"/>
                <a:cs typeface="Times New Roman"/>
              </a:rPr>
              <a:t>smaller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</a:t>
            </a:r>
          </a:p>
          <a:p>
            <a:pPr marL="788670" lvl="1" indent="-254635">
              <a:lnSpc>
                <a:spcPts val="2415"/>
              </a:lnSpc>
              <a:buChar char="-"/>
              <a:tabLst>
                <a:tab pos="788035" algn="l"/>
                <a:tab pos="788670" algn="l"/>
              </a:tabLst>
            </a:pPr>
            <a:r>
              <a:rPr sz="2400" dirty="0">
                <a:latin typeface="Times New Roman"/>
                <a:cs typeface="Times New Roman"/>
              </a:rPr>
              <a:t>solve </a:t>
            </a:r>
            <a:r>
              <a:rPr sz="2400" spc="-5" dirty="0">
                <a:latin typeface="Times New Roman"/>
                <a:cs typeface="Times New Roman"/>
              </a:rPr>
              <a:t>smaller </a:t>
            </a:r>
            <a:r>
              <a:rPr sz="2400" dirty="0">
                <a:latin typeface="Times New Roman"/>
                <a:cs typeface="Times New Roman"/>
              </a:rPr>
              <a:t>instances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once</a:t>
            </a:r>
          </a:p>
          <a:p>
            <a:pPr marL="759460" lvl="1" indent="-226060">
              <a:lnSpc>
                <a:spcPts val="2590"/>
              </a:lnSpc>
              <a:buChar char="-"/>
              <a:tabLst>
                <a:tab pos="760095" algn="l"/>
              </a:tabLst>
            </a:pPr>
            <a:r>
              <a:rPr sz="2400" dirty="0">
                <a:latin typeface="Times New Roman"/>
                <a:cs typeface="Times New Roman"/>
              </a:rPr>
              <a:t>record solutions in a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</a:p>
          <a:p>
            <a:pPr marL="759460" lvl="1" indent="-226060">
              <a:lnSpc>
                <a:spcPts val="2735"/>
              </a:lnSpc>
              <a:buChar char="-"/>
              <a:tabLst>
                <a:tab pos="760095" algn="l"/>
              </a:tabLst>
            </a:pPr>
            <a:r>
              <a:rPr sz="2400" dirty="0">
                <a:latin typeface="Times New Roman"/>
                <a:cs typeface="Times New Roman"/>
              </a:rPr>
              <a:t>extract solution to the initial instance from that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</a:p>
          <a:p>
            <a:pPr marR="1360805" algn="r">
              <a:lnSpc>
                <a:spcPct val="100000"/>
              </a:lnSpc>
              <a:spcBef>
                <a:spcPts val="1605"/>
              </a:spcBef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>
            <a:extLst>
              <a:ext uri="{FF2B5EF4-FFF2-40B4-BE49-F238E27FC236}">
                <a16:creationId xmlns:a16="http://schemas.microsoft.com/office/drawing/2014/main" id="{581B9AC1-0C9C-497F-9BA0-BA8471EB4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Algorithmic Paradigms</a:t>
            </a:r>
          </a:p>
        </p:txBody>
      </p:sp>
      <p:sp>
        <p:nvSpPr>
          <p:cNvPr id="617475" name="Rectangle 3">
            <a:extLst>
              <a:ext uri="{FF2B5EF4-FFF2-40B4-BE49-F238E27FC236}">
                <a16:creationId xmlns:a16="http://schemas.microsoft.com/office/drawing/2014/main" id="{A25CB367-E62B-4D19-B41B-2032E50A2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295400"/>
            <a:ext cx="7416800" cy="4648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r>
              <a:rPr lang="en-US" altLang="en-US" dirty="0"/>
              <a:t>Divide-and-conquer.  </a:t>
            </a:r>
            <a:r>
              <a:rPr lang="en-US" altLang="en-US" dirty="0">
                <a:solidFill>
                  <a:schemeClr val="tx1"/>
                </a:solidFill>
              </a:rPr>
              <a:t>Break up a problem into two sub-problems, solve each sub-problem independently, and combine solution to sub-problems to form solution to original problem. </a:t>
            </a:r>
          </a:p>
          <a:p>
            <a:endParaRPr lang="en-US" altLang="en-US" dirty="0">
              <a:solidFill>
                <a:schemeClr val="accent1"/>
              </a:solidFill>
            </a:endParaRPr>
          </a:p>
          <a:p>
            <a:r>
              <a:rPr lang="en-US" altLang="en-US" dirty="0">
                <a:solidFill>
                  <a:schemeClr val="accent1"/>
                </a:solidFill>
              </a:rPr>
              <a:t>Dynamic programming.</a:t>
            </a:r>
            <a:r>
              <a:rPr lang="en-US" altLang="en-US" dirty="0"/>
              <a:t>  </a:t>
            </a:r>
            <a:r>
              <a:rPr lang="en-US" altLang="en-US" dirty="0">
                <a:solidFill>
                  <a:schemeClr val="tx1"/>
                </a:solidFill>
              </a:rPr>
              <a:t>Break up a problem into a series of overlapping sub-problems, and build up solutions to larger and larger sub-problems.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lang="en-US" dirty="0"/>
              <a:t>Dynamic programming is efficient in finding optimal solutions for cases with lots of overlapping sub-problems.</a:t>
            </a: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3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2352" y="222249"/>
            <a:ext cx="4786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Divide-an</a:t>
            </a:r>
            <a:r>
              <a:rPr b="1" spc="-20" dirty="0">
                <a:latin typeface="Arial"/>
                <a:cs typeface="Arial"/>
              </a:rPr>
              <a:t>d</a:t>
            </a:r>
            <a:r>
              <a:rPr b="1" spc="-5" dirty="0">
                <a:latin typeface="Arial"/>
                <a:cs typeface="Arial"/>
              </a:rPr>
              <a:t>-co</a:t>
            </a:r>
            <a:r>
              <a:rPr b="1" spc="-20" dirty="0">
                <a:latin typeface="Arial"/>
                <a:cs typeface="Arial"/>
              </a:rPr>
              <a:t>n</a:t>
            </a:r>
            <a:r>
              <a:rPr b="1" spc="-5" dirty="0">
                <a:latin typeface="Arial"/>
                <a:cs typeface="Arial"/>
              </a:rPr>
              <a:t>qu</a:t>
            </a:r>
            <a:r>
              <a:rPr b="1" spc="-20" dirty="0">
                <a:latin typeface="Arial"/>
                <a:cs typeface="Arial"/>
              </a:rPr>
              <a:t>e</a:t>
            </a:r>
            <a:r>
              <a:rPr b="1" spc="-5" dirty="0">
                <a:latin typeface="Arial"/>
                <a:cs typeface="Arial"/>
              </a:rPr>
              <a:t>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64" y="1239723"/>
            <a:ext cx="7907020" cy="448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Divide-and-conquer </a:t>
            </a:r>
            <a:r>
              <a:rPr sz="2400" dirty="0">
                <a:latin typeface="Arial"/>
                <a:cs typeface="Arial"/>
              </a:rPr>
              <a:t>method for </a:t>
            </a:r>
            <a:r>
              <a:rPr sz="2400" spc="-5" dirty="0">
                <a:latin typeface="Arial"/>
                <a:cs typeface="Arial"/>
              </a:rPr>
              <a:t>algorithm design: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241935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Divide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If the </a:t>
            </a:r>
            <a:r>
              <a:rPr sz="2400" spc="-10" dirty="0">
                <a:latin typeface="Arial"/>
                <a:cs typeface="Arial"/>
              </a:rPr>
              <a:t>input </a:t>
            </a:r>
            <a:r>
              <a:rPr sz="2400" spc="-5" dirty="0">
                <a:latin typeface="Arial"/>
                <a:cs typeface="Arial"/>
              </a:rPr>
              <a:t>size is </a:t>
            </a:r>
            <a:r>
              <a:rPr sz="2400" dirty="0">
                <a:latin typeface="Arial"/>
                <a:cs typeface="Arial"/>
              </a:rPr>
              <a:t>too </a:t>
            </a:r>
            <a:r>
              <a:rPr sz="2400" spc="-5" dirty="0">
                <a:latin typeface="Arial"/>
                <a:cs typeface="Arial"/>
              </a:rPr>
              <a:t>large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deal with in a  </a:t>
            </a:r>
            <a:r>
              <a:rPr sz="2400" dirty="0">
                <a:latin typeface="Arial"/>
                <a:cs typeface="Arial"/>
              </a:rPr>
              <a:t>straightforward </a:t>
            </a:r>
            <a:r>
              <a:rPr sz="2400" spc="-5" dirty="0">
                <a:latin typeface="Arial"/>
                <a:cs typeface="Arial"/>
              </a:rPr>
              <a:t>manner, divide the problem into </a:t>
            </a:r>
            <a:r>
              <a:rPr sz="2400" dirty="0">
                <a:latin typeface="Arial"/>
                <a:cs typeface="Arial"/>
              </a:rPr>
              <a:t>two </a:t>
            </a:r>
            <a:r>
              <a:rPr sz="2400" spc="-5" dirty="0">
                <a:latin typeface="Arial"/>
                <a:cs typeface="Arial"/>
              </a:rPr>
              <a:t>or  </a:t>
            </a:r>
            <a:r>
              <a:rPr sz="2400" dirty="0">
                <a:latin typeface="Arial"/>
                <a:cs typeface="Arial"/>
              </a:rPr>
              <a:t>more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disjoint</a:t>
            </a:r>
            <a:r>
              <a:rPr sz="2400" u="heavy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subproblems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Conquer</a:t>
            </a:r>
            <a:r>
              <a:rPr sz="2400" spc="-5" dirty="0">
                <a:latin typeface="Arial"/>
                <a:cs typeface="Arial"/>
              </a:rPr>
              <a:t>: conquer recursively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solve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10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subproblems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500">
              <a:latin typeface="Times New Roman"/>
              <a:cs typeface="Times New Roman"/>
            </a:endParaRPr>
          </a:p>
          <a:p>
            <a:pPr marL="355600" marR="325755" indent="-342900" algn="just">
              <a:lnSpc>
                <a:spcPct val="100000"/>
              </a:lnSpc>
              <a:buFont typeface="Arial"/>
              <a:buChar char="•"/>
              <a:tabLst>
                <a:tab pos="355600" algn="l"/>
              </a:tabLst>
            </a:pPr>
            <a:r>
              <a:rPr sz="2400" b="1" spc="-5" dirty="0">
                <a:latin typeface="Arial"/>
                <a:cs typeface="Arial"/>
              </a:rPr>
              <a:t>Combine</a:t>
            </a:r>
            <a:r>
              <a:rPr sz="2400" spc="-5" dirty="0">
                <a:latin typeface="Arial"/>
                <a:cs typeface="Arial"/>
              </a:rPr>
              <a:t>: Take the solutions </a:t>
            </a:r>
            <a:r>
              <a:rPr sz="2400" dirty="0">
                <a:latin typeface="Arial"/>
                <a:cs typeface="Arial"/>
              </a:rPr>
              <a:t>to the </a:t>
            </a:r>
            <a:r>
              <a:rPr sz="2400" spc="-5" dirty="0">
                <a:latin typeface="Arial"/>
                <a:cs typeface="Arial"/>
              </a:rPr>
              <a:t>subproblems </a:t>
            </a:r>
            <a:r>
              <a:rPr sz="2400" spc="-1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“merge” these </a:t>
            </a:r>
            <a:r>
              <a:rPr sz="2400" dirty="0">
                <a:latin typeface="Arial"/>
                <a:cs typeface="Arial"/>
              </a:rPr>
              <a:t>solutions </a:t>
            </a:r>
            <a:r>
              <a:rPr sz="2400" spc="-5" dirty="0">
                <a:latin typeface="Arial"/>
                <a:cs typeface="Arial"/>
              </a:rPr>
              <a:t>into </a:t>
            </a:r>
            <a:r>
              <a:rPr sz="2400" dirty="0">
                <a:latin typeface="Arial"/>
                <a:cs typeface="Arial"/>
              </a:rPr>
              <a:t>a solution for the </a:t>
            </a:r>
            <a:r>
              <a:rPr sz="2400" spc="-5" dirty="0">
                <a:latin typeface="Arial"/>
                <a:cs typeface="Arial"/>
              </a:rPr>
              <a:t>original  problem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533" y="222249"/>
            <a:ext cx="7333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Divide-and-conquer -</a:t>
            </a:r>
            <a:r>
              <a:rPr b="1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468072" y="1464564"/>
            <a:ext cx="7374717" cy="491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9829" y="222249"/>
            <a:ext cx="55543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spc="-5" dirty="0">
                <a:latin typeface="Arial"/>
                <a:cs typeface="Arial"/>
              </a:rPr>
              <a:t>Dynamic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programming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9564" y="1209243"/>
            <a:ext cx="8014970" cy="472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spc="-5" dirty="0">
                <a:latin typeface="Arial"/>
                <a:cs typeface="Arial"/>
              </a:rPr>
              <a:t>Dynamic </a:t>
            </a:r>
            <a:r>
              <a:rPr sz="2000" b="1" dirty="0">
                <a:latin typeface="Arial"/>
                <a:cs typeface="Arial"/>
              </a:rPr>
              <a:t>programming </a:t>
            </a:r>
            <a:r>
              <a:rPr sz="2000" dirty="0">
                <a:latin typeface="Arial"/>
                <a:cs typeface="Arial"/>
              </a:rPr>
              <a:t>is a way of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improving</a:t>
            </a:r>
            <a:r>
              <a:rPr sz="2000" dirty="0">
                <a:latin typeface="Arial"/>
                <a:cs typeface="Arial"/>
              </a:rPr>
              <a:t> on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inefficient</a:t>
            </a:r>
            <a:r>
              <a:rPr sz="2000" b="1" u="heavy" spc="-85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i="1" u="heavy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divide-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and-conquer</a:t>
            </a:r>
            <a:r>
              <a:rPr sz="2000" i="1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355600" marR="435609" indent="-342900" algn="just">
              <a:lnSpc>
                <a:spcPts val="2160"/>
              </a:lnSpc>
              <a:buFont typeface="Arial"/>
              <a:buChar char="•"/>
              <a:tabLst>
                <a:tab pos="426084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By “</a:t>
            </a:r>
            <a:r>
              <a:rPr sz="2000" i="1" dirty="0">
                <a:latin typeface="Arial"/>
                <a:cs typeface="Arial"/>
              </a:rPr>
              <a:t>inefficient</a:t>
            </a:r>
            <a:r>
              <a:rPr sz="2000" dirty="0">
                <a:latin typeface="Arial"/>
                <a:cs typeface="Arial"/>
              </a:rPr>
              <a:t>”, we mean that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the same recursive call is</a:t>
            </a:r>
            <a:r>
              <a:rPr sz="2000" b="1" i="1" u="heavy" spc="-23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made  over and</a:t>
            </a:r>
            <a:r>
              <a:rPr sz="2000" b="1" i="1" u="heavy" spc="-1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b="1" i="1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over</a:t>
            </a: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700">
              <a:latin typeface="Times New Roman"/>
              <a:cs typeface="Times New Roman"/>
            </a:endParaRPr>
          </a:p>
          <a:p>
            <a:pPr marL="355600" marR="331470" indent="-342900" algn="just">
              <a:lnSpc>
                <a:spcPts val="2160"/>
              </a:lnSpc>
              <a:buFont typeface="Arial"/>
              <a:buChar char="•"/>
              <a:tabLst>
                <a:tab pos="426084" algn="l"/>
              </a:tabLst>
            </a:pPr>
            <a:r>
              <a:rPr dirty="0"/>
              <a:t>	</a:t>
            </a:r>
            <a:r>
              <a:rPr sz="2000" spc="-5" dirty="0">
                <a:latin typeface="Arial"/>
                <a:cs typeface="Arial"/>
              </a:rPr>
              <a:t>If</a:t>
            </a:r>
            <a:r>
              <a:rPr sz="2000" spc="-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b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same </a:t>
            </a:r>
            <a:r>
              <a:rPr sz="2000" i="1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subproblem</a:t>
            </a:r>
            <a:r>
              <a:rPr sz="2000" i="1" u="heavy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is solved several times</a:t>
            </a:r>
            <a:r>
              <a:rPr sz="2000" dirty="0">
                <a:latin typeface="Arial"/>
                <a:cs typeface="Arial"/>
              </a:rPr>
              <a:t>, we can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table</a:t>
            </a:r>
            <a:r>
              <a:rPr sz="2000" b="1" spc="-20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 store result of a subproblem the first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dirty="0">
                <a:latin typeface="Arial"/>
                <a:cs typeface="Arial"/>
              </a:rPr>
              <a:t>it is computed and thus  never have to recompute it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again.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450">
              <a:latin typeface="Times New Roman"/>
              <a:cs typeface="Times New Roman"/>
            </a:endParaRPr>
          </a:p>
          <a:p>
            <a:pPr marL="355600" indent="-342900">
              <a:lnSpc>
                <a:spcPts val="228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Dynamic programming is 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applicable </a:t>
            </a:r>
            <a:r>
              <a:rPr sz="2000" dirty="0">
                <a:latin typeface="Arial"/>
                <a:cs typeface="Arial"/>
              </a:rPr>
              <a:t>when the subproblems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are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ts val="2280"/>
              </a:lnSpc>
            </a:pPr>
            <a:r>
              <a:rPr sz="20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dependent</a:t>
            </a:r>
            <a:r>
              <a:rPr sz="2000" spc="-5" dirty="0">
                <a:latin typeface="Arial"/>
                <a:cs typeface="Arial"/>
              </a:rPr>
              <a:t>, </a:t>
            </a:r>
            <a:r>
              <a:rPr sz="2000" dirty="0">
                <a:latin typeface="Arial"/>
                <a:cs typeface="Arial"/>
              </a:rPr>
              <a:t>that is, when subproblems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share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subsubproblems.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600">
              <a:latin typeface="Times New Roman"/>
              <a:cs typeface="Times New Roman"/>
            </a:endParaRPr>
          </a:p>
          <a:p>
            <a:pPr marL="425450" indent="-413384">
              <a:lnSpc>
                <a:spcPct val="100000"/>
              </a:lnSpc>
              <a:buFont typeface="Arial"/>
              <a:buChar char="•"/>
              <a:tabLst>
                <a:tab pos="425450" algn="l"/>
                <a:tab pos="426084" algn="l"/>
              </a:tabLst>
            </a:pPr>
            <a:r>
              <a:rPr sz="2000" b="1" dirty="0">
                <a:latin typeface="Arial"/>
                <a:cs typeface="Arial"/>
              </a:rPr>
              <a:t>“Programming” </a:t>
            </a:r>
            <a:r>
              <a:rPr sz="2000" dirty="0">
                <a:latin typeface="Arial"/>
                <a:cs typeface="Arial"/>
              </a:rPr>
              <a:t>refers to a</a:t>
            </a:r>
            <a:r>
              <a:rPr sz="2000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tabular</a:t>
            </a:r>
            <a:r>
              <a:rPr sz="2000" u="heavy" spc="-14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Arial"/>
                <a:cs typeface="Arial"/>
              </a:rPr>
              <a:t>method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3353" y="0"/>
            <a:ext cx="7166609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46630" marR="5080" indent="-22345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Difference between </a:t>
            </a:r>
            <a:r>
              <a:rPr sz="3600" spc="-5" dirty="0"/>
              <a:t>DP and</a:t>
            </a:r>
            <a:r>
              <a:rPr sz="3600" spc="-80" dirty="0"/>
              <a:t> </a:t>
            </a:r>
            <a:r>
              <a:rPr sz="3600" dirty="0"/>
              <a:t>Divide-  and-Conquer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29564" y="1524380"/>
            <a:ext cx="79876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Using Divide-and-Conquer to solve these  </a:t>
            </a:r>
            <a:r>
              <a:rPr sz="2800" dirty="0">
                <a:latin typeface="Arial"/>
                <a:cs typeface="Arial"/>
              </a:rPr>
              <a:t>problems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b="1" dirty="0">
                <a:solidFill>
                  <a:srgbClr val="CC0000"/>
                </a:solidFill>
                <a:latin typeface="Arial"/>
                <a:cs typeface="Arial"/>
              </a:rPr>
              <a:t>inefficient</a:t>
            </a:r>
            <a:r>
              <a:rPr sz="2800" b="1" dirty="0">
                <a:latin typeface="Arial"/>
                <a:cs typeface="Arial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because the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 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common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subproblems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have to be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solved </a:t>
            </a: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many 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times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564" y="4341367"/>
            <a:ext cx="75520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DP will </a:t>
            </a:r>
            <a:r>
              <a:rPr sz="2800" dirty="0">
                <a:latin typeface="Arial"/>
                <a:cs typeface="Arial"/>
              </a:rPr>
              <a:t>solve each of them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once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b="1" spc="-5" dirty="0">
                <a:latin typeface="Arial"/>
                <a:cs typeface="Arial"/>
              </a:rPr>
              <a:t>their  </a:t>
            </a:r>
            <a:r>
              <a:rPr sz="2800" b="1" dirty="0">
                <a:latin typeface="Arial"/>
                <a:cs typeface="Arial"/>
              </a:rPr>
              <a:t>answers are stored </a:t>
            </a:r>
            <a:r>
              <a:rPr sz="2800" b="1" spc="-5" dirty="0">
                <a:latin typeface="Arial"/>
                <a:cs typeface="Arial"/>
              </a:rPr>
              <a:t>in a </a:t>
            </a:r>
            <a:r>
              <a:rPr sz="2800" b="1" spc="-5" dirty="0">
                <a:solidFill>
                  <a:srgbClr val="CC0000"/>
                </a:solidFill>
                <a:latin typeface="Arial"/>
                <a:cs typeface="Arial"/>
              </a:rPr>
              <a:t>table </a:t>
            </a:r>
            <a:r>
              <a:rPr sz="2800" spc="-5" dirty="0">
                <a:latin typeface="Arial"/>
                <a:cs typeface="Arial"/>
              </a:rPr>
              <a:t>for future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00835" marR="5080" indent="-153860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Dynamic Programming vs.</a:t>
            </a:r>
            <a:r>
              <a:rPr sz="3600" spc="-110" dirty="0"/>
              <a:t> </a:t>
            </a:r>
            <a:r>
              <a:rPr sz="3600" dirty="0"/>
              <a:t>Recursion  </a:t>
            </a:r>
            <a:r>
              <a:rPr sz="3600" spc="-5" dirty="0"/>
              <a:t>and Divide </a:t>
            </a:r>
            <a:r>
              <a:rPr sz="3600" dirty="0"/>
              <a:t>&amp;</a:t>
            </a:r>
            <a:r>
              <a:rPr sz="3600" spc="-20" dirty="0"/>
              <a:t> </a:t>
            </a:r>
            <a:r>
              <a:rPr sz="3600" dirty="0"/>
              <a:t>Conquer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708283" y="1335374"/>
            <a:ext cx="7725909" cy="44558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67404" marR="5080" indent="-339217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Elements of </a:t>
            </a:r>
            <a:r>
              <a:rPr sz="3600" b="1" spc="-5" dirty="0">
                <a:latin typeface="Arial"/>
                <a:cs typeface="Arial"/>
              </a:rPr>
              <a:t>Dynamic Programming  (DP)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203147"/>
            <a:ext cx="8572500" cy="463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DP is used to </a:t>
            </a:r>
            <a:r>
              <a:rPr sz="2400" u="heavy" spc="-5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solve problems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 with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following</a:t>
            </a:r>
            <a:r>
              <a:rPr sz="2400" spc="5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u="heavy" dirty="0">
                <a:solidFill>
                  <a:srgbClr val="333399"/>
                </a:solidFill>
                <a:uFill>
                  <a:solidFill>
                    <a:srgbClr val="333399"/>
                  </a:solidFill>
                </a:uFill>
                <a:latin typeface="Arial"/>
                <a:cs typeface="Arial"/>
              </a:rPr>
              <a:t>characteristics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Simple</a:t>
            </a:r>
            <a:r>
              <a:rPr sz="2400" spc="2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subproblems</a:t>
            </a:r>
            <a:endParaRPr sz="2400">
              <a:latin typeface="Arial"/>
              <a:cs typeface="Arial"/>
            </a:endParaRPr>
          </a:p>
          <a:p>
            <a:pPr marL="756285" marR="1176020" lvl="1" indent="-287020">
              <a:lnSpc>
                <a:spcPts val="2160"/>
              </a:lnSpc>
              <a:spcBef>
                <a:spcPts val="515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We should be able to break the original problem to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smaller  subproblems </a:t>
            </a:r>
            <a:r>
              <a:rPr sz="2000" dirty="0">
                <a:latin typeface="Arial"/>
                <a:cs typeface="Arial"/>
              </a:rPr>
              <a:t>that have the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</a:t>
            </a:r>
            <a:r>
              <a:rPr sz="2000" b="1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structure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950">
              <a:latin typeface="Times New Roman"/>
              <a:cs typeface="Times New Roman"/>
            </a:endParaRPr>
          </a:p>
          <a:p>
            <a:pPr marL="439420" indent="-42672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Optimal </a:t>
            </a:r>
            <a:r>
              <a:rPr sz="2400" dirty="0">
                <a:solidFill>
                  <a:srgbClr val="333399"/>
                </a:solidFill>
                <a:latin typeface="Arial"/>
                <a:cs typeface="Arial"/>
              </a:rPr>
              <a:t>substructure of the</a:t>
            </a:r>
            <a:r>
              <a:rPr sz="2400" spc="-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problems</a:t>
            </a:r>
            <a:endParaRPr sz="2400">
              <a:latin typeface="Arial"/>
              <a:cs typeface="Arial"/>
            </a:endParaRPr>
          </a:p>
          <a:p>
            <a:pPr marL="756285" marR="869315" lvl="1" indent="-287020">
              <a:lnSpc>
                <a:spcPts val="2160"/>
              </a:lnSpc>
              <a:spcBef>
                <a:spcPts val="515"/>
              </a:spcBef>
              <a:buFont typeface="Arial"/>
              <a:buChar char="–"/>
              <a:tabLst>
                <a:tab pos="826135" algn="l"/>
                <a:tab pos="826769" algn="l"/>
              </a:tabLst>
            </a:pPr>
            <a:r>
              <a:rPr dirty="0"/>
              <a:t>	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optimal solution</a:t>
            </a:r>
            <a:r>
              <a:rPr sz="2000" b="1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to the problem contains within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optimal  solutions to </a:t>
            </a:r>
            <a:r>
              <a:rPr sz="2000" dirty="0">
                <a:latin typeface="Arial"/>
                <a:cs typeface="Arial"/>
              </a:rPr>
              <a:t>its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subproblems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–"/>
            </a:pPr>
            <a:endParaRPr sz="2950">
              <a:latin typeface="Times New Roman"/>
              <a:cs typeface="Times New Roman"/>
            </a:endParaRPr>
          </a:p>
          <a:p>
            <a:pPr marL="439420" indent="-426720">
              <a:lnSpc>
                <a:spcPct val="100000"/>
              </a:lnSpc>
              <a:buChar char="•"/>
              <a:tabLst>
                <a:tab pos="438784" algn="l"/>
                <a:tab pos="439420" algn="l"/>
              </a:tabLst>
            </a:pP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Overlapping</a:t>
            </a:r>
            <a:r>
              <a:rPr sz="2400" spc="2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333399"/>
                </a:solidFill>
                <a:latin typeface="Arial"/>
                <a:cs typeface="Arial"/>
              </a:rPr>
              <a:t>sub-problems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ts val="2160"/>
              </a:lnSpc>
              <a:spcBef>
                <a:spcPts val="520"/>
              </a:spcBef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Arial"/>
                <a:cs typeface="Arial"/>
              </a:rPr>
              <a:t>there exist some places where we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solve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</a:t>
            </a:r>
            <a:r>
              <a:rPr sz="2000" b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same subproblem</a:t>
            </a:r>
            <a:r>
              <a:rPr sz="2000" b="1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more  than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once</a:t>
            </a:r>
            <a:r>
              <a:rPr sz="200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</TotalTime>
  <Words>735</Words>
  <Application>Microsoft Office PowerPoint</Application>
  <PresentationFormat>On-screen Show (4:3)</PresentationFormat>
  <Paragraphs>107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Office Theme</vt:lpstr>
      <vt:lpstr>DYNAMIC PROGRAMMING</vt:lpstr>
      <vt:lpstr>Dynamic Programming</vt:lpstr>
      <vt:lpstr>Algorithmic Paradigms</vt:lpstr>
      <vt:lpstr>Divide-and-conquer</vt:lpstr>
      <vt:lpstr>Divide-and-conquer - Example</vt:lpstr>
      <vt:lpstr>Dynamic programming</vt:lpstr>
      <vt:lpstr>Difference between DP and Divide-  and-Conquer</vt:lpstr>
      <vt:lpstr>Dynamic Programming vs. Recursion  and Divide &amp; Conquer</vt:lpstr>
      <vt:lpstr>Elements of Dynamic Programming  (DP)</vt:lpstr>
      <vt:lpstr>Dynamic Programming Approaches</vt:lpstr>
      <vt:lpstr>Steps to Designing a  Dynamic Programming Algorithm</vt:lpstr>
      <vt:lpstr>Principle of Optimality</vt:lpstr>
      <vt:lpstr>Example 1: Fibonacci numbers</vt:lpstr>
      <vt:lpstr>Fibonacci Numbers</vt:lpstr>
      <vt:lpstr>Fibonacci Numbers (Memoiztion)</vt:lpstr>
      <vt:lpstr>PowerPoint Presentation</vt:lpstr>
      <vt:lpstr>Dynamic Programming Algorithm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cp:lastModifiedBy>anaum hamid</cp:lastModifiedBy>
  <cp:revision>7</cp:revision>
  <dcterms:created xsi:type="dcterms:W3CDTF">2020-05-04T09:20:06Z</dcterms:created>
  <dcterms:modified xsi:type="dcterms:W3CDTF">2022-10-05T02:56:04Z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2020-05-04T00:00:00Z</vt:filetime>
  </property>
</Properties>
</file>