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75" r:id="rId3"/>
    <p:sldId id="287" r:id="rId4"/>
    <p:sldId id="284" r:id="rId5"/>
    <p:sldId id="281" r:id="rId6"/>
    <p:sldId id="282" r:id="rId7"/>
    <p:sldId id="315" r:id="rId8"/>
    <p:sldId id="283" r:id="rId9"/>
    <p:sldId id="285" r:id="rId10"/>
    <p:sldId id="288" r:id="rId11"/>
    <p:sldId id="289" r:id="rId12"/>
    <p:sldId id="290" r:id="rId13"/>
    <p:sldId id="291" r:id="rId14"/>
    <p:sldId id="292" r:id="rId15"/>
    <p:sldId id="293" r:id="rId16"/>
    <p:sldId id="297" r:id="rId17"/>
    <p:sldId id="294" r:id="rId18"/>
    <p:sldId id="295" r:id="rId19"/>
    <p:sldId id="296" r:id="rId20"/>
    <p:sldId id="286" r:id="rId21"/>
    <p:sldId id="280" r:id="rId22"/>
    <p:sldId id="299" r:id="rId23"/>
    <p:sldId id="300" r:id="rId24"/>
    <p:sldId id="301" r:id="rId25"/>
    <p:sldId id="302" r:id="rId26"/>
    <p:sldId id="303" r:id="rId27"/>
    <p:sldId id="304" r:id="rId28"/>
    <p:sldId id="316" r:id="rId29"/>
    <p:sldId id="317" r:id="rId30"/>
    <p:sldId id="318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5179" autoAdjust="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8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1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1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3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F88BD0-278A-48F6-B952-0700C6BEFD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0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6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F88BD0-278A-48F6-B952-0700C6BEFD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2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/>
              <a:t>CS2009</a:t>
            </a:r>
            <a:br>
              <a:rPr lang="en-US" sz="4900" b="1" i="1" dirty="0"/>
            </a:br>
            <a:r>
              <a:rPr lang="en-US" sz="4900" b="1" i="1" dirty="0"/>
              <a:t>Design and 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Approximate Algorithms for NPC Problems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2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2-approximation algorithm for Vertex Cover</a:t>
            </a:r>
          </a:p>
        </p:txBody>
      </p:sp>
      <p:sp>
        <p:nvSpPr>
          <p:cNvPr id="4" name="Oval 3"/>
          <p:cNvSpPr/>
          <p:nvPr/>
        </p:nvSpPr>
        <p:spPr>
          <a:xfrm>
            <a:off x="34039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" name="Oval 4"/>
          <p:cNvSpPr/>
          <p:nvPr/>
        </p:nvSpPr>
        <p:spPr>
          <a:xfrm>
            <a:off x="3403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8898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575498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6575498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48898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80521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3670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3937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5423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5156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7030784" y="2665086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6842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5423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33800" y="48006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 dark brown vertices a vertex-cover?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35224" y="5334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No. why?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35224" y="58674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 (5, 6), (3, 6) and (3, 7) are not covered by it</a:t>
            </a:r>
          </a:p>
        </p:txBody>
      </p:sp>
    </p:spTree>
    <p:extLst>
      <p:ext uri="{BB962C8B-B14F-4D97-AF65-F5344CB8AC3E}">
        <p14:creationId xmlns:p14="http://schemas.microsoft.com/office/powerpoint/2010/main" val="331793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2-approximation algorithm for Vertex Cover</a:t>
            </a:r>
          </a:p>
        </p:txBody>
      </p:sp>
      <p:sp>
        <p:nvSpPr>
          <p:cNvPr id="4" name="Oval 3"/>
          <p:cNvSpPr/>
          <p:nvPr/>
        </p:nvSpPr>
        <p:spPr>
          <a:xfrm>
            <a:off x="34039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" name="Oval 4"/>
          <p:cNvSpPr/>
          <p:nvPr/>
        </p:nvSpPr>
        <p:spPr>
          <a:xfrm>
            <a:off x="3403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8898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575498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6575498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48898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80521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3670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3937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5423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5156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7030784" y="2665086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6842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5423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33800" y="48006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 dark brown vertices a vertex-cover?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35224" y="5334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No. why?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35224" y="58674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(3, 7) is not covered by it</a:t>
            </a:r>
          </a:p>
        </p:txBody>
      </p:sp>
    </p:spTree>
    <p:extLst>
      <p:ext uri="{BB962C8B-B14F-4D97-AF65-F5344CB8AC3E}">
        <p14:creationId xmlns:p14="http://schemas.microsoft.com/office/powerpoint/2010/main" val="414386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2-approximation algorithm for Vertex Cover</a:t>
            </a:r>
          </a:p>
        </p:txBody>
      </p:sp>
      <p:sp>
        <p:nvSpPr>
          <p:cNvPr id="4" name="Oval 3"/>
          <p:cNvSpPr/>
          <p:nvPr/>
        </p:nvSpPr>
        <p:spPr>
          <a:xfrm>
            <a:off x="34039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" name="Oval 4"/>
          <p:cNvSpPr/>
          <p:nvPr/>
        </p:nvSpPr>
        <p:spPr>
          <a:xfrm>
            <a:off x="3403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8898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575498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6575498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48898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80521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3670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3937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5423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5156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7030784" y="2665086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6842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5423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70640" y="4594859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 dark brown vertices a vertex-cover?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70640" y="5116723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70640" y="5501187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size?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70640" y="5746052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598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2-approximation algorithm for Vertex Cover</a:t>
            </a:r>
          </a:p>
        </p:txBody>
      </p:sp>
      <p:sp>
        <p:nvSpPr>
          <p:cNvPr id="4" name="Oval 3"/>
          <p:cNvSpPr/>
          <p:nvPr/>
        </p:nvSpPr>
        <p:spPr>
          <a:xfrm>
            <a:off x="34039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" name="Oval 4"/>
          <p:cNvSpPr/>
          <p:nvPr/>
        </p:nvSpPr>
        <p:spPr>
          <a:xfrm>
            <a:off x="3403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8898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575498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6575498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48898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80521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3670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3937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5423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5156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7030784" y="2665086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6842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5423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23638" y="4553634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 dark brown vertices a vertex-cover?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35224" y="5040867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23638" y="5465285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size?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5224" y="5775919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8590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2-approximation algorithm for Vertex Cover</a:t>
            </a:r>
          </a:p>
        </p:txBody>
      </p:sp>
      <p:sp>
        <p:nvSpPr>
          <p:cNvPr id="4" name="Oval 3"/>
          <p:cNvSpPr/>
          <p:nvPr/>
        </p:nvSpPr>
        <p:spPr>
          <a:xfrm>
            <a:off x="34039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" name="Oval 4"/>
          <p:cNvSpPr/>
          <p:nvPr/>
        </p:nvSpPr>
        <p:spPr>
          <a:xfrm>
            <a:off x="3403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8898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575498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6575498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48898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80521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3670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3937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5423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5156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7030784" y="2665086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6842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5423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22214" y="4654034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 dark brown vertices a vertex-cover?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22214" y="51435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23638" y="5492234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size?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22214" y="5751755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7418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2-approximation algorithm for Vertex Cover</a:t>
            </a:r>
          </a:p>
        </p:txBody>
      </p:sp>
      <p:sp>
        <p:nvSpPr>
          <p:cNvPr id="4" name="Oval 3"/>
          <p:cNvSpPr/>
          <p:nvPr/>
        </p:nvSpPr>
        <p:spPr>
          <a:xfrm>
            <a:off x="34039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" name="Oval 4"/>
          <p:cNvSpPr/>
          <p:nvPr/>
        </p:nvSpPr>
        <p:spPr>
          <a:xfrm>
            <a:off x="3403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889840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575498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6575498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48898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80521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3670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3937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5423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5156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7030784" y="2665086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6842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5423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03659" y="4615933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 dark brown vertices a vertex-cover?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03659" y="5111227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03224" y="5459369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size?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03224" y="5709163"/>
            <a:ext cx="6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9617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733" y="261307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2-approximation algorithm for Vertex Cover</a:t>
            </a:r>
          </a:p>
        </p:txBody>
      </p:sp>
      <p:sp>
        <p:nvSpPr>
          <p:cNvPr id="6" name="Oval 5"/>
          <p:cNvSpPr/>
          <p:nvPr/>
        </p:nvSpPr>
        <p:spPr>
          <a:xfrm>
            <a:off x="52781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278183" y="297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764083" y="297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449741" y="297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8449741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7640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99263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3" name="Straight Connector 12"/>
          <p:cNvCxnSpPr>
            <a:stCxn id="7" idx="4"/>
            <a:endCxn id="6" idx="0"/>
          </p:cNvCxnSpPr>
          <p:nvPr/>
        </p:nvCxnSpPr>
        <p:spPr>
          <a:xfrm>
            <a:off x="55448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>
            <a:off x="5811583" y="3237542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9" idx="2"/>
          </p:cNvCxnSpPr>
          <p:nvPr/>
        </p:nvCxnSpPr>
        <p:spPr>
          <a:xfrm>
            <a:off x="7297483" y="32375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  <a:endCxn id="11" idx="0"/>
          </p:cNvCxnSpPr>
          <p:nvPr/>
        </p:nvCxnSpPr>
        <p:spPr>
          <a:xfrm>
            <a:off x="70307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2" idx="0"/>
          </p:cNvCxnSpPr>
          <p:nvPr/>
        </p:nvCxnSpPr>
        <p:spPr>
          <a:xfrm>
            <a:off x="8905027" y="3426128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10" idx="0"/>
          </p:cNvCxnSpPr>
          <p:nvPr/>
        </p:nvCxnSpPr>
        <p:spPr>
          <a:xfrm>
            <a:off x="8716441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6"/>
            <a:endCxn id="10" idx="2"/>
          </p:cNvCxnSpPr>
          <p:nvPr/>
        </p:nvCxnSpPr>
        <p:spPr>
          <a:xfrm>
            <a:off x="7297483" y="48377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10863" y="1985729"/>
                <a:ext cx="342900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APPROX-VERTEX-COVER</a:t>
                </a:r>
                <a:r>
                  <a:rPr lang="en-US" dirty="0"/>
                  <a:t>(G)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/>
                  <a:t>E’=G.E;</a:t>
                </a:r>
              </a:p>
              <a:p>
                <a:pPr lvl="1"/>
                <a:r>
                  <a:rPr lang="en-US" dirty="0"/>
                  <a:t>while(E’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 ){</a:t>
                </a:r>
              </a:p>
              <a:p>
                <a:pPr marL="857250" lvl="2"/>
                <a:r>
                  <a:rPr lang="en-US" dirty="0"/>
                  <a:t>Randomly choose a edge (</a:t>
                </a:r>
                <a:r>
                  <a:rPr lang="en-US" dirty="0" err="1"/>
                  <a:t>u,v</a:t>
                </a:r>
                <a:r>
                  <a:rPr lang="en-US" dirty="0"/>
                  <a:t>) in E’, put u and v into C;</a:t>
                </a:r>
              </a:p>
              <a:p>
                <a:pPr marL="857250" lvl="2"/>
                <a:r>
                  <a:rPr lang="en-US" dirty="0"/>
                  <a:t>Remove all the edges that covered by u or v from E’</a:t>
                </a:r>
              </a:p>
              <a:p>
                <a:pPr lvl="1"/>
                <a:r>
                  <a:rPr lang="en-US" dirty="0"/>
                  <a:t>}</a:t>
                </a:r>
              </a:p>
              <a:p>
                <a:pPr lvl="1"/>
                <a:r>
                  <a:rPr lang="en-US" dirty="0"/>
                  <a:t>Return C;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63" y="1985729"/>
                <a:ext cx="3429000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1421" t="-1071" r="-1066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1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675" y="221814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2-approximation algorithm for Vertex Cover</a:t>
            </a:r>
          </a:p>
        </p:txBody>
      </p:sp>
      <p:sp>
        <p:nvSpPr>
          <p:cNvPr id="6" name="Oval 5"/>
          <p:cNvSpPr/>
          <p:nvPr/>
        </p:nvSpPr>
        <p:spPr>
          <a:xfrm>
            <a:off x="5278183" y="45710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278183" y="29708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764083" y="2963324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449741" y="29708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8449741" y="45710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764083" y="45710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99263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3" name="Straight Connector 12"/>
          <p:cNvCxnSpPr>
            <a:stCxn id="7" idx="4"/>
            <a:endCxn id="6" idx="0"/>
          </p:cNvCxnSpPr>
          <p:nvPr/>
        </p:nvCxnSpPr>
        <p:spPr>
          <a:xfrm>
            <a:off x="55448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 flipV="1">
            <a:off x="5811583" y="3230024"/>
            <a:ext cx="952500" cy="7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9" idx="2"/>
          </p:cNvCxnSpPr>
          <p:nvPr/>
        </p:nvCxnSpPr>
        <p:spPr>
          <a:xfrm>
            <a:off x="7297483" y="3230024"/>
            <a:ext cx="1152258" cy="7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  <a:endCxn id="11" idx="0"/>
          </p:cNvCxnSpPr>
          <p:nvPr/>
        </p:nvCxnSpPr>
        <p:spPr>
          <a:xfrm>
            <a:off x="7030783" y="3496724"/>
            <a:ext cx="0" cy="10743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2" idx="0"/>
          </p:cNvCxnSpPr>
          <p:nvPr/>
        </p:nvCxnSpPr>
        <p:spPr>
          <a:xfrm>
            <a:off x="8905027" y="3426128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10" idx="0"/>
          </p:cNvCxnSpPr>
          <p:nvPr/>
        </p:nvCxnSpPr>
        <p:spPr>
          <a:xfrm>
            <a:off x="8716441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6"/>
            <a:endCxn id="10" idx="2"/>
          </p:cNvCxnSpPr>
          <p:nvPr/>
        </p:nvCxnSpPr>
        <p:spPr>
          <a:xfrm>
            <a:off x="7297483" y="48377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40083" y="524591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then a vertex cover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01940" y="5536668"/>
            <a:ext cx="79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43739" y="55728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40083" y="5838747"/>
            <a:ext cx="302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far from optimal one?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44720" y="5377082"/>
            <a:ext cx="3348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Approximate cost / optimal cost  = 6/3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39584" y="1993880"/>
                <a:ext cx="304800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APPROX-VERTEX-COVER</a:t>
                </a:r>
                <a:r>
                  <a:rPr lang="en-US" dirty="0"/>
                  <a:t>(G)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/>
                  <a:t>E’=G.E;</a:t>
                </a:r>
              </a:p>
              <a:p>
                <a:pPr lvl="1"/>
                <a:r>
                  <a:rPr lang="en-US" dirty="0"/>
                  <a:t>while(E’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 ){</a:t>
                </a:r>
              </a:p>
              <a:p>
                <a:pPr marL="857250" lvl="2"/>
                <a:r>
                  <a:rPr lang="en-US" dirty="0"/>
                  <a:t>Randomly choose a edge (</a:t>
                </a:r>
                <a:r>
                  <a:rPr lang="en-US" dirty="0" err="1"/>
                  <a:t>u,v</a:t>
                </a:r>
                <a:r>
                  <a:rPr lang="en-US" dirty="0"/>
                  <a:t>) in E’, put u and v into C;</a:t>
                </a:r>
              </a:p>
              <a:p>
                <a:pPr marL="857250" lvl="2"/>
                <a:r>
                  <a:rPr lang="en-US" dirty="0"/>
                  <a:t>Remove all the edges that covered by u or v from E’</a:t>
                </a:r>
              </a:p>
              <a:p>
                <a:pPr lvl="1"/>
                <a:r>
                  <a:rPr lang="en-US" dirty="0"/>
                  <a:t>}</a:t>
                </a:r>
              </a:p>
              <a:p>
                <a:pPr lvl="1"/>
                <a:r>
                  <a:rPr lang="en-US" dirty="0"/>
                  <a:t>Return C;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84" y="1993880"/>
                <a:ext cx="3048000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1600" t="-891" r="-2600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10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2-approximation algorithm for Vertex Cover</a:t>
            </a:r>
          </a:p>
        </p:txBody>
      </p:sp>
      <p:sp>
        <p:nvSpPr>
          <p:cNvPr id="6" name="Oval 5"/>
          <p:cNvSpPr/>
          <p:nvPr/>
        </p:nvSpPr>
        <p:spPr>
          <a:xfrm>
            <a:off x="52781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278183" y="297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764083" y="297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449741" y="297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8449741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7640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99263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3" name="Straight Connector 12"/>
          <p:cNvCxnSpPr>
            <a:stCxn id="7" idx="4"/>
            <a:endCxn id="6" idx="0"/>
          </p:cNvCxnSpPr>
          <p:nvPr/>
        </p:nvCxnSpPr>
        <p:spPr>
          <a:xfrm>
            <a:off x="55448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>
            <a:off x="5811583" y="3237542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9" idx="2"/>
          </p:cNvCxnSpPr>
          <p:nvPr/>
        </p:nvCxnSpPr>
        <p:spPr>
          <a:xfrm>
            <a:off x="7297483" y="32375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  <a:endCxn id="11" idx="0"/>
          </p:cNvCxnSpPr>
          <p:nvPr/>
        </p:nvCxnSpPr>
        <p:spPr>
          <a:xfrm>
            <a:off x="70307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2" idx="0"/>
          </p:cNvCxnSpPr>
          <p:nvPr/>
        </p:nvCxnSpPr>
        <p:spPr>
          <a:xfrm>
            <a:off x="8905027" y="3426128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10" idx="0"/>
          </p:cNvCxnSpPr>
          <p:nvPr/>
        </p:nvCxnSpPr>
        <p:spPr>
          <a:xfrm>
            <a:off x="8716441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6"/>
            <a:endCxn id="10" idx="2"/>
          </p:cNvCxnSpPr>
          <p:nvPr/>
        </p:nvCxnSpPr>
        <p:spPr>
          <a:xfrm>
            <a:off x="7297483" y="48377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239584" y="1975430"/>
                <a:ext cx="304800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APPROX-VERTEX-COVER</a:t>
                </a:r>
                <a:r>
                  <a:rPr lang="en-US" dirty="0"/>
                  <a:t>(G)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/>
                  <a:t>E’=G.E;</a:t>
                </a:r>
              </a:p>
              <a:p>
                <a:pPr lvl="1"/>
                <a:r>
                  <a:rPr lang="en-US" dirty="0"/>
                  <a:t>while(E’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r>
                  <a:rPr lang="en-US" dirty="0"/>
                  <a:t> ){</a:t>
                </a:r>
              </a:p>
              <a:p>
                <a:pPr marL="857250" lvl="2"/>
                <a:r>
                  <a:rPr lang="en-US" dirty="0"/>
                  <a:t>Randomly choose a edge (</a:t>
                </a:r>
                <a:r>
                  <a:rPr lang="en-US" dirty="0" err="1"/>
                  <a:t>u,v</a:t>
                </a:r>
                <a:r>
                  <a:rPr lang="en-US" dirty="0"/>
                  <a:t>) in E’, put u and v into C;</a:t>
                </a:r>
              </a:p>
              <a:p>
                <a:pPr marL="857250" lvl="2"/>
                <a:r>
                  <a:rPr lang="en-US" dirty="0"/>
                  <a:t>Remove all the edges that covered by u or v from E’</a:t>
                </a:r>
              </a:p>
              <a:p>
                <a:pPr lvl="1"/>
                <a:r>
                  <a:rPr lang="en-US" dirty="0"/>
                  <a:t>}</a:t>
                </a:r>
              </a:p>
              <a:p>
                <a:pPr lvl="1"/>
                <a:r>
                  <a:rPr lang="en-US" dirty="0"/>
                  <a:t>Return C;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84" y="1975430"/>
                <a:ext cx="3048000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1600" t="-893" r="-2600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94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675" y="221814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2-approximation algorithm for Vertex Cover</a:t>
            </a:r>
          </a:p>
        </p:txBody>
      </p:sp>
      <p:sp>
        <p:nvSpPr>
          <p:cNvPr id="6" name="Oval 5"/>
          <p:cNvSpPr/>
          <p:nvPr/>
        </p:nvSpPr>
        <p:spPr>
          <a:xfrm>
            <a:off x="52781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278183" y="29708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764083" y="29708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449741" y="29708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8449741" y="45710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7640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99263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3" name="Straight Connector 12"/>
          <p:cNvCxnSpPr>
            <a:stCxn id="7" idx="4"/>
            <a:endCxn id="6" idx="0"/>
          </p:cNvCxnSpPr>
          <p:nvPr/>
        </p:nvCxnSpPr>
        <p:spPr>
          <a:xfrm>
            <a:off x="55448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>
            <a:off x="5811583" y="3237542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9" idx="2"/>
          </p:cNvCxnSpPr>
          <p:nvPr/>
        </p:nvCxnSpPr>
        <p:spPr>
          <a:xfrm>
            <a:off x="7297483" y="32375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  <a:endCxn id="11" idx="0"/>
          </p:cNvCxnSpPr>
          <p:nvPr/>
        </p:nvCxnSpPr>
        <p:spPr>
          <a:xfrm>
            <a:off x="70307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2" idx="0"/>
          </p:cNvCxnSpPr>
          <p:nvPr/>
        </p:nvCxnSpPr>
        <p:spPr>
          <a:xfrm>
            <a:off x="8905027" y="3426128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10" idx="0"/>
          </p:cNvCxnSpPr>
          <p:nvPr/>
        </p:nvCxnSpPr>
        <p:spPr>
          <a:xfrm>
            <a:off x="8716441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6"/>
            <a:endCxn id="10" idx="2"/>
          </p:cNvCxnSpPr>
          <p:nvPr/>
        </p:nvCxnSpPr>
        <p:spPr>
          <a:xfrm>
            <a:off x="7297483" y="48377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40083" y="5253073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then a vertex cover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01940" y="5491337"/>
            <a:ext cx="79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40083" y="551977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60466" y="5889104"/>
            <a:ext cx="302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far from optimal one?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88083" y="5877767"/>
            <a:ext cx="248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4/3 = 1.33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166675" y="1888869"/>
                <a:ext cx="304800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APPROX-VERTEX-COVER</a:t>
                </a:r>
                <a:r>
                  <a:rPr lang="en-US" dirty="0"/>
                  <a:t>(G)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/>
                  <a:t>E’=G.E;</a:t>
                </a:r>
              </a:p>
              <a:p>
                <a:pPr lvl="1"/>
                <a:r>
                  <a:rPr lang="en-US" dirty="0"/>
                  <a:t>while(E’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r>
                  <a:rPr lang="en-US" dirty="0"/>
                  <a:t> ){</a:t>
                </a:r>
              </a:p>
              <a:p>
                <a:pPr marL="857250" lvl="2"/>
                <a:r>
                  <a:rPr lang="en-US" dirty="0"/>
                  <a:t>Randomly choose a edge (</a:t>
                </a:r>
                <a:r>
                  <a:rPr lang="en-US" dirty="0" err="1"/>
                  <a:t>u,v</a:t>
                </a:r>
                <a:r>
                  <a:rPr lang="en-US" dirty="0"/>
                  <a:t>) in E’, put u and v into C;</a:t>
                </a:r>
              </a:p>
              <a:p>
                <a:pPr marL="857250" lvl="2"/>
                <a:r>
                  <a:rPr lang="en-US" dirty="0"/>
                  <a:t>Remove all the edges that covered by u or v from E’</a:t>
                </a:r>
              </a:p>
              <a:p>
                <a:pPr lvl="1"/>
                <a:r>
                  <a:rPr lang="en-US" dirty="0"/>
                  <a:t>}</a:t>
                </a:r>
              </a:p>
              <a:p>
                <a:pPr lvl="1"/>
                <a:r>
                  <a:rPr lang="en-US" dirty="0"/>
                  <a:t>Return C;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675" y="1888869"/>
                <a:ext cx="3048000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1600" t="-1071" r="-2600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62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Algorithms for NPC Problems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988" y="1925900"/>
            <a:ext cx="63817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31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2-approximation algorithm for Vertex Cover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62" y="1907037"/>
            <a:ext cx="4485578" cy="21838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64926"/>
            <a:ext cx="5364294" cy="2786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239" y="4742593"/>
            <a:ext cx="5286375" cy="158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85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2-approximation algorithm for Vertex Cover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583" y="1845734"/>
            <a:ext cx="4485578" cy="218386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800262"/>
            <a:ext cx="10058400" cy="40233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72177"/>
            <a:ext cx="58388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89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algorithm for Set-covering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Set-covering problem</a:t>
                </a:r>
              </a:p>
              <a:p>
                <a:r>
                  <a:rPr lang="en-US" dirty="0"/>
                  <a:t>Given a set X, and a family F of subsets of X, where F covers X, 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m:rPr>
                            <m:sty m:val="p"/>
                            <m:brk m:alnAt="7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F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Find a subset of F that covers X and with minimum size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242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Approximation algorithm for Set-covering problem</a:t>
            </a:r>
          </a:p>
        </p:txBody>
      </p:sp>
      <p:sp>
        <p:nvSpPr>
          <p:cNvPr id="5" name="Oval 4"/>
          <p:cNvSpPr/>
          <p:nvPr/>
        </p:nvSpPr>
        <p:spPr>
          <a:xfrm>
            <a:off x="4069455" y="1961972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4724400" y="19812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5334000" y="19812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6019800" y="19812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9" name="Oval 8"/>
          <p:cNvSpPr/>
          <p:nvPr/>
        </p:nvSpPr>
        <p:spPr>
          <a:xfrm>
            <a:off x="4114800" y="29718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724400" y="29718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0800" y="17818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0" y="40063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2877" y="442716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f1:</a:t>
            </a:r>
          </a:p>
        </p:txBody>
      </p:sp>
      <p:sp>
        <p:nvSpPr>
          <p:cNvPr id="14" name="Oval 13"/>
          <p:cNvSpPr/>
          <p:nvPr/>
        </p:nvSpPr>
        <p:spPr>
          <a:xfrm>
            <a:off x="3048000" y="4375666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Oval 14"/>
          <p:cNvSpPr/>
          <p:nvPr/>
        </p:nvSpPr>
        <p:spPr>
          <a:xfrm>
            <a:off x="3505200" y="4375666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0800" y="4953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f2:</a:t>
            </a:r>
          </a:p>
        </p:txBody>
      </p:sp>
      <p:sp>
        <p:nvSpPr>
          <p:cNvPr id="17" name="Oval 16"/>
          <p:cNvSpPr/>
          <p:nvPr/>
        </p:nvSpPr>
        <p:spPr>
          <a:xfrm>
            <a:off x="3048000" y="494394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83322" y="5486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f3:</a:t>
            </a:r>
          </a:p>
        </p:txBody>
      </p:sp>
      <p:sp>
        <p:nvSpPr>
          <p:cNvPr id="19" name="Oval 18"/>
          <p:cNvSpPr/>
          <p:nvPr/>
        </p:nvSpPr>
        <p:spPr>
          <a:xfrm>
            <a:off x="3063435" y="547734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3505200" y="5458626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12877" y="603104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f4:</a:t>
            </a:r>
          </a:p>
        </p:txBody>
      </p:sp>
      <p:sp>
        <p:nvSpPr>
          <p:cNvPr id="22" name="Oval 21"/>
          <p:cNvSpPr/>
          <p:nvPr/>
        </p:nvSpPr>
        <p:spPr>
          <a:xfrm>
            <a:off x="3049859" y="595472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3581401" y="595472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68085" y="438471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f5:</a:t>
            </a:r>
          </a:p>
        </p:txBody>
      </p:sp>
      <p:sp>
        <p:nvSpPr>
          <p:cNvPr id="25" name="Oval 24"/>
          <p:cNvSpPr/>
          <p:nvPr/>
        </p:nvSpPr>
        <p:spPr>
          <a:xfrm>
            <a:off x="4800600" y="438471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83584" y="1789392"/>
            <a:ext cx="1408392" cy="762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99761" y="1431893"/>
            <a:ext cx="599397" cy="131130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23544" y="1703931"/>
            <a:ext cx="1305857" cy="8474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959785" y="2782127"/>
            <a:ext cx="1305857" cy="8474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21746" y="1426558"/>
            <a:ext cx="671438" cy="107988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35052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{f1, f3, f4} is a subset of F covering 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96000" y="405782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{f1, f2, f3, f4} is a subset of F covering 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6000" y="4611826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{f2, f3, f4, f5} is a subset of F covering 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33749" y="5486400"/>
            <a:ext cx="423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{f1, f3, f4} is a minimum cover set</a:t>
            </a:r>
          </a:p>
        </p:txBody>
      </p:sp>
    </p:spTree>
    <p:extLst>
      <p:ext uri="{BB962C8B-B14F-4D97-AF65-F5344CB8AC3E}">
        <p14:creationId xmlns:p14="http://schemas.microsoft.com/office/powerpoint/2010/main" val="185560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20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20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8" grpId="0"/>
      <p:bldP spid="21" grpId="0"/>
      <p:bldP spid="24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algorithm for Set-covering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Set-covering problem </a:t>
                </a:r>
                <a:r>
                  <a:rPr lang="en-US" dirty="0"/>
                  <a:t>is NP-complete.</a:t>
                </a:r>
              </a:p>
              <a:p>
                <a:r>
                  <a:rPr lang="en-US" dirty="0"/>
                  <a:t>If the size of the largest set in F is m, there is 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1/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/>
                  <a:t> - approximation polynomial time algorithm to solve it.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507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algorithm for Set-covering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GREEDY-SET-COVER</a:t>
                </a:r>
                <a:r>
                  <a:rPr lang="en-US" dirty="0"/>
                  <a:t>(X, F)</a:t>
                </a:r>
              </a:p>
              <a:p>
                <a:pPr marL="400050" lvl="1" indent="0">
                  <a:buNone/>
                </a:pPr>
                <a:r>
                  <a:rPr lang="en-US" dirty="0"/>
                  <a:t>U=X;</a:t>
                </a:r>
              </a:p>
              <a:p>
                <a:pPr marL="400050" lvl="1" indent="0">
                  <a:buNone/>
                </a:pPr>
                <a:r>
                  <a:rPr lang="en-US" dirty="0"/>
                  <a:t>C=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;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pPr marL="400050" lvl="1" indent="0">
                  <a:buNone/>
                </a:pPr>
                <a:r>
                  <a:rPr lang="en-US" dirty="0"/>
                  <a:t>While(U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){</a:t>
                </a:r>
              </a:p>
              <a:p>
                <a:pPr marL="800100" lvl="2" indent="0">
                  <a:buNone/>
                </a:pPr>
                <a:r>
                  <a:rPr lang="en-US" dirty="0"/>
                  <a:t>Select S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/>
                  <a:t>F that maximizes |S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dirty="0"/>
                  <a:t>U|;</a:t>
                </a:r>
              </a:p>
              <a:p>
                <a:pPr marL="800100" lvl="2" indent="0">
                  <a:buNone/>
                </a:pPr>
                <a:r>
                  <a:rPr lang="en-US" dirty="0"/>
                  <a:t>U=U-S;</a:t>
                </a:r>
              </a:p>
              <a:p>
                <a:pPr marL="800100" lvl="2" indent="0">
                  <a:buNone/>
                </a:pPr>
                <a:r>
                  <a:rPr lang="en-US" dirty="0"/>
                  <a:t>C=C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⋃</m:t>
                    </m:r>
                  </m:oMath>
                </a14:m>
                <a:r>
                  <a:rPr lang="en-US" dirty="0"/>
                  <a:t>{S};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return C;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407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779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Approximation algorithm for Set-covering problem</a:t>
            </a:r>
          </a:p>
        </p:txBody>
      </p:sp>
      <p:sp>
        <p:nvSpPr>
          <p:cNvPr id="5" name="Oval 4"/>
          <p:cNvSpPr/>
          <p:nvPr/>
        </p:nvSpPr>
        <p:spPr>
          <a:xfrm>
            <a:off x="4025221" y="1985365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4724400" y="19812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5334000" y="19812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6019800" y="19812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9" name="Oval 8"/>
          <p:cNvSpPr/>
          <p:nvPr/>
        </p:nvSpPr>
        <p:spPr>
          <a:xfrm>
            <a:off x="4114800" y="29718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724400" y="29718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0800" y="17818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52600" y="36370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79477" y="40063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f1:</a:t>
            </a:r>
          </a:p>
        </p:txBody>
      </p:sp>
      <p:sp>
        <p:nvSpPr>
          <p:cNvPr id="14" name="Oval 13"/>
          <p:cNvSpPr/>
          <p:nvPr/>
        </p:nvSpPr>
        <p:spPr>
          <a:xfrm>
            <a:off x="2514600" y="395484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Oval 14"/>
          <p:cNvSpPr/>
          <p:nvPr/>
        </p:nvSpPr>
        <p:spPr>
          <a:xfrm>
            <a:off x="2971800" y="395484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7400" y="45321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f2:</a:t>
            </a:r>
          </a:p>
        </p:txBody>
      </p:sp>
      <p:sp>
        <p:nvSpPr>
          <p:cNvPr id="17" name="Oval 16"/>
          <p:cNvSpPr/>
          <p:nvPr/>
        </p:nvSpPr>
        <p:spPr>
          <a:xfrm>
            <a:off x="2514600" y="4523122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49922" y="50655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f3:</a:t>
            </a:r>
          </a:p>
        </p:txBody>
      </p:sp>
      <p:sp>
        <p:nvSpPr>
          <p:cNvPr id="19" name="Oval 18"/>
          <p:cNvSpPr/>
          <p:nvPr/>
        </p:nvSpPr>
        <p:spPr>
          <a:xfrm>
            <a:off x="2530035" y="5056522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2971800" y="50378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44346" y="547837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f4:</a:t>
            </a:r>
          </a:p>
        </p:txBody>
      </p:sp>
      <p:sp>
        <p:nvSpPr>
          <p:cNvPr id="22" name="Oval 21"/>
          <p:cNvSpPr/>
          <p:nvPr/>
        </p:nvSpPr>
        <p:spPr>
          <a:xfrm>
            <a:off x="2517293" y="549747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2997406" y="549747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49922" y="592661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f5:</a:t>
            </a:r>
          </a:p>
        </p:txBody>
      </p:sp>
      <p:sp>
        <p:nvSpPr>
          <p:cNvPr id="25" name="Oval 24"/>
          <p:cNvSpPr/>
          <p:nvPr/>
        </p:nvSpPr>
        <p:spPr>
          <a:xfrm>
            <a:off x="2512191" y="5938434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83584" y="1789392"/>
            <a:ext cx="1408392" cy="762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99761" y="1431893"/>
            <a:ext cx="599397" cy="131130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23544" y="1703931"/>
            <a:ext cx="1305857" cy="8474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959785" y="2782127"/>
            <a:ext cx="1305857" cy="8474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21746" y="1426558"/>
            <a:ext cx="671438" cy="107988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5310" y="430968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U: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55310" y="50378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</a:t>
            </a:r>
          </a:p>
        </p:txBody>
      </p:sp>
      <p:sp>
        <p:nvSpPr>
          <p:cNvPr id="37" name="Oval 36"/>
          <p:cNvSpPr/>
          <p:nvPr/>
        </p:nvSpPr>
        <p:spPr>
          <a:xfrm>
            <a:off x="5499691" y="428740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8" name="Oval 37"/>
          <p:cNvSpPr/>
          <p:nvPr/>
        </p:nvSpPr>
        <p:spPr>
          <a:xfrm>
            <a:off x="6106633" y="428740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9" name="Oval 38"/>
          <p:cNvSpPr/>
          <p:nvPr/>
        </p:nvSpPr>
        <p:spPr>
          <a:xfrm>
            <a:off x="6713575" y="428740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0" name="Oval 39"/>
          <p:cNvSpPr/>
          <p:nvPr/>
        </p:nvSpPr>
        <p:spPr>
          <a:xfrm>
            <a:off x="7320517" y="428740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41" name="Oval 40"/>
          <p:cNvSpPr/>
          <p:nvPr/>
        </p:nvSpPr>
        <p:spPr>
          <a:xfrm>
            <a:off x="7927459" y="428740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8534400" y="428740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1237365"/>
            <a:ext cx="3810000" cy="37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choose from f1, f3 and f4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90854" y="502666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f1:</a:t>
            </a:r>
          </a:p>
        </p:txBody>
      </p:sp>
      <p:sp>
        <p:nvSpPr>
          <p:cNvPr id="44" name="Oval 43"/>
          <p:cNvSpPr/>
          <p:nvPr/>
        </p:nvSpPr>
        <p:spPr>
          <a:xfrm>
            <a:off x="6025977" y="4975172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5" name="Oval 44"/>
          <p:cNvSpPr/>
          <p:nvPr/>
        </p:nvSpPr>
        <p:spPr>
          <a:xfrm>
            <a:off x="6483177" y="4975172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58000" y="1678887"/>
            <a:ext cx="3810000" cy="37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f1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61561" y="2024523"/>
            <a:ext cx="3810000" cy="37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choose from f3 and f4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73231" y="2424746"/>
            <a:ext cx="3810000" cy="37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f3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66560" y="5507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f3:</a:t>
            </a:r>
          </a:p>
        </p:txBody>
      </p:sp>
      <p:sp>
        <p:nvSpPr>
          <p:cNvPr id="50" name="Oval 49"/>
          <p:cNvSpPr/>
          <p:nvPr/>
        </p:nvSpPr>
        <p:spPr>
          <a:xfrm>
            <a:off x="6046673" y="549854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1" name="Oval 50"/>
          <p:cNvSpPr/>
          <p:nvPr/>
        </p:nvSpPr>
        <p:spPr>
          <a:xfrm>
            <a:off x="6488438" y="5479826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46330" y="2803239"/>
            <a:ext cx="3810000" cy="37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choose from f4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58000" y="3203462"/>
            <a:ext cx="3810000" cy="37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f4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579568" y="600037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f4:</a:t>
            </a:r>
          </a:p>
        </p:txBody>
      </p:sp>
      <p:sp>
        <p:nvSpPr>
          <p:cNvPr id="58" name="Oval 57"/>
          <p:cNvSpPr/>
          <p:nvPr/>
        </p:nvSpPr>
        <p:spPr>
          <a:xfrm>
            <a:off x="6030126" y="598300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9" name="Oval 58"/>
          <p:cNvSpPr/>
          <p:nvPr/>
        </p:nvSpPr>
        <p:spPr>
          <a:xfrm>
            <a:off x="6548091" y="598300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58299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" grpId="0"/>
      <p:bldP spid="43" grpId="0"/>
      <p:bldP spid="44" grpId="0" animBg="1"/>
      <p:bldP spid="45" grpId="0" animBg="1"/>
      <p:bldP spid="46" grpId="0"/>
      <p:bldP spid="47" grpId="0"/>
      <p:bldP spid="48" grpId="0"/>
      <p:bldP spid="49" grpId="0"/>
      <p:bldP spid="50" grpId="0" animBg="1"/>
      <p:bldP spid="51" grpId="0" animBg="1"/>
      <p:bldP spid="52" grpId="0"/>
      <p:bldP spid="53" grpId="0"/>
      <p:bldP spid="57" grpId="0"/>
      <p:bldP spid="58" grpId="0" animBg="1"/>
      <p:bldP spid="5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0EF9FB4A-0F6E-44A4-8451-FBDC93AB1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049" y="2079703"/>
            <a:ext cx="9067800" cy="33105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58348" y="757613"/>
            <a:ext cx="62579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Approximation algorithm for Set-covering problem</a:t>
            </a:r>
          </a:p>
        </p:txBody>
      </p:sp>
    </p:spTree>
    <p:extLst>
      <p:ext uri="{BB962C8B-B14F-4D97-AF65-F5344CB8AC3E}">
        <p14:creationId xmlns:p14="http://schemas.microsoft.com/office/powerpoint/2010/main" val="2605983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5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61840747-B607-0914-8D1C-E9512A2B9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945" y="801793"/>
            <a:ext cx="7642110" cy="527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72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0C96D9B-BB7B-1CDD-67DC-C39E82DD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76" y="643467"/>
            <a:ext cx="6623247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2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Algorithms for NPC Problems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97839"/>
            <a:ext cx="63531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90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FCE21F1-76A0-8A69-C505-5599C1B18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26" y="643467"/>
            <a:ext cx="7651940" cy="537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91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algorithm for Traveling-salesman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Traveling-salesman problem (TSP):</a:t>
            </a:r>
            <a:endParaRPr lang="en-US" dirty="0"/>
          </a:p>
          <a:p>
            <a:pPr lvl="1"/>
            <a:r>
              <a:rPr lang="en-US" dirty="0"/>
              <a:t>Given a weighted, undirected graph, start from certain vertex, find a </a:t>
            </a:r>
            <a:r>
              <a:rPr lang="en-US" b="1" dirty="0"/>
              <a:t>minimum</a:t>
            </a:r>
            <a:r>
              <a:rPr lang="en-US" dirty="0"/>
              <a:t> route visit each vertices once, and return to the original vertex. </a:t>
            </a:r>
          </a:p>
        </p:txBody>
      </p:sp>
      <p:sp>
        <p:nvSpPr>
          <p:cNvPr id="4" name="Oval 3"/>
          <p:cNvSpPr/>
          <p:nvPr/>
        </p:nvSpPr>
        <p:spPr>
          <a:xfrm>
            <a:off x="4953000" y="579062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4953000" y="419042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6438900" y="419042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438900" y="579062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" name="Straight Connector 7"/>
          <p:cNvCxnSpPr>
            <a:stCxn id="5" idx="4"/>
            <a:endCxn id="4" idx="0"/>
          </p:cNvCxnSpPr>
          <p:nvPr/>
        </p:nvCxnSpPr>
        <p:spPr>
          <a:xfrm>
            <a:off x="5219700" y="4723825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6"/>
            <a:endCxn id="6" idx="2"/>
          </p:cNvCxnSpPr>
          <p:nvPr/>
        </p:nvCxnSpPr>
        <p:spPr>
          <a:xfrm>
            <a:off x="5486400" y="4457125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4"/>
            <a:endCxn id="7" idx="0"/>
          </p:cNvCxnSpPr>
          <p:nvPr/>
        </p:nvCxnSpPr>
        <p:spPr>
          <a:xfrm>
            <a:off x="6705600" y="4723825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6"/>
            <a:endCxn id="7" idx="2"/>
          </p:cNvCxnSpPr>
          <p:nvPr/>
        </p:nvCxnSpPr>
        <p:spPr>
          <a:xfrm>
            <a:off x="5486400" y="6057325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7" idx="1"/>
          </p:cNvCxnSpPr>
          <p:nvPr/>
        </p:nvCxnSpPr>
        <p:spPr>
          <a:xfrm>
            <a:off x="5408285" y="4645710"/>
            <a:ext cx="1108730" cy="1223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7"/>
            <a:endCxn id="6" idx="3"/>
          </p:cNvCxnSpPr>
          <p:nvPr/>
        </p:nvCxnSpPr>
        <p:spPr>
          <a:xfrm flipV="1">
            <a:off x="5408285" y="4645710"/>
            <a:ext cx="1108730" cy="1223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90409" y="406437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09802" y="50286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0" y="510970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10250" y="60573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52056" y="4694079"/>
            <a:ext cx="42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2375" y="5294367"/>
            <a:ext cx="42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93431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algorithm for Traveling-salesman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TSP is a NP-complete problem</a:t>
            </a:r>
          </a:p>
          <a:p>
            <a:r>
              <a:rPr lang="en-US" dirty="0"/>
              <a:t>There is </a:t>
            </a:r>
            <a:r>
              <a:rPr lang="en-US" b="1" dirty="0"/>
              <a:t>no polynomial-time approximation</a:t>
            </a:r>
            <a:r>
              <a:rPr lang="en-US" dirty="0"/>
              <a:t> algorithm with a </a:t>
            </a:r>
            <a:r>
              <a:rPr lang="en-US" b="1" dirty="0"/>
              <a:t>constant approximation ratio</a:t>
            </a:r>
            <a:r>
              <a:rPr lang="en-US" dirty="0"/>
              <a:t> </a:t>
            </a:r>
          </a:p>
          <a:p>
            <a:r>
              <a:rPr lang="en-US" dirty="0"/>
              <a:t>Another strategy to solve NPC problem:</a:t>
            </a:r>
          </a:p>
          <a:p>
            <a:pPr lvl="1"/>
            <a:r>
              <a:rPr lang="en-US" b="1" dirty="0"/>
              <a:t>Solve a special case</a:t>
            </a:r>
          </a:p>
        </p:txBody>
      </p:sp>
    </p:spTree>
    <p:extLst>
      <p:ext uri="{BB962C8B-B14F-4D97-AF65-F5344CB8AC3E}">
        <p14:creationId xmlns:p14="http://schemas.microsoft.com/office/powerpoint/2010/main" val="365851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algorithm for Traveling-salesman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Triangle inequality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Weight(u, v) &lt;= Weight(u, w) + Weight(w, v)</a:t>
            </a:r>
          </a:p>
          <a:p>
            <a:r>
              <a:rPr lang="en-US" dirty="0"/>
              <a:t>E.g.:</a:t>
            </a:r>
          </a:p>
          <a:p>
            <a:pPr lvl="1"/>
            <a:r>
              <a:rPr lang="en-US" dirty="0"/>
              <a:t>If all the edges are defined as the distance on a 2D map, the triangle inequality is true</a:t>
            </a:r>
          </a:p>
          <a:p>
            <a:r>
              <a:rPr lang="en-US" dirty="0"/>
              <a:t>For the TSPs where the triangle inequality is true:</a:t>
            </a:r>
          </a:p>
          <a:p>
            <a:pPr lvl="1"/>
            <a:r>
              <a:rPr lang="en-US" dirty="0"/>
              <a:t>There is a 2-approximation polynomial time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501259"/>
            <a:ext cx="67341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14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algorithm for Traveling-salesman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APPROX-TSP-TOUR</a:t>
            </a:r>
            <a:r>
              <a:rPr lang="en-US" dirty="0"/>
              <a:t>(G)</a:t>
            </a:r>
          </a:p>
          <a:p>
            <a:pPr marL="400050" lvl="1" indent="0">
              <a:buNone/>
            </a:pPr>
            <a:r>
              <a:rPr lang="en-US" dirty="0"/>
              <a:t>Find a MST m;</a:t>
            </a:r>
          </a:p>
          <a:p>
            <a:pPr marL="400050" lvl="1" indent="0">
              <a:buNone/>
            </a:pPr>
            <a:r>
              <a:rPr lang="en-US" dirty="0"/>
              <a:t>Choose a vertex as root r;</a:t>
            </a:r>
          </a:p>
          <a:p>
            <a:pPr marL="400050" lvl="1" indent="0">
              <a:buNone/>
            </a:pPr>
            <a:r>
              <a:rPr lang="en-US" dirty="0"/>
              <a:t>return  </a:t>
            </a:r>
            <a:r>
              <a:rPr lang="en-US" dirty="0" err="1"/>
              <a:t>preorderTreeWalk</a:t>
            </a:r>
            <a:r>
              <a:rPr lang="en-US" dirty="0"/>
              <a:t>(m, r);</a:t>
            </a:r>
          </a:p>
        </p:txBody>
      </p:sp>
    </p:spTree>
    <p:extLst>
      <p:ext uri="{BB962C8B-B14F-4D97-AF65-F5344CB8AC3E}">
        <p14:creationId xmlns:p14="http://schemas.microsoft.com/office/powerpoint/2010/main" val="1787857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algorithm for Traveling-salesman problem</a:t>
            </a:r>
          </a:p>
        </p:txBody>
      </p:sp>
      <p:sp>
        <p:nvSpPr>
          <p:cNvPr id="4" name="Oval 3"/>
          <p:cNvSpPr/>
          <p:nvPr/>
        </p:nvSpPr>
        <p:spPr>
          <a:xfrm>
            <a:off x="4853694" y="394314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4853694" y="234294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6339594" y="234294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339594" y="394314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" name="Straight Connector 7"/>
          <p:cNvCxnSpPr>
            <a:stCxn id="5" idx="4"/>
            <a:endCxn id="4" idx="0"/>
          </p:cNvCxnSpPr>
          <p:nvPr/>
        </p:nvCxnSpPr>
        <p:spPr>
          <a:xfrm>
            <a:off x="5120394" y="2876349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6"/>
            <a:endCxn id="6" idx="2"/>
          </p:cNvCxnSpPr>
          <p:nvPr/>
        </p:nvCxnSpPr>
        <p:spPr>
          <a:xfrm>
            <a:off x="5387094" y="2609649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4"/>
            <a:endCxn id="7" idx="0"/>
          </p:cNvCxnSpPr>
          <p:nvPr/>
        </p:nvCxnSpPr>
        <p:spPr>
          <a:xfrm>
            <a:off x="6606294" y="2876349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6"/>
            <a:endCxn id="7" idx="2"/>
          </p:cNvCxnSpPr>
          <p:nvPr/>
        </p:nvCxnSpPr>
        <p:spPr>
          <a:xfrm>
            <a:off x="5387094" y="4209849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5"/>
            <a:endCxn id="7" idx="1"/>
          </p:cNvCxnSpPr>
          <p:nvPr/>
        </p:nvCxnSpPr>
        <p:spPr>
          <a:xfrm>
            <a:off x="5308979" y="2798234"/>
            <a:ext cx="1108730" cy="1223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7"/>
            <a:endCxn id="6" idx="3"/>
          </p:cNvCxnSpPr>
          <p:nvPr/>
        </p:nvCxnSpPr>
        <p:spPr>
          <a:xfrm flipV="1">
            <a:off x="5308979" y="2798234"/>
            <a:ext cx="1108730" cy="1223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10496" y="318114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06294" y="32622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0944" y="420984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2750" y="2846603"/>
            <a:ext cx="42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93069" y="3446891"/>
            <a:ext cx="42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60269" y="23224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94951" y="1828800"/>
            <a:ext cx="55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apply the approximation algorithm on this one?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96633" y="4800600"/>
            <a:ext cx="55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No. The triangle inequality is violated.</a:t>
            </a:r>
          </a:p>
        </p:txBody>
      </p:sp>
    </p:spTree>
    <p:extLst>
      <p:ext uri="{BB962C8B-B14F-4D97-AF65-F5344CB8AC3E}">
        <p14:creationId xmlns:p14="http://schemas.microsoft.com/office/powerpoint/2010/main" val="26211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algorithm for Traveling-salesman problem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91400" y="1447801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Prim’s algorithm to get a MST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600200" y="2373581"/>
            <a:ext cx="6545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00200" y="2808886"/>
            <a:ext cx="6545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00200" y="3244191"/>
            <a:ext cx="6545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600200" y="3679496"/>
            <a:ext cx="6545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00200" y="4114800"/>
            <a:ext cx="6545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0980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0436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5572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0708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5844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95300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2569248" y="218438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6" name="Oval 65"/>
          <p:cNvSpPr/>
          <p:nvPr/>
        </p:nvSpPr>
        <p:spPr>
          <a:xfrm>
            <a:off x="2569248" y="305499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7" name="Oval 66"/>
          <p:cNvSpPr/>
          <p:nvPr/>
        </p:nvSpPr>
        <p:spPr>
          <a:xfrm>
            <a:off x="2020608" y="3490304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8" name="Oval 67"/>
          <p:cNvSpPr/>
          <p:nvPr/>
        </p:nvSpPr>
        <p:spPr>
          <a:xfrm>
            <a:off x="3666528" y="220789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9" name="Oval 68"/>
          <p:cNvSpPr/>
          <p:nvPr/>
        </p:nvSpPr>
        <p:spPr>
          <a:xfrm>
            <a:off x="4215168" y="2619694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0" name="Oval 69"/>
          <p:cNvSpPr/>
          <p:nvPr/>
        </p:nvSpPr>
        <p:spPr>
          <a:xfrm>
            <a:off x="3666528" y="305499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71" name="Oval 70"/>
          <p:cNvSpPr/>
          <p:nvPr/>
        </p:nvSpPr>
        <p:spPr>
          <a:xfrm>
            <a:off x="4763808" y="306801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2" name="Oval 71"/>
          <p:cNvSpPr/>
          <p:nvPr/>
        </p:nvSpPr>
        <p:spPr>
          <a:xfrm>
            <a:off x="3117888" y="392560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133600" y="4876801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any pair of vertices, there is a edge and the weight is the Euclidean distance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133600" y="5638801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Triangle inequality is true, we can apply the approximation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74272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algorithm for Traveling-salesman problem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91400" y="1447801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Prim’s algorithm to get a MST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00200" y="2373582"/>
            <a:ext cx="5638800" cy="1305915"/>
            <a:chOff x="76200" y="2373581"/>
            <a:chExt cx="6545366" cy="130591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76200" y="2373581"/>
              <a:ext cx="6545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6200" y="2808886"/>
              <a:ext cx="6545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6200" y="3244191"/>
              <a:ext cx="6545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6200" y="3679496"/>
              <a:ext cx="6545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1600200" y="4114800"/>
            <a:ext cx="563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0980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0436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5572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0708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5844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95300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2569248" y="218438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6" name="Oval 65"/>
          <p:cNvSpPr/>
          <p:nvPr/>
        </p:nvSpPr>
        <p:spPr>
          <a:xfrm>
            <a:off x="2569248" y="305499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7" name="Oval 66"/>
          <p:cNvSpPr/>
          <p:nvPr/>
        </p:nvSpPr>
        <p:spPr>
          <a:xfrm>
            <a:off x="2020608" y="3490304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8" name="Oval 67"/>
          <p:cNvSpPr/>
          <p:nvPr/>
        </p:nvSpPr>
        <p:spPr>
          <a:xfrm>
            <a:off x="3666528" y="220789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9" name="Oval 68"/>
          <p:cNvSpPr/>
          <p:nvPr/>
        </p:nvSpPr>
        <p:spPr>
          <a:xfrm>
            <a:off x="4215168" y="2619694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0" name="Oval 69"/>
          <p:cNvSpPr/>
          <p:nvPr/>
        </p:nvSpPr>
        <p:spPr>
          <a:xfrm>
            <a:off x="3666528" y="305499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71" name="Oval 70"/>
          <p:cNvSpPr/>
          <p:nvPr/>
        </p:nvSpPr>
        <p:spPr>
          <a:xfrm>
            <a:off x="4763808" y="306801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2" name="Oval 71"/>
          <p:cNvSpPr/>
          <p:nvPr/>
        </p:nvSpPr>
        <p:spPr>
          <a:xfrm>
            <a:off x="3117888" y="392560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133600" y="4876801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any pair of vertices, there is a edge and the weight is the Euclidean distance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133600" y="5638801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Triangle inequality is true, we can apply the approximation algorithm</a:t>
            </a:r>
          </a:p>
        </p:txBody>
      </p:sp>
      <p:cxnSp>
        <p:nvCxnSpPr>
          <p:cNvPr id="33" name="Straight Connector 32"/>
          <p:cNvCxnSpPr>
            <a:stCxn id="65" idx="4"/>
            <a:endCxn id="66" idx="0"/>
          </p:cNvCxnSpPr>
          <p:nvPr/>
        </p:nvCxnSpPr>
        <p:spPr>
          <a:xfrm>
            <a:off x="2758440" y="2562773"/>
            <a:ext cx="0" cy="49222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6" idx="3"/>
            <a:endCxn id="67" idx="7"/>
          </p:cNvCxnSpPr>
          <p:nvPr/>
        </p:nvCxnSpPr>
        <p:spPr>
          <a:xfrm flipH="1">
            <a:off x="2343579" y="3377971"/>
            <a:ext cx="281082" cy="16774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66" idx="5"/>
            <a:endCxn id="72" idx="1"/>
          </p:cNvCxnSpPr>
          <p:nvPr/>
        </p:nvCxnSpPr>
        <p:spPr>
          <a:xfrm>
            <a:off x="2892219" y="3377971"/>
            <a:ext cx="281082" cy="60305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5" idx="6"/>
            <a:endCxn id="68" idx="2"/>
          </p:cNvCxnSpPr>
          <p:nvPr/>
        </p:nvCxnSpPr>
        <p:spPr>
          <a:xfrm>
            <a:off x="2947632" y="2373582"/>
            <a:ext cx="718896" cy="235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8" idx="6"/>
            <a:endCxn id="69" idx="1"/>
          </p:cNvCxnSpPr>
          <p:nvPr/>
        </p:nvCxnSpPr>
        <p:spPr>
          <a:xfrm>
            <a:off x="4044913" y="2397083"/>
            <a:ext cx="225669" cy="27802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9" idx="5"/>
            <a:endCxn id="71" idx="1"/>
          </p:cNvCxnSpPr>
          <p:nvPr/>
        </p:nvCxnSpPr>
        <p:spPr>
          <a:xfrm>
            <a:off x="4538139" y="2942665"/>
            <a:ext cx="281082" cy="18075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9" idx="3"/>
            <a:endCxn id="70" idx="7"/>
          </p:cNvCxnSpPr>
          <p:nvPr/>
        </p:nvCxnSpPr>
        <p:spPr>
          <a:xfrm flipH="1">
            <a:off x="3989499" y="2942666"/>
            <a:ext cx="281082" cy="16774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64338" y="226310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“a” as the root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419886" y="294266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Preorder tree walk</a:t>
            </a:r>
          </a:p>
        </p:txBody>
      </p:sp>
      <p:sp>
        <p:nvSpPr>
          <p:cNvPr id="53" name="Oval 52"/>
          <p:cNvSpPr/>
          <p:nvPr/>
        </p:nvSpPr>
        <p:spPr>
          <a:xfrm>
            <a:off x="7305709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7" name="Oval 56"/>
          <p:cNvSpPr/>
          <p:nvPr/>
        </p:nvSpPr>
        <p:spPr>
          <a:xfrm>
            <a:off x="7705638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9" name="Oval 58"/>
          <p:cNvSpPr/>
          <p:nvPr/>
        </p:nvSpPr>
        <p:spPr>
          <a:xfrm>
            <a:off x="8125934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1" name="Oval 60"/>
          <p:cNvSpPr/>
          <p:nvPr/>
        </p:nvSpPr>
        <p:spPr>
          <a:xfrm>
            <a:off x="8553786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5" name="Oval 74"/>
          <p:cNvSpPr/>
          <p:nvPr/>
        </p:nvSpPr>
        <p:spPr>
          <a:xfrm>
            <a:off x="8962118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6" name="Oval 75"/>
          <p:cNvSpPr/>
          <p:nvPr/>
        </p:nvSpPr>
        <p:spPr>
          <a:xfrm>
            <a:off x="9340502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7" name="Oval 76"/>
          <p:cNvSpPr/>
          <p:nvPr/>
        </p:nvSpPr>
        <p:spPr>
          <a:xfrm>
            <a:off x="9755918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78" name="Oval 77"/>
          <p:cNvSpPr/>
          <p:nvPr/>
        </p:nvSpPr>
        <p:spPr>
          <a:xfrm>
            <a:off x="10160652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46943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  <p:bldP spid="53" grpId="0" animBg="1"/>
      <p:bldP spid="57" grpId="0" animBg="1"/>
      <p:bldP spid="59" grpId="0" animBg="1"/>
      <p:bldP spid="61" grpId="0" animBg="1"/>
      <p:bldP spid="76" grpId="0" animBg="1"/>
      <p:bldP spid="77" grpId="0" animBg="1"/>
      <p:bldP spid="7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algorithm for Traveling-salesman problem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91400" y="1447801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Prim’s algorithm to get a MST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00200" y="2373582"/>
            <a:ext cx="5638800" cy="1305915"/>
            <a:chOff x="76200" y="2373581"/>
            <a:chExt cx="6545366" cy="130591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76200" y="2373581"/>
              <a:ext cx="6545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6200" y="2808886"/>
              <a:ext cx="6545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6200" y="3244191"/>
              <a:ext cx="6545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6200" y="3679496"/>
              <a:ext cx="6545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1600200" y="4114800"/>
            <a:ext cx="563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0980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0436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5572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0708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5844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95300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2569248" y="218438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6" name="Oval 65"/>
          <p:cNvSpPr/>
          <p:nvPr/>
        </p:nvSpPr>
        <p:spPr>
          <a:xfrm>
            <a:off x="2569248" y="305499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7" name="Oval 66"/>
          <p:cNvSpPr/>
          <p:nvPr/>
        </p:nvSpPr>
        <p:spPr>
          <a:xfrm>
            <a:off x="2020608" y="3490304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8" name="Oval 67"/>
          <p:cNvSpPr/>
          <p:nvPr/>
        </p:nvSpPr>
        <p:spPr>
          <a:xfrm>
            <a:off x="3666528" y="220789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9" name="Oval 68"/>
          <p:cNvSpPr/>
          <p:nvPr/>
        </p:nvSpPr>
        <p:spPr>
          <a:xfrm>
            <a:off x="4215168" y="2619694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0" name="Oval 69"/>
          <p:cNvSpPr/>
          <p:nvPr/>
        </p:nvSpPr>
        <p:spPr>
          <a:xfrm>
            <a:off x="3666528" y="305499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71" name="Oval 70"/>
          <p:cNvSpPr/>
          <p:nvPr/>
        </p:nvSpPr>
        <p:spPr>
          <a:xfrm>
            <a:off x="4763808" y="306801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2" name="Oval 71"/>
          <p:cNvSpPr/>
          <p:nvPr/>
        </p:nvSpPr>
        <p:spPr>
          <a:xfrm>
            <a:off x="3117888" y="392560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33" name="Straight Connector 32"/>
          <p:cNvCxnSpPr>
            <a:stCxn id="65" idx="4"/>
            <a:endCxn id="66" idx="0"/>
          </p:cNvCxnSpPr>
          <p:nvPr/>
        </p:nvCxnSpPr>
        <p:spPr>
          <a:xfrm>
            <a:off x="2758440" y="2562773"/>
            <a:ext cx="0" cy="49222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6" idx="3"/>
            <a:endCxn id="67" idx="7"/>
          </p:cNvCxnSpPr>
          <p:nvPr/>
        </p:nvCxnSpPr>
        <p:spPr>
          <a:xfrm flipH="1">
            <a:off x="2343579" y="3377971"/>
            <a:ext cx="281082" cy="16774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66" idx="5"/>
            <a:endCxn id="72" idx="1"/>
          </p:cNvCxnSpPr>
          <p:nvPr/>
        </p:nvCxnSpPr>
        <p:spPr>
          <a:xfrm>
            <a:off x="2892219" y="3377971"/>
            <a:ext cx="281082" cy="60305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5" idx="6"/>
            <a:endCxn id="68" idx="2"/>
          </p:cNvCxnSpPr>
          <p:nvPr/>
        </p:nvCxnSpPr>
        <p:spPr>
          <a:xfrm>
            <a:off x="2947632" y="2373582"/>
            <a:ext cx="718896" cy="235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8" idx="6"/>
            <a:endCxn id="69" idx="1"/>
          </p:cNvCxnSpPr>
          <p:nvPr/>
        </p:nvCxnSpPr>
        <p:spPr>
          <a:xfrm>
            <a:off x="4044913" y="2397083"/>
            <a:ext cx="225669" cy="27802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9" idx="5"/>
            <a:endCxn id="71" idx="1"/>
          </p:cNvCxnSpPr>
          <p:nvPr/>
        </p:nvCxnSpPr>
        <p:spPr>
          <a:xfrm>
            <a:off x="4538139" y="2942665"/>
            <a:ext cx="281082" cy="18075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9" idx="3"/>
            <a:endCxn id="70" idx="7"/>
          </p:cNvCxnSpPr>
          <p:nvPr/>
        </p:nvCxnSpPr>
        <p:spPr>
          <a:xfrm flipH="1">
            <a:off x="3989499" y="2942666"/>
            <a:ext cx="281082" cy="16774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64338" y="226310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“a” as the root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419886" y="294266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Preorder tree walk</a:t>
            </a:r>
          </a:p>
        </p:txBody>
      </p:sp>
      <p:sp>
        <p:nvSpPr>
          <p:cNvPr id="53" name="Oval 52"/>
          <p:cNvSpPr/>
          <p:nvPr/>
        </p:nvSpPr>
        <p:spPr>
          <a:xfrm>
            <a:off x="7305709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7" name="Oval 56"/>
          <p:cNvSpPr/>
          <p:nvPr/>
        </p:nvSpPr>
        <p:spPr>
          <a:xfrm>
            <a:off x="7705638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9" name="Oval 58"/>
          <p:cNvSpPr/>
          <p:nvPr/>
        </p:nvSpPr>
        <p:spPr>
          <a:xfrm>
            <a:off x="8125934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1" name="Oval 60"/>
          <p:cNvSpPr/>
          <p:nvPr/>
        </p:nvSpPr>
        <p:spPr>
          <a:xfrm>
            <a:off x="8553786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5" name="Oval 74"/>
          <p:cNvSpPr/>
          <p:nvPr/>
        </p:nvSpPr>
        <p:spPr>
          <a:xfrm>
            <a:off x="8962118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6" name="Oval 75"/>
          <p:cNvSpPr/>
          <p:nvPr/>
        </p:nvSpPr>
        <p:spPr>
          <a:xfrm>
            <a:off x="9340502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7" name="Oval 76"/>
          <p:cNvSpPr/>
          <p:nvPr/>
        </p:nvSpPr>
        <p:spPr>
          <a:xfrm>
            <a:off x="9755918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78" name="Oval 77"/>
          <p:cNvSpPr/>
          <p:nvPr/>
        </p:nvSpPr>
        <p:spPr>
          <a:xfrm>
            <a:off x="10160652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34759" y="434907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route is then…</a:t>
            </a:r>
          </a:p>
        </p:txBody>
      </p:sp>
      <p:cxnSp>
        <p:nvCxnSpPr>
          <p:cNvPr id="44" name="Straight Connector 43"/>
          <p:cNvCxnSpPr>
            <a:stCxn id="66" idx="0"/>
            <a:endCxn id="65" idx="4"/>
          </p:cNvCxnSpPr>
          <p:nvPr/>
        </p:nvCxnSpPr>
        <p:spPr>
          <a:xfrm flipV="1">
            <a:off x="2758440" y="2562773"/>
            <a:ext cx="0" cy="49222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7" idx="7"/>
            <a:endCxn id="66" idx="3"/>
          </p:cNvCxnSpPr>
          <p:nvPr/>
        </p:nvCxnSpPr>
        <p:spPr>
          <a:xfrm flipV="1">
            <a:off x="2343579" y="3377971"/>
            <a:ext cx="281082" cy="16774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7" idx="5"/>
            <a:endCxn id="72" idx="2"/>
          </p:cNvCxnSpPr>
          <p:nvPr/>
        </p:nvCxnSpPr>
        <p:spPr>
          <a:xfrm>
            <a:off x="2343580" y="3813276"/>
            <a:ext cx="774309" cy="30152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72" idx="7"/>
            <a:endCxn id="68" idx="3"/>
          </p:cNvCxnSpPr>
          <p:nvPr/>
        </p:nvCxnSpPr>
        <p:spPr>
          <a:xfrm flipV="1">
            <a:off x="3440859" y="2530861"/>
            <a:ext cx="281082" cy="145016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70" idx="7"/>
            <a:endCxn id="69" idx="3"/>
          </p:cNvCxnSpPr>
          <p:nvPr/>
        </p:nvCxnSpPr>
        <p:spPr>
          <a:xfrm flipV="1">
            <a:off x="3989499" y="2942666"/>
            <a:ext cx="281082" cy="16774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8" idx="6"/>
            <a:endCxn id="69" idx="1"/>
          </p:cNvCxnSpPr>
          <p:nvPr/>
        </p:nvCxnSpPr>
        <p:spPr>
          <a:xfrm>
            <a:off x="4044913" y="2397083"/>
            <a:ext cx="225669" cy="27802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0" idx="6"/>
            <a:endCxn id="71" idx="2"/>
          </p:cNvCxnSpPr>
          <p:nvPr/>
        </p:nvCxnSpPr>
        <p:spPr>
          <a:xfrm>
            <a:off x="4044912" y="3244192"/>
            <a:ext cx="718896" cy="1301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5" idx="7"/>
            <a:endCxn id="71" idx="7"/>
          </p:cNvCxnSpPr>
          <p:nvPr/>
        </p:nvCxnSpPr>
        <p:spPr>
          <a:xfrm rot="16200000" flipH="1">
            <a:off x="3547689" y="1584332"/>
            <a:ext cx="883621" cy="2194560"/>
          </a:xfrm>
          <a:prstGeom prst="curvedConnector3">
            <a:avLst>
              <a:gd name="adj1" fmla="val -32142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805364" y="5257800"/>
            <a:ext cx="88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it is a 2-approximation algorithm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805364" y="5813989"/>
            <a:ext cx="88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TSP solution is found, and the total weight is at most twice as much as the optimal one</a:t>
            </a:r>
          </a:p>
        </p:txBody>
      </p:sp>
    </p:spTree>
    <p:extLst>
      <p:ext uri="{BB962C8B-B14F-4D97-AF65-F5344CB8AC3E}">
        <p14:creationId xmlns:p14="http://schemas.microsoft.com/office/powerpoint/2010/main" val="413624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79" grpId="0"/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Algorithms for NPC Problems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58007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7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Algorithms for NPC Problems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57176"/>
            <a:ext cx="93916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7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Algorithms for NPC Problems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64770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3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Algorithms for NPC Problems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64392" y="1997839"/>
            <a:ext cx="10058400" cy="3241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MST is a minimization problem as we need to minimize distance so the approximate ratio = C/C*</a:t>
            </a:r>
          </a:p>
          <a:p>
            <a:pPr marL="0" indent="0">
              <a:buNone/>
            </a:pPr>
            <a:r>
              <a:rPr lang="en-US" dirty="0"/>
              <a:t>The maximization problem is a problem where we need to maximize something like the robot maximize reward question given in mid2 where we need to maximize reward, unlike MST. In that case, the approximate ratio = C*/C</a:t>
            </a:r>
          </a:p>
          <a:p>
            <a:pPr marL="0" indent="0">
              <a:buNone/>
            </a:pPr>
            <a:r>
              <a:rPr lang="en-US" dirty="0"/>
              <a:t>In short approximate ratio will be greater than 1 as an approximate algorithm is near optimal which means it is not better than optimal.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16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Algorithms for NPC Problems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97839"/>
            <a:ext cx="55340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4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2-approximation algorithm for Vertex Cover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A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-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approximation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algorithm returns a solution whose cost is at most twice the optimal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Vertex Cover Problem (NP-Complete Problem) 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620538"/>
            <a:ext cx="6210300" cy="36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872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7520</TotalTime>
  <Words>1382</Words>
  <Application>Microsoft Office PowerPoint</Application>
  <PresentationFormat>Widescreen</PresentationFormat>
  <Paragraphs>376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Wingdings</vt:lpstr>
      <vt:lpstr>Retrospect</vt:lpstr>
      <vt:lpstr>CS2009 Design and Analysis of Algorithms</vt:lpstr>
      <vt:lpstr>Approximate Algorithms for NPC Problems</vt:lpstr>
      <vt:lpstr>Approximate Algorithms for NPC Problems</vt:lpstr>
      <vt:lpstr>Approximate Algorithms for NPC Problems</vt:lpstr>
      <vt:lpstr>Approximate Algorithms for NPC Problems</vt:lpstr>
      <vt:lpstr>Approximate Algorithms for NPC Problems</vt:lpstr>
      <vt:lpstr>Approximate Algorithms for NPC Problems</vt:lpstr>
      <vt:lpstr>Approximate Algorithms for NPC Problems</vt:lpstr>
      <vt:lpstr>2-approximation algorithm for Vertex Cover</vt:lpstr>
      <vt:lpstr>2-approximation algorithm for Vertex Cover</vt:lpstr>
      <vt:lpstr>2-approximation algorithm for Vertex Cover</vt:lpstr>
      <vt:lpstr>2-approximation algorithm for Vertex Cover</vt:lpstr>
      <vt:lpstr>2-approximation algorithm for Vertex Cover</vt:lpstr>
      <vt:lpstr>2-approximation algorithm for Vertex Cover</vt:lpstr>
      <vt:lpstr>2-approximation algorithm for Vertex Cover</vt:lpstr>
      <vt:lpstr>2-approximation algorithm for Vertex Cover</vt:lpstr>
      <vt:lpstr>2-approximation algorithm for Vertex Cover</vt:lpstr>
      <vt:lpstr>2-approximation algorithm for Vertex Cover</vt:lpstr>
      <vt:lpstr>2-approximation algorithm for Vertex Cover</vt:lpstr>
      <vt:lpstr>2-approximation algorithm for Vertex Cover</vt:lpstr>
      <vt:lpstr>2-approximation algorithm for Vertex Cover</vt:lpstr>
      <vt:lpstr>Approximation algorithm for Set-covering problem</vt:lpstr>
      <vt:lpstr>Approximation algorithm for Set-covering problem</vt:lpstr>
      <vt:lpstr>Approximation algorithm for Set-covering problem</vt:lpstr>
      <vt:lpstr>Approximation algorithm for Set-covering problem</vt:lpstr>
      <vt:lpstr>Approximation algorithm for Set-covering problem</vt:lpstr>
      <vt:lpstr>PowerPoint Presentation</vt:lpstr>
      <vt:lpstr>PowerPoint Presentation</vt:lpstr>
      <vt:lpstr>PowerPoint Presentation</vt:lpstr>
      <vt:lpstr>PowerPoint Presentation</vt:lpstr>
      <vt:lpstr>Approximation algorithm for Traveling-salesman problem</vt:lpstr>
      <vt:lpstr>Approximation algorithm for Traveling-salesman problem</vt:lpstr>
      <vt:lpstr>Approximation algorithm for Traveling-salesman problem</vt:lpstr>
      <vt:lpstr>Approximation algorithm for Traveling-salesman problem</vt:lpstr>
      <vt:lpstr>Approximation algorithm for Traveling-salesman problem</vt:lpstr>
      <vt:lpstr>Approximation algorithm for Traveling-salesman problem</vt:lpstr>
      <vt:lpstr>Approximation algorithm for Traveling-salesman problem</vt:lpstr>
      <vt:lpstr>Approximation algorithm for Traveling-salesman problem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anaum hamid</cp:lastModifiedBy>
  <cp:revision>474</cp:revision>
  <dcterms:created xsi:type="dcterms:W3CDTF">2020-10-04T18:16:21Z</dcterms:created>
  <dcterms:modified xsi:type="dcterms:W3CDTF">2022-12-01T09:02:36Z</dcterms:modified>
</cp:coreProperties>
</file>