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5.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56" r:id="rId2"/>
    <p:sldId id="322" r:id="rId3"/>
    <p:sldId id="387" r:id="rId4"/>
    <p:sldId id="388" r:id="rId5"/>
    <p:sldId id="369" r:id="rId6"/>
    <p:sldId id="370" r:id="rId7"/>
    <p:sldId id="371" r:id="rId8"/>
    <p:sldId id="372" r:id="rId9"/>
    <p:sldId id="400" r:id="rId10"/>
    <p:sldId id="268" r:id="rId11"/>
    <p:sldId id="378" r:id="rId12"/>
    <p:sldId id="271" r:id="rId13"/>
    <p:sldId id="272" r:id="rId14"/>
    <p:sldId id="270" r:id="rId15"/>
    <p:sldId id="269" r:id="rId16"/>
    <p:sldId id="273" r:id="rId17"/>
    <p:sldId id="313" r:id="rId18"/>
    <p:sldId id="277" r:id="rId19"/>
    <p:sldId id="278" r:id="rId20"/>
    <p:sldId id="279" r:id="rId21"/>
    <p:sldId id="373" r:id="rId22"/>
    <p:sldId id="374" r:id="rId23"/>
    <p:sldId id="368" r:id="rId24"/>
    <p:sldId id="395" r:id="rId25"/>
    <p:sldId id="385" r:id="rId26"/>
    <p:sldId id="389" r:id="rId27"/>
    <p:sldId id="366" r:id="rId28"/>
    <p:sldId id="393" r:id="rId29"/>
    <p:sldId id="394" r:id="rId30"/>
    <p:sldId id="391" r:id="rId31"/>
    <p:sldId id="330" r:id="rId32"/>
    <p:sldId id="342" r:id="rId33"/>
    <p:sldId id="396" r:id="rId34"/>
    <p:sldId id="39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38" autoAdjust="0"/>
  </p:normalViewPr>
  <p:slideViewPr>
    <p:cSldViewPr>
      <p:cViewPr varScale="1">
        <p:scale>
          <a:sx n="105" d="100"/>
          <a:sy n="105" d="100"/>
        </p:scale>
        <p:origin x="179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7B8F4-EB21-4AB0-A514-4D64B7869DD5}" type="datetimeFigureOut">
              <a:rPr lang="en-GB" smtClean="0"/>
              <a:t>01/12/2022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7FEB7-C754-4127-8BDC-9706E4914167}" type="slidenum">
              <a:rPr lang="en-GB" smtClean="0"/>
              <a:t>‹#›</a:t>
            </a:fld>
            <a:endParaRPr lang="en-GB"/>
          </a:p>
        </p:txBody>
      </p:sp>
    </p:spTree>
    <p:extLst>
      <p:ext uri="{BB962C8B-B14F-4D97-AF65-F5344CB8AC3E}">
        <p14:creationId xmlns:p14="http://schemas.microsoft.com/office/powerpoint/2010/main" val="402098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1df3b6b9a_0_4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1df3b6b9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234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Independent-set set to Vertex Cover = V-Answer</a:t>
            </a:r>
            <a:r>
              <a:rPr lang="en-US" baseline="0" dirty="0"/>
              <a:t> of </a:t>
            </a:r>
            <a:r>
              <a:rPr lang="en-US" dirty="0"/>
              <a:t>Independent-set</a:t>
            </a:r>
            <a:r>
              <a:rPr lang="en-US" baseline="0" dirty="0"/>
              <a:t>(S)</a:t>
            </a:r>
          </a:p>
        </p:txBody>
      </p:sp>
      <p:sp>
        <p:nvSpPr>
          <p:cNvPr id="4" name="Slide Number Placeholder 3"/>
          <p:cNvSpPr>
            <a:spLocks noGrp="1"/>
          </p:cNvSpPr>
          <p:nvPr>
            <p:ph type="sldNum" sz="quarter" idx="10"/>
          </p:nvPr>
        </p:nvSpPr>
        <p:spPr/>
        <p:txBody>
          <a:bodyPr/>
          <a:lstStyle/>
          <a:p>
            <a:fld id="{4697FEB7-C754-4127-8BDC-9706E4914167}" type="slidenum">
              <a:rPr lang="en-GB" smtClean="0"/>
              <a:t>21</a:t>
            </a:fld>
            <a:endParaRPr lang="en-GB"/>
          </a:p>
        </p:txBody>
      </p:sp>
    </p:spTree>
    <p:extLst>
      <p:ext uri="{BB962C8B-B14F-4D97-AF65-F5344CB8AC3E}">
        <p14:creationId xmlns:p14="http://schemas.microsoft.com/office/powerpoint/2010/main" val="2270742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7FEB7-C754-4127-8BDC-9706E4914167}" type="slidenum">
              <a:rPr lang="en-GB" smtClean="0"/>
              <a:t>22</a:t>
            </a:fld>
            <a:endParaRPr lang="en-GB"/>
          </a:p>
        </p:txBody>
      </p:sp>
    </p:spTree>
    <p:extLst>
      <p:ext uri="{BB962C8B-B14F-4D97-AF65-F5344CB8AC3E}">
        <p14:creationId xmlns:p14="http://schemas.microsoft.com/office/powerpoint/2010/main" val="120550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a:t>
            </a:r>
            <a:r>
              <a:rPr lang="en-US" baseline="0" dirty="0"/>
              <a:t> have solution of Independent Set (Problem A), and we want to use the same solution of Problem A for Problem B (Vertex Cover), and this mapping of solution A to solution B (solution B needs to find out), must be in polynomial time)</a:t>
            </a:r>
            <a:endParaRPr lang="en-US" dirty="0"/>
          </a:p>
        </p:txBody>
      </p:sp>
      <p:sp>
        <p:nvSpPr>
          <p:cNvPr id="4" name="Slide Number Placeholder 3"/>
          <p:cNvSpPr>
            <a:spLocks noGrp="1"/>
          </p:cNvSpPr>
          <p:nvPr>
            <p:ph type="sldNum" sz="quarter" idx="10"/>
          </p:nvPr>
        </p:nvSpPr>
        <p:spPr/>
        <p:txBody>
          <a:bodyPr/>
          <a:lstStyle/>
          <a:p>
            <a:fld id="{4697FEB7-C754-4127-8BDC-9706E4914167}" type="slidenum">
              <a:rPr lang="en-GB" smtClean="0"/>
              <a:t>23</a:t>
            </a:fld>
            <a:endParaRPr lang="en-GB"/>
          </a:p>
        </p:txBody>
      </p:sp>
    </p:spTree>
    <p:extLst>
      <p:ext uri="{BB962C8B-B14F-4D97-AF65-F5344CB8AC3E}">
        <p14:creationId xmlns:p14="http://schemas.microsoft.com/office/powerpoint/2010/main" val="92557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verify in P-time</a:t>
            </a:r>
          </a:p>
        </p:txBody>
      </p:sp>
      <p:sp>
        <p:nvSpPr>
          <p:cNvPr id="4" name="Slide Number Placeholder 3"/>
          <p:cNvSpPr>
            <a:spLocks noGrp="1"/>
          </p:cNvSpPr>
          <p:nvPr>
            <p:ph type="sldNum" sz="quarter" idx="10"/>
          </p:nvPr>
        </p:nvSpPr>
        <p:spPr/>
        <p:txBody>
          <a:bodyPr/>
          <a:lstStyle/>
          <a:p>
            <a:fld id="{4697FEB7-C754-4127-8BDC-9706E4914167}" type="slidenum">
              <a:rPr lang="en-GB" smtClean="0"/>
              <a:t>24</a:t>
            </a:fld>
            <a:endParaRPr lang="en-GB"/>
          </a:p>
        </p:txBody>
      </p:sp>
    </p:spTree>
    <p:extLst>
      <p:ext uri="{BB962C8B-B14F-4D97-AF65-F5344CB8AC3E}">
        <p14:creationId xmlns:p14="http://schemas.microsoft.com/office/powerpoint/2010/main" val="1111541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Indepenset set to Vertex Cover = V-Answer</a:t>
            </a:r>
            <a:r>
              <a:rPr lang="en-US" baseline="0" dirty="0"/>
              <a:t> of </a:t>
            </a:r>
            <a:r>
              <a:rPr lang="en-US" baseline="0" dirty="0" err="1"/>
              <a:t>indepense</a:t>
            </a:r>
            <a:r>
              <a:rPr lang="en-US" baseline="0" dirty="0"/>
              <a:t> set(V)</a:t>
            </a:r>
          </a:p>
          <a:p>
            <a:endParaRPr lang="en-US" baseline="0" dirty="0"/>
          </a:p>
          <a:p>
            <a:r>
              <a:rPr lang="en-US" baseline="0" dirty="0"/>
              <a:t>Compliment graph of </a:t>
            </a:r>
            <a:r>
              <a:rPr lang="en-US" baseline="0" dirty="0" err="1"/>
              <a:t>indepenset</a:t>
            </a:r>
            <a:r>
              <a:rPr lang="en-US" baseline="0" dirty="0"/>
              <a:t> set in </a:t>
            </a:r>
            <a:r>
              <a:rPr lang="en-US" baseline="0" dirty="0" err="1"/>
              <a:t>cliqie</a:t>
            </a:r>
            <a:endParaRPr lang="en-US" dirty="0"/>
          </a:p>
        </p:txBody>
      </p:sp>
      <p:sp>
        <p:nvSpPr>
          <p:cNvPr id="4" name="Slide Number Placeholder 3"/>
          <p:cNvSpPr>
            <a:spLocks noGrp="1"/>
          </p:cNvSpPr>
          <p:nvPr>
            <p:ph type="sldNum" sz="quarter" idx="10"/>
          </p:nvPr>
        </p:nvSpPr>
        <p:spPr/>
        <p:txBody>
          <a:bodyPr/>
          <a:lstStyle/>
          <a:p>
            <a:fld id="{4697FEB7-C754-4127-8BDC-9706E4914167}" type="slidenum">
              <a:rPr lang="en-GB" smtClean="0"/>
              <a:t>26</a:t>
            </a:fld>
            <a:endParaRPr lang="en-GB"/>
          </a:p>
        </p:txBody>
      </p:sp>
    </p:spTree>
    <p:extLst>
      <p:ext uri="{BB962C8B-B14F-4D97-AF65-F5344CB8AC3E}">
        <p14:creationId xmlns:p14="http://schemas.microsoft.com/office/powerpoint/2010/main" val="830787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vertex of</a:t>
            </a:r>
            <a:r>
              <a:rPr lang="en-US" baseline="0" dirty="0"/>
              <a:t> </a:t>
            </a:r>
            <a:r>
              <a:rPr lang="en-US" dirty="0"/>
              <a:t>S contained each other.</a:t>
            </a:r>
            <a:r>
              <a:rPr lang="en-US" baseline="0" dirty="0"/>
              <a:t> (Mesh Connected)</a:t>
            </a:r>
            <a:endParaRPr lang="en-US" dirty="0"/>
          </a:p>
        </p:txBody>
      </p:sp>
      <p:sp>
        <p:nvSpPr>
          <p:cNvPr id="4" name="Slide Number Placeholder 3"/>
          <p:cNvSpPr>
            <a:spLocks noGrp="1"/>
          </p:cNvSpPr>
          <p:nvPr>
            <p:ph type="sldNum" sz="quarter" idx="10"/>
          </p:nvPr>
        </p:nvSpPr>
        <p:spPr/>
        <p:txBody>
          <a:bodyPr/>
          <a:lstStyle/>
          <a:p>
            <a:fld id="{4697FEB7-C754-4127-8BDC-9706E4914167}" type="slidenum">
              <a:rPr lang="en-GB" smtClean="0"/>
              <a:t>29</a:t>
            </a:fld>
            <a:endParaRPr lang="en-GB"/>
          </a:p>
        </p:txBody>
      </p:sp>
    </p:spTree>
    <p:extLst>
      <p:ext uri="{BB962C8B-B14F-4D97-AF65-F5344CB8AC3E}">
        <p14:creationId xmlns:p14="http://schemas.microsoft.com/office/powerpoint/2010/main" val="379621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4AD497-96F6-49E0-9DE2-35EABF21E015}" type="slidenum">
              <a:rPr lang="en-US" altLang="en-US"/>
              <a:pPr/>
              <a:t>2</a:t>
            </a:fld>
            <a:endParaRPr lang="en-US" alt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6801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93313-5AC6-44B2-A141-09D85FE0044A}" type="slidenum">
              <a:rPr lang="en-US" altLang="en-US"/>
              <a:pPr/>
              <a:t>3</a:t>
            </a:fld>
            <a:endParaRPr lang="en-US" altLang="en-US"/>
          </a:p>
        </p:txBody>
      </p:sp>
      <p:sp>
        <p:nvSpPr>
          <p:cNvPr id="991234" name="Rectangle 2"/>
          <p:cNvSpPr>
            <a:spLocks noGrp="1" noRot="1" noChangeAspec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5099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A7417-3CB6-45D2-B395-5D0B14D683D4}" type="slidenum">
              <a:rPr lang="en-US" altLang="en-US"/>
              <a:pPr/>
              <a:t>4</a:t>
            </a:fld>
            <a:endParaRPr lang="en-US" altLang="en-US"/>
          </a:p>
        </p:txBody>
      </p:sp>
      <p:sp>
        <p:nvSpPr>
          <p:cNvPr id="999426" name="Rectangle 2"/>
          <p:cNvSpPr>
            <a:spLocks noGrp="1" noRot="1" noChangeAspect="1" noChangeArrowheads="1" noTextEdit="1"/>
          </p:cNvSpPr>
          <p:nvPr>
            <p:ph type="sldImg"/>
          </p:nvPr>
        </p:nvSpPr>
        <p:spPr>
          <a:ln/>
        </p:spPr>
      </p:sp>
      <p:sp>
        <p:nvSpPr>
          <p:cNvPr id="999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1627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4AD497-96F6-49E0-9DE2-35EABF21E015}" type="slidenum">
              <a:rPr lang="en-US" altLang="en-US"/>
              <a:pPr/>
              <a:t>5</a:t>
            </a:fld>
            <a:endParaRPr lang="en-US" alt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9818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4AD497-96F6-49E0-9DE2-35EABF21E015}" type="slidenum">
              <a:rPr lang="en-US" altLang="en-US"/>
              <a:pPr/>
              <a:t>6</a:t>
            </a:fld>
            <a:endParaRPr lang="en-US" alt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6665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4AD497-96F6-49E0-9DE2-35EABF21E015}" type="slidenum">
              <a:rPr lang="en-US" altLang="en-US"/>
              <a:pPr/>
              <a:t>7</a:t>
            </a:fld>
            <a:endParaRPr lang="en-US" alt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9968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4AD497-96F6-49E0-9DE2-35EABF21E015}" type="slidenum">
              <a:rPr lang="en-US" altLang="en-US"/>
              <a:pPr/>
              <a:t>8</a:t>
            </a:fld>
            <a:endParaRPr lang="en-US" alt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67875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d231503f1_0_3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d231503f1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803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1"/>
        <p:cNvGrpSpPr/>
        <p:nvPr/>
      </p:nvGrpSpPr>
      <p:grpSpPr>
        <a:xfrm>
          <a:off x="0" y="0"/>
          <a:ext cx="0" cy="0"/>
          <a:chOff x="0" y="0"/>
          <a:chExt cx="0" cy="0"/>
        </a:xfrm>
      </p:grpSpPr>
      <p:sp>
        <p:nvSpPr>
          <p:cNvPr id="62" name="Google Shape;62;p1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000000"/>
              </a:buClr>
              <a:buSzPts val="2000"/>
              <a:buFont typeface="Assistant ExtraLight"/>
              <a:buChar char="●"/>
              <a:defRPr sz="2000">
                <a:solidFill>
                  <a:srgbClr val="000000"/>
                </a:solidFill>
                <a:latin typeface="Assistant ExtraLight"/>
                <a:ea typeface="Assistant ExtraLight"/>
                <a:cs typeface="Assistant ExtraLight"/>
                <a:sym typeface="Assistant ExtraLight"/>
              </a:defRPr>
            </a:lvl1pPr>
            <a:lvl2pPr marL="914400" lvl="1" indent="-330200" rtl="0">
              <a:spcBef>
                <a:spcPts val="1600"/>
              </a:spcBef>
              <a:spcAft>
                <a:spcPts val="0"/>
              </a:spcAft>
              <a:buClr>
                <a:srgbClr val="000000"/>
              </a:buClr>
              <a:buSzPts val="1600"/>
              <a:buFont typeface="Assistant ExtraLight"/>
              <a:buChar char="○"/>
              <a:defRPr sz="1600">
                <a:solidFill>
                  <a:srgbClr val="000000"/>
                </a:solidFill>
                <a:latin typeface="Assistant ExtraLight"/>
                <a:ea typeface="Assistant ExtraLight"/>
                <a:cs typeface="Assistant ExtraLight"/>
                <a:sym typeface="Assistant ExtraLight"/>
              </a:defRPr>
            </a:lvl2pPr>
            <a:lvl3pPr marL="1371600" lvl="2" indent="-330200" rtl="0">
              <a:spcBef>
                <a:spcPts val="1600"/>
              </a:spcBef>
              <a:spcAft>
                <a:spcPts val="0"/>
              </a:spcAft>
              <a:buClr>
                <a:srgbClr val="000000"/>
              </a:buClr>
              <a:buSzPts val="1600"/>
              <a:buFont typeface="Assistant ExtraLight"/>
              <a:buChar char="■"/>
              <a:defRPr sz="1600">
                <a:solidFill>
                  <a:srgbClr val="000000"/>
                </a:solidFill>
                <a:latin typeface="Assistant ExtraLight"/>
                <a:ea typeface="Assistant ExtraLight"/>
                <a:cs typeface="Assistant ExtraLight"/>
                <a:sym typeface="Assistant ExtraLight"/>
              </a:defRPr>
            </a:lvl3pPr>
            <a:lvl4pPr marL="1828800" lvl="3" indent="-330200" rtl="0">
              <a:spcBef>
                <a:spcPts val="1600"/>
              </a:spcBef>
              <a:spcAft>
                <a:spcPts val="0"/>
              </a:spcAft>
              <a:buClr>
                <a:srgbClr val="000000"/>
              </a:buClr>
              <a:buSzPts val="1600"/>
              <a:buFont typeface="Assistant ExtraLight"/>
              <a:buChar char="●"/>
              <a:defRPr sz="1600">
                <a:solidFill>
                  <a:srgbClr val="000000"/>
                </a:solidFill>
                <a:latin typeface="Assistant ExtraLight"/>
                <a:ea typeface="Assistant ExtraLight"/>
                <a:cs typeface="Assistant ExtraLight"/>
                <a:sym typeface="Assistant ExtraLight"/>
              </a:defRPr>
            </a:lvl4pPr>
            <a:lvl5pPr marL="2286000" lvl="4" indent="-330200" rtl="0">
              <a:spcBef>
                <a:spcPts val="1600"/>
              </a:spcBef>
              <a:spcAft>
                <a:spcPts val="0"/>
              </a:spcAft>
              <a:buClr>
                <a:srgbClr val="000000"/>
              </a:buClr>
              <a:buSzPts val="1600"/>
              <a:buFont typeface="Assistant ExtraLight"/>
              <a:buChar char="○"/>
              <a:defRPr sz="1600">
                <a:solidFill>
                  <a:srgbClr val="000000"/>
                </a:solidFill>
                <a:latin typeface="Assistant ExtraLight"/>
                <a:ea typeface="Assistant ExtraLight"/>
                <a:cs typeface="Assistant ExtraLight"/>
                <a:sym typeface="Assistant ExtraLight"/>
              </a:defRPr>
            </a:lvl5pPr>
            <a:lvl6pPr marL="2743200" lvl="5" indent="-330200" rtl="0">
              <a:spcBef>
                <a:spcPts val="1600"/>
              </a:spcBef>
              <a:spcAft>
                <a:spcPts val="0"/>
              </a:spcAft>
              <a:buClr>
                <a:srgbClr val="000000"/>
              </a:buClr>
              <a:buSzPts val="1600"/>
              <a:buFont typeface="Assistant ExtraLight"/>
              <a:buChar char="■"/>
              <a:defRPr sz="1600">
                <a:solidFill>
                  <a:srgbClr val="000000"/>
                </a:solidFill>
                <a:latin typeface="Assistant ExtraLight"/>
                <a:ea typeface="Assistant ExtraLight"/>
                <a:cs typeface="Assistant ExtraLight"/>
                <a:sym typeface="Assistant ExtraLight"/>
              </a:defRPr>
            </a:lvl6pPr>
            <a:lvl7pPr marL="3200400" lvl="6" indent="-330200" rtl="0">
              <a:spcBef>
                <a:spcPts val="1600"/>
              </a:spcBef>
              <a:spcAft>
                <a:spcPts val="0"/>
              </a:spcAft>
              <a:buClr>
                <a:srgbClr val="000000"/>
              </a:buClr>
              <a:buSzPts val="1600"/>
              <a:buFont typeface="Assistant ExtraLight"/>
              <a:buChar char="●"/>
              <a:defRPr sz="1600">
                <a:solidFill>
                  <a:srgbClr val="000000"/>
                </a:solidFill>
                <a:latin typeface="Assistant ExtraLight"/>
                <a:ea typeface="Assistant ExtraLight"/>
                <a:cs typeface="Assistant ExtraLight"/>
                <a:sym typeface="Assistant ExtraLight"/>
              </a:defRPr>
            </a:lvl7pPr>
            <a:lvl8pPr marL="3657600" lvl="7" indent="-330200" rtl="0">
              <a:spcBef>
                <a:spcPts val="1600"/>
              </a:spcBef>
              <a:spcAft>
                <a:spcPts val="0"/>
              </a:spcAft>
              <a:buClr>
                <a:srgbClr val="000000"/>
              </a:buClr>
              <a:buSzPts val="1600"/>
              <a:buFont typeface="Assistant ExtraLight"/>
              <a:buChar char="○"/>
              <a:defRPr sz="1600">
                <a:solidFill>
                  <a:srgbClr val="000000"/>
                </a:solidFill>
                <a:latin typeface="Assistant ExtraLight"/>
                <a:ea typeface="Assistant ExtraLight"/>
                <a:cs typeface="Assistant ExtraLight"/>
                <a:sym typeface="Assistant ExtraLight"/>
              </a:defRPr>
            </a:lvl8pPr>
            <a:lvl9pPr marL="4114800" lvl="8" indent="-330200" rtl="0">
              <a:spcBef>
                <a:spcPts val="1600"/>
              </a:spcBef>
              <a:spcAft>
                <a:spcPts val="1600"/>
              </a:spcAft>
              <a:buClr>
                <a:srgbClr val="000000"/>
              </a:buClr>
              <a:buSzPts val="1600"/>
              <a:buFont typeface="Assistant ExtraLight"/>
              <a:buChar char="■"/>
              <a:defRPr sz="1600">
                <a:solidFill>
                  <a:srgbClr val="000000"/>
                </a:solidFill>
                <a:latin typeface="Assistant ExtraLight"/>
                <a:ea typeface="Assistant ExtraLight"/>
                <a:cs typeface="Assistant ExtraLight"/>
                <a:sym typeface="Assistant ExtraLight"/>
              </a:defRPr>
            </a:lvl9pPr>
          </a:lstStyle>
          <a:p>
            <a:endParaRPr/>
          </a:p>
        </p:txBody>
      </p:sp>
      <p:sp>
        <p:nvSpPr>
          <p:cNvPr id="63" name="Google Shape;63;p1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4" name="Google Shape;64;p16"/>
          <p:cNvSpPr txBox="1"/>
          <p:nvPr/>
        </p:nvSpPr>
        <p:spPr>
          <a:xfrm>
            <a:off x="311700" y="494900"/>
            <a:ext cx="8520600" cy="8620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chemeClr val="accent5"/>
              </a:solidFill>
              <a:latin typeface="Lato Light"/>
              <a:ea typeface="Lato Light"/>
              <a:cs typeface="Lato Light"/>
              <a:sym typeface="Lato Light"/>
            </a:endParaRPr>
          </a:p>
        </p:txBody>
      </p:sp>
    </p:spTree>
    <p:extLst>
      <p:ext uri="{BB962C8B-B14F-4D97-AF65-F5344CB8AC3E}">
        <p14:creationId xmlns:p14="http://schemas.microsoft.com/office/powerpoint/2010/main" val="284737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10.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notesSlide" Target="../notesSlides/notesSlide11.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tags" Target="../tags/tag27.xml"/><Relationship Id="rId21" Type="http://schemas.openxmlformats.org/officeDocument/2006/relationships/notesSlide" Target="../notesSlides/notesSlide13.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tags" Target="../tags/tag43.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25.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s>
</file>

<file path=ppt/slides/_rels/slide26.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26" Type="http://schemas.openxmlformats.org/officeDocument/2006/relationships/tags" Target="../tags/tag80.xml"/><Relationship Id="rId3" Type="http://schemas.openxmlformats.org/officeDocument/2006/relationships/tags" Target="../tags/tag57.xml"/><Relationship Id="rId21" Type="http://schemas.openxmlformats.org/officeDocument/2006/relationships/tags" Target="../tags/tag75.xml"/><Relationship Id="rId34" Type="http://schemas.openxmlformats.org/officeDocument/2006/relationships/tags" Target="../tags/tag88.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tags" Target="../tags/tag79.xml"/><Relationship Id="rId33" Type="http://schemas.openxmlformats.org/officeDocument/2006/relationships/tags" Target="../tags/tag87.xml"/><Relationship Id="rId38" Type="http://schemas.openxmlformats.org/officeDocument/2006/relationships/notesSlide" Target="../notesSlides/notesSlide14.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29" Type="http://schemas.openxmlformats.org/officeDocument/2006/relationships/tags" Target="../tags/tag83.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tags" Target="../tags/tag78.xml"/><Relationship Id="rId32" Type="http://schemas.openxmlformats.org/officeDocument/2006/relationships/tags" Target="../tags/tag86.xml"/><Relationship Id="rId37" Type="http://schemas.openxmlformats.org/officeDocument/2006/relationships/slideLayout" Target="../slideLayouts/slideLayout2.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tags" Target="../tags/tag77.xml"/><Relationship Id="rId28" Type="http://schemas.openxmlformats.org/officeDocument/2006/relationships/tags" Target="../tags/tag82.xml"/><Relationship Id="rId36" Type="http://schemas.openxmlformats.org/officeDocument/2006/relationships/tags" Target="../tags/tag90.xml"/><Relationship Id="rId10" Type="http://schemas.openxmlformats.org/officeDocument/2006/relationships/tags" Target="../tags/tag64.xml"/><Relationship Id="rId19" Type="http://schemas.openxmlformats.org/officeDocument/2006/relationships/tags" Target="../tags/tag73.xml"/><Relationship Id="rId31" Type="http://schemas.openxmlformats.org/officeDocument/2006/relationships/tags" Target="../tags/tag85.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tags" Target="../tags/tag76.xml"/><Relationship Id="rId27" Type="http://schemas.openxmlformats.org/officeDocument/2006/relationships/tags" Target="../tags/tag81.xml"/><Relationship Id="rId30" Type="http://schemas.openxmlformats.org/officeDocument/2006/relationships/tags" Target="../tags/tag84.xml"/><Relationship Id="rId35" Type="http://schemas.openxmlformats.org/officeDocument/2006/relationships/tags" Target="../tags/tag89.xml"/></Relationships>
</file>

<file path=ppt/slides/_rels/slide27.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10" Type="http://schemas.openxmlformats.org/officeDocument/2006/relationships/slideLayout" Target="../slideLayouts/slideLayout2.xml"/><Relationship Id="rId4" Type="http://schemas.openxmlformats.org/officeDocument/2006/relationships/tags" Target="../tags/tag94.xml"/><Relationship Id="rId9" Type="http://schemas.openxmlformats.org/officeDocument/2006/relationships/tags" Target="../tags/tag99.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s>
</file>

<file path=ppt/slides/_rels/slide29.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10" Type="http://schemas.openxmlformats.org/officeDocument/2006/relationships/notesSlide" Target="../notesSlides/notesSlide15.xml"/><Relationship Id="rId4" Type="http://schemas.openxmlformats.org/officeDocument/2006/relationships/tags" Target="../tags/tag105.xml"/><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s>
</file>

<file path=ppt/slides/_rels/slide31.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tags" Target="../tags/tag129.xml"/><Relationship Id="rId3" Type="http://schemas.openxmlformats.org/officeDocument/2006/relationships/tags" Target="../tags/tag114.xml"/><Relationship Id="rId21" Type="http://schemas.openxmlformats.org/officeDocument/2006/relationships/tags" Target="../tags/tag132.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5" Type="http://schemas.openxmlformats.org/officeDocument/2006/relationships/slideLayout" Target="../slideLayouts/slideLayout2.xml"/><Relationship Id="rId2" Type="http://schemas.openxmlformats.org/officeDocument/2006/relationships/tags" Target="../tags/tag113.xml"/><Relationship Id="rId16" Type="http://schemas.openxmlformats.org/officeDocument/2006/relationships/tags" Target="../tags/tag127.xml"/><Relationship Id="rId20" Type="http://schemas.openxmlformats.org/officeDocument/2006/relationships/tags" Target="../tags/tag131.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24" Type="http://schemas.openxmlformats.org/officeDocument/2006/relationships/tags" Target="../tags/tag135.xml"/><Relationship Id="rId5" Type="http://schemas.openxmlformats.org/officeDocument/2006/relationships/tags" Target="../tags/tag116.xml"/><Relationship Id="rId15" Type="http://schemas.openxmlformats.org/officeDocument/2006/relationships/tags" Target="../tags/tag126.xml"/><Relationship Id="rId23" Type="http://schemas.openxmlformats.org/officeDocument/2006/relationships/tags" Target="../tags/tag134.xml"/><Relationship Id="rId10" Type="http://schemas.openxmlformats.org/officeDocument/2006/relationships/tags" Target="../tags/tag121.xml"/><Relationship Id="rId19" Type="http://schemas.openxmlformats.org/officeDocument/2006/relationships/tags" Target="../tags/tag130.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 Id="rId22" Type="http://schemas.openxmlformats.org/officeDocument/2006/relationships/tags" Target="../tags/tag13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tags" Target="../tags/tag13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3" name="Google Shape;54;p13"/>
          <p:cNvSpPr txBox="1">
            <a:spLocks/>
          </p:cNvSpPr>
          <p:nvPr/>
        </p:nvSpPr>
        <p:spPr>
          <a:xfrm>
            <a:off x="850848" y="1447800"/>
            <a:ext cx="7590000" cy="1751700"/>
          </a:xfrm>
          <a:prstGeom prst="rect">
            <a:avLst/>
          </a:prstGeom>
          <a:ln w="28575" cap="flat" cmpd="sng">
            <a:solidFill>
              <a:srgbClr val="FFFFFF"/>
            </a:solidFill>
            <a:prstDash val="solid"/>
            <a:round/>
            <a:headEnd type="none" w="sm" len="sm"/>
            <a:tailEnd type="none" w="sm" len="sm"/>
          </a:ln>
        </p:spPr>
        <p:txBody>
          <a:bodyPr spcFirstLastPara="1" vert="horz" wrap="square" lIns="91425" tIns="91425" rIns="91425" bIns="91425" rtlCol="0" anchor="ctr"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1"/>
              </a:buClr>
              <a:buSzPts val="1100"/>
              <a:buFont typeface="Arial"/>
              <a:buNone/>
            </a:pPr>
            <a:r>
              <a:rPr lang="en-US" sz="2800" dirty="0">
                <a:solidFill>
                  <a:schemeClr val="accent5"/>
                </a:solidFill>
                <a:latin typeface="Lato Light"/>
                <a:ea typeface="Lato Light"/>
                <a:cs typeface="Lato Light"/>
                <a:sym typeface="Lato Light"/>
              </a:rPr>
              <a:t>CS 2009</a:t>
            </a:r>
            <a:br>
              <a:rPr lang="en-US" sz="3600" dirty="0">
                <a:solidFill>
                  <a:schemeClr val="accent5"/>
                </a:solidFill>
                <a:latin typeface="Lato Light"/>
                <a:ea typeface="Lato Light"/>
                <a:cs typeface="Lato Light"/>
                <a:sym typeface="Lato Light"/>
              </a:rPr>
            </a:br>
            <a:r>
              <a:rPr lang="en-US" sz="2400" dirty="0">
                <a:solidFill>
                  <a:schemeClr val="accent5"/>
                </a:solidFill>
                <a:latin typeface="Lato Light"/>
                <a:ea typeface="Lato Light"/>
                <a:cs typeface="Lato Light"/>
                <a:sym typeface="Lato Light"/>
              </a:rPr>
              <a:t>Design and Analysis of Algorithms</a:t>
            </a:r>
            <a:br>
              <a:rPr lang="en-US" sz="2400" dirty="0">
                <a:solidFill>
                  <a:schemeClr val="accent5"/>
                </a:solidFill>
                <a:latin typeface="Lato Light"/>
                <a:ea typeface="Lato Light"/>
                <a:cs typeface="Lato Light"/>
                <a:sym typeface="Lato Light"/>
              </a:rPr>
            </a:br>
            <a:br>
              <a:rPr lang="en-US" sz="2400" dirty="0">
                <a:solidFill>
                  <a:schemeClr val="accent5"/>
                </a:solidFill>
                <a:latin typeface="Lato Light"/>
                <a:ea typeface="Lato Light"/>
                <a:cs typeface="Lato Light"/>
                <a:sym typeface="Lato Light"/>
              </a:rPr>
            </a:br>
            <a:endParaRPr lang="en-US" sz="2400" dirty="0">
              <a:solidFill>
                <a:srgbClr val="4C1130"/>
              </a:solidFill>
              <a:latin typeface="Lato Light"/>
              <a:ea typeface="Lato Light"/>
              <a:cs typeface="Lato Light"/>
              <a:sym typeface="Lato Light"/>
            </a:endParaRPr>
          </a:p>
        </p:txBody>
      </p:sp>
      <p:sp>
        <p:nvSpPr>
          <p:cNvPr id="5" name="Google Shape;109;p27"/>
          <p:cNvSpPr txBox="1">
            <a:spLocks/>
          </p:cNvSpPr>
          <p:nvPr/>
        </p:nvSpPr>
        <p:spPr>
          <a:xfrm>
            <a:off x="144648" y="2819400"/>
            <a:ext cx="9002400" cy="1751700"/>
          </a:xfrm>
          <a:prstGeom prst="rect">
            <a:avLst/>
          </a:prstGeom>
          <a:ln w="28575" cap="flat" cmpd="sng">
            <a:solidFill>
              <a:srgbClr val="FFFFFF"/>
            </a:solidFill>
            <a:prstDash val="solid"/>
            <a:round/>
            <a:headEnd type="none" w="sm" len="sm"/>
            <a:tailEnd type="none" w="sm" len="sm"/>
          </a:ln>
        </p:spPr>
        <p:txBody>
          <a:bodyPr spcFirstLastPara="1" vert="horz" wrap="square" lIns="91425" tIns="91425" rIns="91425" bIns="91425"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US" altLang="zh-CN" sz="3600" dirty="0">
                <a:solidFill>
                  <a:schemeClr val="accent5"/>
                </a:solidFill>
                <a:latin typeface="Lato Light"/>
                <a:ea typeface="Lato Light"/>
                <a:cs typeface="Lato Light"/>
              </a:rPr>
              <a:t>NP-Completeness Reduction</a:t>
            </a:r>
          </a:p>
          <a:p>
            <a:pPr>
              <a:spcBef>
                <a:spcPts val="0"/>
              </a:spcBef>
            </a:pPr>
            <a:endParaRPr lang="en-US" sz="3600" dirty="0">
              <a:solidFill>
                <a:schemeClr val="accent5"/>
              </a:solidFill>
              <a:latin typeface="Lato Light"/>
              <a:ea typeface="Lato Light"/>
              <a:cs typeface="Lato Light"/>
              <a:sym typeface="Lato Light"/>
            </a:endParaRPr>
          </a:p>
          <a:p>
            <a:pPr>
              <a:spcBef>
                <a:spcPts val="0"/>
              </a:spcBef>
            </a:pPr>
            <a:r>
              <a:rPr lang="en-US" sz="2400" b="1" dirty="0">
                <a:solidFill>
                  <a:srgbClr val="40458B"/>
                </a:solidFill>
                <a:latin typeface="Tahoma" panose="020B0604030504040204" pitchFamily="34" charset="0"/>
                <a:sym typeface="Lato Light"/>
              </a:rPr>
              <a:t>Thomas H. </a:t>
            </a:r>
            <a:r>
              <a:rPr lang="en-US" sz="2400" b="1" dirty="0" err="1">
                <a:solidFill>
                  <a:srgbClr val="40458B"/>
                </a:solidFill>
                <a:latin typeface="Tahoma" panose="020B0604030504040204" pitchFamily="34" charset="0"/>
                <a:sym typeface="Lato Light"/>
              </a:rPr>
              <a:t>Coreman</a:t>
            </a:r>
            <a:r>
              <a:rPr lang="en-US" sz="2400" b="1" dirty="0">
                <a:solidFill>
                  <a:srgbClr val="40458B"/>
                </a:solidFill>
                <a:latin typeface="Tahoma" panose="020B0604030504040204" pitchFamily="34" charset="0"/>
                <a:sym typeface="Lato Light"/>
              </a:rPr>
              <a:t> (CLRS), Chapter 34.</a:t>
            </a:r>
          </a:p>
          <a:p>
            <a:pPr>
              <a:spcBef>
                <a:spcPts val="0"/>
              </a:spcBef>
            </a:pPr>
            <a:r>
              <a:rPr lang="en-US" sz="2400" b="1" dirty="0">
                <a:solidFill>
                  <a:srgbClr val="40458B"/>
                </a:solidFill>
                <a:latin typeface="Tahoma" panose="020B0604030504040204" pitchFamily="34" charset="0"/>
                <a:ea typeface="Lato Light"/>
                <a:cs typeface="Lato Light"/>
                <a:sym typeface="Lato Light"/>
              </a:rPr>
              <a:t>JON KLEINBERG, EVA TARDOS, Chapter 8.</a:t>
            </a:r>
            <a:endParaRPr lang="en-US" sz="2400" dirty="0">
              <a:solidFill>
                <a:schemeClr val="accent5"/>
              </a:solidFill>
              <a:latin typeface="Lato Light"/>
              <a:ea typeface="Lato Light"/>
              <a:cs typeface="Lato Light"/>
              <a:sym typeface="Lato Light"/>
            </a:endParaRPr>
          </a:p>
        </p:txBody>
      </p:sp>
    </p:spTree>
    <p:extLst>
      <p:ext uri="{BB962C8B-B14F-4D97-AF65-F5344CB8AC3E}">
        <p14:creationId xmlns:p14="http://schemas.microsoft.com/office/powerpoint/2010/main" val="108028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Cook’s Theorem</a:t>
            </a:r>
          </a:p>
        </p:txBody>
      </p:sp>
      <p:sp>
        <p:nvSpPr>
          <p:cNvPr id="6" name="Content Placeholder 5"/>
          <p:cNvSpPr>
            <a:spLocks noGrp="1"/>
          </p:cNvSpPr>
          <p:nvPr>
            <p:ph idx="1"/>
          </p:nvPr>
        </p:nvSpPr>
        <p:spPr/>
        <p:txBody>
          <a:bodyPr>
            <a:normAutofit fontScale="85000" lnSpcReduction="10000"/>
          </a:bodyPr>
          <a:lstStyle/>
          <a:p>
            <a:pPr>
              <a:buFont typeface="Wingdings" panose="05000000000000000000" pitchFamily="2" charset="2"/>
              <a:buChar char="v"/>
            </a:pPr>
            <a:r>
              <a:rPr lang="en-US" dirty="0"/>
              <a:t>We need to have at least one NP-Complete problem to keep the ball rolling. </a:t>
            </a:r>
          </a:p>
          <a:p>
            <a:pPr marL="0" indent="0">
              <a:buNone/>
            </a:pPr>
            <a:endParaRPr lang="en-US" dirty="0"/>
          </a:p>
          <a:p>
            <a:pPr>
              <a:buFont typeface="Wingdings" panose="05000000000000000000" pitchFamily="2" charset="2"/>
              <a:buChar char="v"/>
            </a:pPr>
            <a:r>
              <a:rPr lang="en-US" dirty="0"/>
              <a:t>Stephen Cook showed that such a problem exists.</a:t>
            </a:r>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t>He said, “SAT Problem (Boolean Satisfiability Problem) is an NP-complete problem”. This is Cook’s theorem and he used </a:t>
            </a:r>
            <a:r>
              <a:rPr lang="en-US" dirty="0" err="1"/>
              <a:t>turing</a:t>
            </a:r>
            <a:r>
              <a:rPr lang="en-US" dirty="0"/>
              <a:t> machines in the early 70’s and proved that SAT problem is an NP-complete problem</a:t>
            </a:r>
          </a:p>
          <a:p>
            <a:pPr>
              <a:buFont typeface="Wingdings" panose="05000000000000000000" pitchFamily="2" charset="2"/>
              <a:buChar char="v"/>
            </a:pPr>
            <a:endParaRPr lang="en-US" dirty="0"/>
          </a:p>
        </p:txBody>
      </p:sp>
      <p:sp>
        <p:nvSpPr>
          <p:cNvPr id="5" name="Rectangle 4"/>
          <p:cNvSpPr/>
          <p:nvPr/>
        </p:nvSpPr>
        <p:spPr>
          <a:xfrm>
            <a:off x="2286000" y="2355629"/>
            <a:ext cx="4572000" cy="300082"/>
          </a:xfrm>
          <a:prstGeom prst="rect">
            <a:avLst/>
          </a:prstGeom>
        </p:spPr>
        <p:txBody>
          <a:bodyPr>
            <a:spAutoFit/>
          </a:bodyPr>
          <a:lstStyle/>
          <a:p>
            <a:endParaRPr lang="en-US" sz="1350" dirty="0"/>
          </a:p>
        </p:txBody>
      </p:sp>
    </p:spTree>
    <p:extLst>
      <p:ext uri="{BB962C8B-B14F-4D97-AF65-F5344CB8AC3E}">
        <p14:creationId xmlns:p14="http://schemas.microsoft.com/office/powerpoint/2010/main" val="193133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1500"/>
          </a:xfrm>
        </p:spPr>
        <p:txBody>
          <a:bodyPr>
            <a:normAutofit fontScale="90000"/>
          </a:bodyPr>
          <a:lstStyle/>
          <a:p>
            <a:r>
              <a:rPr lang="en-US" dirty="0"/>
              <a:t>Satisfiability </a:t>
            </a:r>
            <a:endParaRPr lang="en-GB" sz="2400" dirty="0"/>
          </a:p>
        </p:txBody>
      </p:sp>
      <p:pic>
        <p:nvPicPr>
          <p:cNvPr id="5" name="Picture 4"/>
          <p:cNvPicPr>
            <a:picLocks noChangeAspect="1"/>
          </p:cNvPicPr>
          <p:nvPr/>
        </p:nvPicPr>
        <p:blipFill>
          <a:blip r:embed="rId2"/>
          <a:stretch>
            <a:fillRect/>
          </a:stretch>
        </p:blipFill>
        <p:spPr>
          <a:xfrm>
            <a:off x="169228" y="1143000"/>
            <a:ext cx="8805544" cy="5486400"/>
          </a:xfrm>
          <a:prstGeom prst="rect">
            <a:avLst/>
          </a:prstGeom>
        </p:spPr>
      </p:pic>
    </p:spTree>
    <p:extLst>
      <p:ext uri="{BB962C8B-B14F-4D97-AF65-F5344CB8AC3E}">
        <p14:creationId xmlns:p14="http://schemas.microsoft.com/office/powerpoint/2010/main" val="4276292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Cook’s Theorem</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t>SAT problem is stated as follows:</a:t>
            </a:r>
          </a:p>
        </p:txBody>
      </p:sp>
      <p:sp>
        <p:nvSpPr>
          <p:cNvPr id="5" name="Rectangle 4"/>
          <p:cNvSpPr/>
          <p:nvPr/>
        </p:nvSpPr>
        <p:spPr>
          <a:xfrm>
            <a:off x="2286000" y="2355629"/>
            <a:ext cx="4572000" cy="300082"/>
          </a:xfrm>
          <a:prstGeom prst="rect">
            <a:avLst/>
          </a:prstGeom>
        </p:spPr>
        <p:txBody>
          <a:bodyPr>
            <a:spAutoFit/>
          </a:bodyPr>
          <a:lstStyle/>
          <a:p>
            <a:endParaRPr lang="en-US" sz="1350" dirty="0"/>
          </a:p>
        </p:txBody>
      </p:sp>
      <p:pic>
        <p:nvPicPr>
          <p:cNvPr id="7" name="Picture 6"/>
          <p:cNvPicPr>
            <a:picLocks noChangeAspect="1"/>
          </p:cNvPicPr>
          <p:nvPr/>
        </p:nvPicPr>
        <p:blipFill>
          <a:blip r:embed="rId2"/>
          <a:stretch>
            <a:fillRect/>
          </a:stretch>
        </p:blipFill>
        <p:spPr>
          <a:xfrm>
            <a:off x="874552" y="2209800"/>
            <a:ext cx="7790912" cy="714711"/>
          </a:xfrm>
          <a:prstGeom prst="rect">
            <a:avLst/>
          </a:prstGeom>
        </p:spPr>
      </p:pic>
      <p:pic>
        <p:nvPicPr>
          <p:cNvPr id="4" name="Picture 3"/>
          <p:cNvPicPr>
            <a:picLocks noChangeAspect="1"/>
          </p:cNvPicPr>
          <p:nvPr/>
        </p:nvPicPr>
        <p:blipFill>
          <a:blip r:embed="rId3"/>
          <a:stretch>
            <a:fillRect/>
          </a:stretch>
        </p:blipFill>
        <p:spPr>
          <a:xfrm>
            <a:off x="914400" y="2924511"/>
            <a:ext cx="7637325" cy="2183288"/>
          </a:xfrm>
          <a:prstGeom prst="rect">
            <a:avLst/>
          </a:prstGeom>
        </p:spPr>
      </p:pic>
      <p:pic>
        <p:nvPicPr>
          <p:cNvPr id="8" name="Picture 7"/>
          <p:cNvPicPr>
            <a:picLocks noChangeAspect="1"/>
          </p:cNvPicPr>
          <p:nvPr/>
        </p:nvPicPr>
        <p:blipFill>
          <a:blip r:embed="rId4"/>
          <a:stretch>
            <a:fillRect/>
          </a:stretch>
        </p:blipFill>
        <p:spPr>
          <a:xfrm>
            <a:off x="1092855" y="5037615"/>
            <a:ext cx="1288191" cy="252746"/>
          </a:xfrm>
          <a:prstGeom prst="rect">
            <a:avLst/>
          </a:prstGeom>
        </p:spPr>
      </p:pic>
    </p:spTree>
    <p:extLst>
      <p:ext uri="{BB962C8B-B14F-4D97-AF65-F5344CB8AC3E}">
        <p14:creationId xmlns:p14="http://schemas.microsoft.com/office/powerpoint/2010/main" val="3290397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Cook’s Theorem</a:t>
            </a:r>
          </a:p>
        </p:txBody>
      </p:sp>
      <p:sp>
        <p:nvSpPr>
          <p:cNvPr id="6" name="Content Placeholder 5"/>
          <p:cNvSpPr>
            <a:spLocks noGrp="1"/>
          </p:cNvSpPr>
          <p:nvPr>
            <p:ph idx="1"/>
          </p:nvPr>
        </p:nvSpPr>
        <p:spPr/>
        <p:txBody>
          <a:bodyPr>
            <a:normAutofit fontScale="77500" lnSpcReduction="20000"/>
          </a:bodyPr>
          <a:lstStyle/>
          <a:p>
            <a:pPr>
              <a:buFont typeface="Wingdings" panose="05000000000000000000" pitchFamily="2" charset="2"/>
              <a:buChar char="v"/>
            </a:pPr>
            <a:r>
              <a:rPr lang="en-US" dirty="0"/>
              <a:t>Even a more reduced version of SAT problem is also NP-complete. 3CNF is reduced form of   SAT problem and it is also NP-complete</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r>
              <a:rPr lang="en-US" dirty="0"/>
              <a:t>The above expression is 3CNF SAT form where                      is one clause that has three literals. So the above expression has 3 clauses with 3 literals in each. As each clause is separated by “And operation” so answer to this complete expression will evaluate to true if each clause will evaluate to true.</a:t>
            </a:r>
          </a:p>
          <a:p>
            <a:pPr marL="0" indent="0">
              <a:buNone/>
            </a:pPr>
            <a:endParaRPr lang="en-US" dirty="0"/>
          </a:p>
          <a:p>
            <a:pPr>
              <a:buFont typeface="Wingdings" panose="05000000000000000000" pitchFamily="2" charset="2"/>
              <a:buChar char="v"/>
            </a:pPr>
            <a:endParaRPr lang="en-US" dirty="0"/>
          </a:p>
        </p:txBody>
      </p:sp>
      <p:sp>
        <p:nvSpPr>
          <p:cNvPr id="5" name="Rectangle 4"/>
          <p:cNvSpPr/>
          <p:nvPr/>
        </p:nvSpPr>
        <p:spPr>
          <a:xfrm>
            <a:off x="2286000" y="2355629"/>
            <a:ext cx="4572000" cy="300082"/>
          </a:xfrm>
          <a:prstGeom prst="rect">
            <a:avLst/>
          </a:prstGeom>
        </p:spPr>
        <p:txBody>
          <a:bodyPr>
            <a:spAutoFit/>
          </a:bodyPr>
          <a:lstStyle/>
          <a:p>
            <a:endParaRPr lang="en-US" sz="1350" dirty="0"/>
          </a:p>
        </p:txBody>
      </p:sp>
      <p:pic>
        <p:nvPicPr>
          <p:cNvPr id="3" name="Picture 2"/>
          <p:cNvPicPr>
            <a:picLocks noChangeAspect="1"/>
          </p:cNvPicPr>
          <p:nvPr/>
        </p:nvPicPr>
        <p:blipFill>
          <a:blip r:embed="rId2"/>
          <a:stretch>
            <a:fillRect/>
          </a:stretch>
        </p:blipFill>
        <p:spPr>
          <a:xfrm>
            <a:off x="899938" y="2838273"/>
            <a:ext cx="7035724" cy="912038"/>
          </a:xfrm>
          <a:prstGeom prst="rect">
            <a:avLst/>
          </a:prstGeom>
        </p:spPr>
      </p:pic>
      <p:pic>
        <p:nvPicPr>
          <p:cNvPr id="9" name="Picture 8"/>
          <p:cNvPicPr>
            <a:picLocks noChangeAspect="1"/>
          </p:cNvPicPr>
          <p:nvPr/>
        </p:nvPicPr>
        <p:blipFill>
          <a:blip r:embed="rId3"/>
          <a:stretch>
            <a:fillRect/>
          </a:stretch>
        </p:blipFill>
        <p:spPr>
          <a:xfrm>
            <a:off x="5926281" y="3455511"/>
            <a:ext cx="1193006" cy="250021"/>
          </a:xfrm>
          <a:prstGeom prst="rect">
            <a:avLst/>
          </a:prstGeom>
        </p:spPr>
      </p:pic>
      <p:pic>
        <p:nvPicPr>
          <p:cNvPr id="10" name="Picture 9"/>
          <p:cNvPicPr>
            <a:picLocks noChangeAspect="1"/>
          </p:cNvPicPr>
          <p:nvPr/>
        </p:nvPicPr>
        <p:blipFill>
          <a:blip r:embed="rId4"/>
          <a:stretch>
            <a:fillRect/>
          </a:stretch>
        </p:blipFill>
        <p:spPr>
          <a:xfrm>
            <a:off x="6620937" y="4140060"/>
            <a:ext cx="1227663" cy="355740"/>
          </a:xfrm>
          <a:prstGeom prst="rect">
            <a:avLst/>
          </a:prstGeom>
        </p:spPr>
      </p:pic>
    </p:spTree>
    <p:extLst>
      <p:ext uri="{BB962C8B-B14F-4D97-AF65-F5344CB8AC3E}">
        <p14:creationId xmlns:p14="http://schemas.microsoft.com/office/powerpoint/2010/main" val="1537035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Reduction Example 1: Reducing 3CNF SAT to Clique decision problem</a:t>
            </a:r>
          </a:p>
        </p:txBody>
      </p:sp>
      <p:sp>
        <p:nvSpPr>
          <p:cNvPr id="6" name="Content Placeholder 5"/>
          <p:cNvSpPr>
            <a:spLocks noGrp="1"/>
          </p:cNvSpPr>
          <p:nvPr>
            <p:ph idx="1"/>
          </p:nvPr>
        </p:nvSpPr>
        <p:spPr/>
        <p:txBody>
          <a:bodyPr>
            <a:normAutofit fontScale="62500" lnSpcReduction="20000"/>
          </a:bodyPr>
          <a:lstStyle/>
          <a:p>
            <a:pPr>
              <a:buFont typeface="Wingdings" panose="05000000000000000000" pitchFamily="2" charset="2"/>
              <a:buChar char="v"/>
            </a:pPr>
            <a:r>
              <a:rPr lang="en-US" dirty="0"/>
              <a:t>Clique decision problem</a:t>
            </a:r>
          </a:p>
          <a:p>
            <a:pPr marL="0" indent="0">
              <a:buNone/>
            </a:pPr>
            <a:r>
              <a:rPr lang="en-US" dirty="0"/>
              <a:t>In clique decision problem, we must find whether there exists clique of size “k”.  Clique of size “k” means if there exists “k” number of vertices that are making a clique (complete sub-graph)</a:t>
            </a:r>
          </a:p>
          <a:p>
            <a:pPr marL="0" indent="0">
              <a:buNone/>
            </a:pPr>
            <a:r>
              <a:rPr lang="en-US" dirty="0"/>
              <a:t>Like if k=3 then we need to find if there exists 3 number of vertices that are making a clique(complete sub-graph). So for below graph it is YES as it has vertices 1,2 and 3 that are making clique.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Please note that clique problem(clique decision problem) is different from clique cover problem. We saw in previous lecture in clique cover problem that “k” is total number of cliques. But in clique problem(clique decision problem), k is total number of vertices that are making a clique.</a:t>
            </a:r>
          </a:p>
        </p:txBody>
      </p:sp>
      <p:sp>
        <p:nvSpPr>
          <p:cNvPr id="5" name="Rectangle 4"/>
          <p:cNvSpPr/>
          <p:nvPr/>
        </p:nvSpPr>
        <p:spPr>
          <a:xfrm>
            <a:off x="2286000" y="2355629"/>
            <a:ext cx="4572000" cy="300082"/>
          </a:xfrm>
          <a:prstGeom prst="rect">
            <a:avLst/>
          </a:prstGeom>
        </p:spPr>
        <p:txBody>
          <a:bodyPr>
            <a:spAutoFit/>
          </a:bodyPr>
          <a:lstStyle/>
          <a:p>
            <a:endParaRPr lang="en-US" sz="1350" dirty="0"/>
          </a:p>
        </p:txBody>
      </p:sp>
      <p:pic>
        <p:nvPicPr>
          <p:cNvPr id="3" name="Picture 2"/>
          <p:cNvPicPr>
            <a:picLocks noChangeAspect="1"/>
          </p:cNvPicPr>
          <p:nvPr/>
        </p:nvPicPr>
        <p:blipFill>
          <a:blip r:embed="rId2"/>
          <a:stretch>
            <a:fillRect/>
          </a:stretch>
        </p:blipFill>
        <p:spPr>
          <a:xfrm>
            <a:off x="5334000" y="3200400"/>
            <a:ext cx="2150222" cy="1454329"/>
          </a:xfrm>
          <a:prstGeom prst="rect">
            <a:avLst/>
          </a:prstGeom>
        </p:spPr>
      </p:pic>
    </p:spTree>
    <p:extLst>
      <p:ext uri="{BB962C8B-B14F-4D97-AF65-F5344CB8AC3E}">
        <p14:creationId xmlns:p14="http://schemas.microsoft.com/office/powerpoint/2010/main" val="201502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Reduction Example 1: Reducing 3CNF SAT to Clique decision problem</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t>For example, you want to reduce this expression of 3CNF to clique decision problem :</a:t>
            </a:r>
          </a:p>
          <a:p>
            <a:pPr marL="0" indent="0">
              <a:buNone/>
            </a:pPr>
            <a:endParaRPr lang="en-US" dirty="0"/>
          </a:p>
          <a:p>
            <a:pPr marL="0" indent="0">
              <a:buNone/>
            </a:pPr>
            <a:endParaRPr lang="en-US" dirty="0"/>
          </a:p>
          <a:p>
            <a:pPr marL="0" indent="0">
              <a:buNone/>
            </a:pPr>
            <a:r>
              <a:rPr lang="en-US" dirty="0"/>
              <a:t>Where           means       (negation of x1).</a:t>
            </a:r>
          </a:p>
          <a:p>
            <a:pPr marL="0" indent="0">
              <a:buNone/>
            </a:pPr>
            <a:r>
              <a:rPr lang="en-US" dirty="0"/>
              <a:t>So steps to follow while reducing 3CNF to clique decision problem:</a:t>
            </a:r>
          </a:p>
          <a:p>
            <a:pPr>
              <a:buFont typeface="Wingdings" panose="05000000000000000000" pitchFamily="2" charset="2"/>
              <a:buChar char="v"/>
            </a:pPr>
            <a:r>
              <a:rPr lang="en-US" dirty="0"/>
              <a:t>For each clause, create a vertex for each literal</a:t>
            </a:r>
          </a:p>
          <a:p>
            <a:pPr>
              <a:buFont typeface="Wingdings" panose="05000000000000000000" pitchFamily="2" charset="2"/>
              <a:buChar char="v"/>
            </a:pPr>
            <a:r>
              <a:rPr lang="en-US" dirty="0"/>
              <a:t>For the edges, connect vertices if they come from different clauses (do not connect vertices in same clause)</a:t>
            </a:r>
          </a:p>
          <a:p>
            <a:pPr>
              <a:buFont typeface="Wingdings" panose="05000000000000000000" pitchFamily="2" charset="2"/>
              <a:buChar char="v"/>
            </a:pPr>
            <a:r>
              <a:rPr lang="en-US" dirty="0"/>
              <a:t>No vertex (literal) should be connected to its negation in other clause. </a:t>
            </a:r>
          </a:p>
          <a:p>
            <a:pPr>
              <a:buFont typeface="Wingdings" panose="05000000000000000000" pitchFamily="2" charset="2"/>
              <a:buChar char="v"/>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Rectangle 4"/>
          <p:cNvSpPr/>
          <p:nvPr/>
        </p:nvSpPr>
        <p:spPr>
          <a:xfrm>
            <a:off x="2286000" y="2355629"/>
            <a:ext cx="4572000" cy="300082"/>
          </a:xfrm>
          <a:prstGeom prst="rect">
            <a:avLst/>
          </a:prstGeom>
        </p:spPr>
        <p:txBody>
          <a:bodyPr>
            <a:spAutoFit/>
          </a:bodyPr>
          <a:lstStyle/>
          <a:p>
            <a:endParaRPr lang="en-US" sz="1350" dirty="0"/>
          </a:p>
        </p:txBody>
      </p:sp>
      <p:pic>
        <p:nvPicPr>
          <p:cNvPr id="4" name="Picture 3"/>
          <p:cNvPicPr>
            <a:picLocks noChangeAspect="1"/>
          </p:cNvPicPr>
          <p:nvPr/>
        </p:nvPicPr>
        <p:blipFill>
          <a:blip r:embed="rId2"/>
          <a:stretch>
            <a:fillRect/>
          </a:stretch>
        </p:blipFill>
        <p:spPr>
          <a:xfrm>
            <a:off x="1937524" y="2599156"/>
            <a:ext cx="5129213" cy="507206"/>
          </a:xfrm>
          <a:prstGeom prst="rect">
            <a:avLst/>
          </a:prstGeom>
        </p:spPr>
      </p:pic>
      <p:pic>
        <p:nvPicPr>
          <p:cNvPr id="8" name="Picture 7"/>
          <p:cNvPicPr>
            <a:picLocks noChangeAspect="1"/>
          </p:cNvPicPr>
          <p:nvPr/>
        </p:nvPicPr>
        <p:blipFill>
          <a:blip r:embed="rId3"/>
          <a:stretch>
            <a:fillRect/>
          </a:stretch>
        </p:blipFill>
        <p:spPr>
          <a:xfrm>
            <a:off x="1519377" y="3095325"/>
            <a:ext cx="553529" cy="299829"/>
          </a:xfrm>
          <a:prstGeom prst="rect">
            <a:avLst/>
          </a:prstGeom>
        </p:spPr>
      </p:pic>
      <p:pic>
        <p:nvPicPr>
          <p:cNvPr id="9" name="Picture 8"/>
          <p:cNvPicPr>
            <a:picLocks noChangeAspect="1"/>
          </p:cNvPicPr>
          <p:nvPr/>
        </p:nvPicPr>
        <p:blipFill>
          <a:blip r:embed="rId4"/>
          <a:stretch>
            <a:fillRect/>
          </a:stretch>
        </p:blipFill>
        <p:spPr>
          <a:xfrm>
            <a:off x="3200400" y="3095325"/>
            <a:ext cx="352830" cy="319000"/>
          </a:xfrm>
          <a:prstGeom prst="rect">
            <a:avLst/>
          </a:prstGeom>
        </p:spPr>
      </p:pic>
      <p:pic>
        <p:nvPicPr>
          <p:cNvPr id="3" name="Picture 2"/>
          <p:cNvPicPr>
            <a:picLocks noChangeAspect="1"/>
          </p:cNvPicPr>
          <p:nvPr/>
        </p:nvPicPr>
        <p:blipFill>
          <a:blip r:embed="rId5"/>
          <a:stretch>
            <a:fillRect/>
          </a:stretch>
        </p:blipFill>
        <p:spPr>
          <a:xfrm>
            <a:off x="1544619" y="2720598"/>
            <a:ext cx="392906" cy="264319"/>
          </a:xfrm>
          <a:prstGeom prst="rect">
            <a:avLst/>
          </a:prstGeom>
        </p:spPr>
      </p:pic>
    </p:spTree>
    <p:extLst>
      <p:ext uri="{BB962C8B-B14F-4D97-AF65-F5344CB8AC3E}">
        <p14:creationId xmlns:p14="http://schemas.microsoft.com/office/powerpoint/2010/main" val="40984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Reduction Example 1: Reducing 3CNF SAT to Clique decision problem</a:t>
            </a:r>
          </a:p>
        </p:txBody>
      </p:sp>
      <p:sp>
        <p:nvSpPr>
          <p:cNvPr id="6" name="Content Placeholder 5"/>
          <p:cNvSpPr>
            <a:spLocks noGrp="1"/>
          </p:cNvSpPr>
          <p:nvPr>
            <p:ph idx="1"/>
          </p:nvPr>
        </p:nvSpPr>
        <p:spPr/>
        <p:txBody>
          <a:bodyPr>
            <a:normAutofit fontScale="92500" lnSpcReduction="20000"/>
          </a:bodyPr>
          <a:lstStyle/>
          <a:p>
            <a:pPr>
              <a:buFont typeface="Wingdings" panose="05000000000000000000" pitchFamily="2" charset="2"/>
              <a:buChar char="v"/>
            </a:pPr>
            <a:r>
              <a:rPr lang="en-US" dirty="0"/>
              <a:t>The final graph will look like this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If k=3 then in above graph we have clique of size 3.</a:t>
            </a:r>
          </a:p>
          <a:p>
            <a:pPr>
              <a:buFont typeface="Wingdings" panose="05000000000000000000" pitchFamily="2" charset="2"/>
              <a:buChar char="v"/>
            </a:pPr>
            <a:endParaRPr lang="en-US" dirty="0"/>
          </a:p>
        </p:txBody>
      </p:sp>
      <p:sp>
        <p:nvSpPr>
          <p:cNvPr id="5" name="Rectangle 4"/>
          <p:cNvSpPr/>
          <p:nvPr/>
        </p:nvSpPr>
        <p:spPr>
          <a:xfrm>
            <a:off x="2286000" y="2355629"/>
            <a:ext cx="4572000" cy="300082"/>
          </a:xfrm>
          <a:prstGeom prst="rect">
            <a:avLst/>
          </a:prstGeom>
        </p:spPr>
        <p:txBody>
          <a:bodyPr>
            <a:spAutoFit/>
          </a:bodyPr>
          <a:lstStyle/>
          <a:p>
            <a:endParaRPr lang="en-US" sz="1350" dirty="0"/>
          </a:p>
        </p:txBody>
      </p:sp>
      <p:pic>
        <p:nvPicPr>
          <p:cNvPr id="4" name="Picture 3"/>
          <p:cNvPicPr>
            <a:picLocks noChangeAspect="1"/>
          </p:cNvPicPr>
          <p:nvPr/>
        </p:nvPicPr>
        <p:blipFill>
          <a:blip r:embed="rId2"/>
          <a:stretch>
            <a:fillRect/>
          </a:stretch>
        </p:blipFill>
        <p:spPr>
          <a:xfrm>
            <a:off x="2452397" y="2494129"/>
            <a:ext cx="4071938" cy="2464594"/>
          </a:xfrm>
          <a:prstGeom prst="rect">
            <a:avLst/>
          </a:prstGeom>
        </p:spPr>
      </p:pic>
    </p:spTree>
    <p:extLst>
      <p:ext uri="{BB962C8B-B14F-4D97-AF65-F5344CB8AC3E}">
        <p14:creationId xmlns:p14="http://schemas.microsoft.com/office/powerpoint/2010/main" val="57594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marL="0" indent="0">
              <a:buNone/>
            </a:pPr>
            <a:endParaRPr lang="en-US" dirty="0"/>
          </a:p>
          <a:p>
            <a:pPr>
              <a:buFont typeface="Wingdings" panose="05000000000000000000" pitchFamily="2" charset="2"/>
              <a:buChar char="v"/>
            </a:pPr>
            <a:endParaRPr lang="en-US" dirty="0"/>
          </a:p>
        </p:txBody>
      </p:sp>
      <p:sp>
        <p:nvSpPr>
          <p:cNvPr id="5" name="Rectangle 4"/>
          <p:cNvSpPr/>
          <p:nvPr/>
        </p:nvSpPr>
        <p:spPr>
          <a:xfrm>
            <a:off x="2286000" y="2355629"/>
            <a:ext cx="4572000" cy="300082"/>
          </a:xfrm>
          <a:prstGeom prst="rect">
            <a:avLst/>
          </a:prstGeom>
        </p:spPr>
        <p:txBody>
          <a:bodyPr>
            <a:spAutoFit/>
          </a:bodyPr>
          <a:lstStyle/>
          <a:p>
            <a:endParaRPr lang="en-US" sz="1350" dirty="0"/>
          </a:p>
        </p:txBody>
      </p:sp>
      <p:pic>
        <p:nvPicPr>
          <p:cNvPr id="7" name="Picture 6"/>
          <p:cNvPicPr>
            <a:picLocks noChangeAspect="1"/>
          </p:cNvPicPr>
          <p:nvPr/>
        </p:nvPicPr>
        <p:blipFill>
          <a:blip r:embed="rId2"/>
          <a:stretch>
            <a:fillRect/>
          </a:stretch>
        </p:blipFill>
        <p:spPr>
          <a:xfrm>
            <a:off x="965917" y="2355629"/>
            <a:ext cx="7553459" cy="3109038"/>
          </a:xfrm>
          <a:prstGeom prst="rect">
            <a:avLst/>
          </a:prstGeom>
        </p:spPr>
      </p:pic>
    </p:spTree>
    <p:extLst>
      <p:ext uri="{BB962C8B-B14F-4D97-AF65-F5344CB8AC3E}">
        <p14:creationId xmlns:p14="http://schemas.microsoft.com/office/powerpoint/2010/main" val="6254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Reduction Example 2: Reducing clique decision problem  to vertex cover</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t>Vertex Cover Problem :</a:t>
            </a:r>
          </a:p>
          <a:p>
            <a:pPr marL="0" indent="0">
              <a:buNone/>
            </a:pPr>
            <a:endParaRPr lang="en-US" dirty="0"/>
          </a:p>
        </p:txBody>
      </p:sp>
      <p:sp>
        <p:nvSpPr>
          <p:cNvPr id="5" name="Rectangle 4"/>
          <p:cNvSpPr/>
          <p:nvPr/>
        </p:nvSpPr>
        <p:spPr>
          <a:xfrm>
            <a:off x="2286000" y="2355629"/>
            <a:ext cx="4572000" cy="300082"/>
          </a:xfrm>
          <a:prstGeom prst="rect">
            <a:avLst/>
          </a:prstGeom>
        </p:spPr>
        <p:txBody>
          <a:bodyPr>
            <a:spAutoFit/>
          </a:bodyPr>
          <a:lstStyle/>
          <a:p>
            <a:endParaRPr lang="en-US" sz="1350" dirty="0"/>
          </a:p>
        </p:txBody>
      </p:sp>
      <p:pic>
        <p:nvPicPr>
          <p:cNvPr id="11" name="Picture 10"/>
          <p:cNvPicPr>
            <a:picLocks noChangeAspect="1"/>
          </p:cNvPicPr>
          <p:nvPr/>
        </p:nvPicPr>
        <p:blipFill>
          <a:blip r:embed="rId2"/>
          <a:stretch>
            <a:fillRect/>
          </a:stretch>
        </p:blipFill>
        <p:spPr>
          <a:xfrm>
            <a:off x="1486529" y="2057400"/>
            <a:ext cx="6170941" cy="3956217"/>
          </a:xfrm>
          <a:prstGeom prst="rect">
            <a:avLst/>
          </a:prstGeom>
        </p:spPr>
      </p:pic>
    </p:spTree>
    <p:extLst>
      <p:ext uri="{BB962C8B-B14F-4D97-AF65-F5344CB8AC3E}">
        <p14:creationId xmlns:p14="http://schemas.microsoft.com/office/powerpoint/2010/main" val="2711364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Reduction Example 2: Reducing clique decision problem  to vertex cover</a:t>
            </a:r>
          </a:p>
        </p:txBody>
      </p:sp>
      <p:sp>
        <p:nvSpPr>
          <p:cNvPr id="6" name="Content Placeholder 5"/>
          <p:cNvSpPr>
            <a:spLocks noGrp="1"/>
          </p:cNvSpPr>
          <p:nvPr>
            <p:ph idx="1"/>
          </p:nvPr>
        </p:nvSpPr>
        <p:spPr/>
        <p:txBody>
          <a:bodyPr/>
          <a:lstStyle/>
          <a:p>
            <a:pPr marL="0" indent="0">
              <a:buNone/>
            </a:pPr>
            <a:endParaRPr lang="en-US" dirty="0"/>
          </a:p>
          <a:p>
            <a:pPr marL="0" indent="0">
              <a:buNone/>
            </a:pPr>
            <a:endParaRPr lang="en-US" dirty="0"/>
          </a:p>
        </p:txBody>
      </p:sp>
      <p:sp>
        <p:nvSpPr>
          <p:cNvPr id="5" name="Rectangle 4"/>
          <p:cNvSpPr/>
          <p:nvPr/>
        </p:nvSpPr>
        <p:spPr>
          <a:xfrm>
            <a:off x="2308860" y="2330539"/>
            <a:ext cx="4572000" cy="300082"/>
          </a:xfrm>
          <a:prstGeom prst="rect">
            <a:avLst/>
          </a:prstGeom>
        </p:spPr>
        <p:txBody>
          <a:bodyPr>
            <a:spAutoFit/>
          </a:bodyPr>
          <a:lstStyle/>
          <a:p>
            <a:endParaRPr lang="en-US" sz="1350" dirty="0"/>
          </a:p>
        </p:txBody>
      </p:sp>
      <p:pic>
        <p:nvPicPr>
          <p:cNvPr id="3" name="Picture 2"/>
          <p:cNvPicPr>
            <a:picLocks noChangeAspect="1"/>
          </p:cNvPicPr>
          <p:nvPr/>
        </p:nvPicPr>
        <p:blipFill>
          <a:blip r:embed="rId2"/>
          <a:stretch>
            <a:fillRect/>
          </a:stretch>
        </p:blipFill>
        <p:spPr>
          <a:xfrm>
            <a:off x="1662951" y="1633728"/>
            <a:ext cx="5818098" cy="4191000"/>
          </a:xfrm>
          <a:prstGeom prst="rect">
            <a:avLst/>
          </a:prstGeom>
        </p:spPr>
      </p:pic>
    </p:spTree>
    <p:extLst>
      <p:ext uri="{BB962C8B-B14F-4D97-AF65-F5344CB8AC3E}">
        <p14:creationId xmlns:p14="http://schemas.microsoft.com/office/powerpoint/2010/main" val="202895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BE12E5CF-9DB6-49B4-B1ED-5711B97701D2}" type="slidenum">
              <a:rPr lang="en-US" altLang="en-US"/>
              <a:pPr/>
              <a:t>2</a:t>
            </a:fld>
            <a:endParaRPr lang="en-US" altLang="en-US"/>
          </a:p>
        </p:txBody>
      </p:sp>
      <p:sp>
        <p:nvSpPr>
          <p:cNvPr id="986114" name="Rectangle 2"/>
          <p:cNvSpPr>
            <a:spLocks noGrp="1" noChangeArrowheads="1"/>
          </p:cNvSpPr>
          <p:nvPr>
            <p:ph type="title"/>
          </p:nvPr>
        </p:nvSpPr>
        <p:spPr/>
        <p:txBody>
          <a:bodyPr/>
          <a:lstStyle/>
          <a:p>
            <a:r>
              <a:rPr lang="en-US" altLang="en-US"/>
              <a:t>Reductions</a:t>
            </a:r>
          </a:p>
        </p:txBody>
      </p:sp>
      <p:sp>
        <p:nvSpPr>
          <p:cNvPr id="986115" name="Rectangle 3"/>
          <p:cNvSpPr>
            <a:spLocks noGrp="1" noChangeArrowheads="1"/>
          </p:cNvSpPr>
          <p:nvPr>
            <p:ph type="body" idx="1"/>
          </p:nvPr>
        </p:nvSpPr>
        <p:spPr>
          <a:xfrm>
            <a:off x="269875" y="1214438"/>
            <a:ext cx="8686800" cy="5076825"/>
          </a:xfrm>
        </p:spPr>
        <p:txBody>
          <a:bodyPr/>
          <a:lstStyle/>
          <a:p>
            <a:r>
              <a:rPr lang="en-US" altLang="en-US" sz="2800" dirty="0">
                <a:solidFill>
                  <a:schemeClr val="tx2"/>
                </a:solidFill>
              </a:rPr>
              <a:t>Reduction is a way of saying that one problem is </a:t>
            </a:r>
            <a:r>
              <a:rPr lang="en-US" altLang="en-US" sz="2800" b="1" dirty="0">
                <a:solidFill>
                  <a:schemeClr val="tx2"/>
                </a:solidFill>
              </a:rPr>
              <a:t>“easier”</a:t>
            </a:r>
            <a:r>
              <a:rPr lang="en-US" altLang="en-US" sz="2800" dirty="0">
                <a:solidFill>
                  <a:schemeClr val="tx2"/>
                </a:solidFill>
              </a:rPr>
              <a:t> than another.</a:t>
            </a:r>
          </a:p>
          <a:p>
            <a:r>
              <a:rPr lang="en-US" altLang="en-US" sz="2800" dirty="0">
                <a:solidFill>
                  <a:schemeClr val="tx2"/>
                </a:solidFill>
              </a:rPr>
              <a:t>We say that problem A is easier than problem B, 	 	           (i.e., we write </a:t>
            </a:r>
            <a:r>
              <a:rPr lang="en-US" altLang="en-US" sz="2800" b="1" dirty="0">
                <a:solidFill>
                  <a:schemeClr val="tx2"/>
                </a:solidFill>
              </a:rPr>
              <a:t>“A </a:t>
            </a:r>
            <a:r>
              <a:rPr lang="en-US" altLang="en-US" sz="2800" b="1" dirty="0">
                <a:solidFill>
                  <a:schemeClr val="tx2"/>
                </a:solidFill>
                <a:sym typeface="Symbol" panose="05050102010706020507" pitchFamily="18" charset="2"/>
              </a:rPr>
              <a:t> </a:t>
            </a:r>
            <a:r>
              <a:rPr lang="en-US" altLang="en-US" sz="2800" b="1" dirty="0">
                <a:solidFill>
                  <a:schemeClr val="tx2"/>
                </a:solidFill>
              </a:rPr>
              <a:t>B”</a:t>
            </a:r>
            <a:r>
              <a:rPr lang="en-US" altLang="en-US" sz="2800" dirty="0">
                <a:solidFill>
                  <a:schemeClr val="tx2"/>
                </a:solidFill>
              </a:rPr>
              <a:t>) </a:t>
            </a:r>
          </a:p>
          <a:p>
            <a:pPr>
              <a:buFontTx/>
              <a:buNone/>
            </a:pPr>
            <a:r>
              <a:rPr lang="en-US" altLang="en-US" sz="2800" dirty="0">
                <a:solidFill>
                  <a:schemeClr val="tx2"/>
                </a:solidFill>
              </a:rPr>
              <a:t>   if we can solve A using the algorithm that solves B.</a:t>
            </a:r>
          </a:p>
          <a:p>
            <a:r>
              <a:rPr lang="en-US" altLang="en-US" b="1" dirty="0"/>
              <a:t>Idea:</a:t>
            </a:r>
            <a:r>
              <a:rPr lang="en-US" altLang="en-US" dirty="0"/>
              <a:t> </a:t>
            </a:r>
            <a:r>
              <a:rPr lang="en-US" altLang="en-US" dirty="0">
                <a:solidFill>
                  <a:srgbClr val="DD0111"/>
                </a:solidFill>
              </a:rPr>
              <a:t>transform the inputs of A to inputs of B</a:t>
            </a:r>
          </a:p>
        </p:txBody>
      </p:sp>
      <p:grpSp>
        <p:nvGrpSpPr>
          <p:cNvPr id="986133" name="Group 21"/>
          <p:cNvGrpSpPr>
            <a:grpSpLocks/>
          </p:cNvGrpSpPr>
          <p:nvPr/>
        </p:nvGrpSpPr>
        <p:grpSpPr bwMode="auto">
          <a:xfrm>
            <a:off x="457200" y="4495800"/>
            <a:ext cx="8115300" cy="1587500"/>
            <a:chOff x="304" y="895"/>
            <a:chExt cx="5112" cy="1000"/>
          </a:xfrm>
        </p:grpSpPr>
        <p:sp>
          <p:nvSpPr>
            <p:cNvPr id="986134" name="Rectangle 22"/>
            <p:cNvSpPr>
              <a:spLocks noChangeArrowheads="1"/>
            </p:cNvSpPr>
            <p:nvPr/>
          </p:nvSpPr>
          <p:spPr bwMode="auto">
            <a:xfrm>
              <a:off x="677" y="89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p>
            <a:p>
              <a:pPr algn="ctr"/>
              <a:endParaRPr lang="en-US" altLang="en-US" sz="2400"/>
            </a:p>
            <a:p>
              <a:pPr algn="ctr"/>
              <a:endParaRPr lang="en-US" altLang="en-US" sz="2400"/>
            </a:p>
          </p:txBody>
        </p:sp>
        <p:sp>
          <p:nvSpPr>
            <p:cNvPr id="986135" name="Rectangle 23"/>
            <p:cNvSpPr>
              <a:spLocks noChangeArrowheads="1"/>
            </p:cNvSpPr>
            <p:nvPr/>
          </p:nvSpPr>
          <p:spPr bwMode="auto">
            <a:xfrm>
              <a:off x="852" y="1102"/>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latin typeface="Monotype Corsiva" panose="03010101010201010101" pitchFamily="66" charset="0"/>
                </a:rPr>
                <a:t>f</a:t>
              </a:r>
            </a:p>
          </p:txBody>
        </p:sp>
        <p:sp>
          <p:nvSpPr>
            <p:cNvPr id="986136" name="Rectangle 24"/>
            <p:cNvSpPr>
              <a:spLocks noChangeArrowheads="1"/>
            </p:cNvSpPr>
            <p:nvPr/>
          </p:nvSpPr>
          <p:spPr bwMode="auto">
            <a:xfrm>
              <a:off x="2224" y="1102"/>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Problem B</a:t>
              </a:r>
            </a:p>
          </p:txBody>
        </p:sp>
        <p:sp>
          <p:nvSpPr>
            <p:cNvPr id="986137" name="Line 25"/>
            <p:cNvSpPr>
              <a:spLocks noChangeShapeType="1"/>
            </p:cNvSpPr>
            <p:nvPr/>
          </p:nvSpPr>
          <p:spPr bwMode="auto">
            <a:xfrm>
              <a:off x="304" y="1383"/>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38" name="Text Box 26"/>
            <p:cNvSpPr txBox="1">
              <a:spLocks noChangeArrowheads="1"/>
            </p:cNvSpPr>
            <p:nvPr/>
          </p:nvSpPr>
          <p:spPr bwMode="auto">
            <a:xfrm>
              <a:off x="453" y="1074"/>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86139" name="Text Box 27"/>
            <p:cNvSpPr txBox="1">
              <a:spLocks noChangeArrowheads="1"/>
            </p:cNvSpPr>
            <p:nvPr/>
          </p:nvSpPr>
          <p:spPr bwMode="auto">
            <a:xfrm>
              <a:off x="1946" y="1074"/>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86140" name="Line 28"/>
            <p:cNvSpPr>
              <a:spLocks noChangeShapeType="1"/>
            </p:cNvSpPr>
            <p:nvPr/>
          </p:nvSpPr>
          <p:spPr bwMode="auto">
            <a:xfrm>
              <a:off x="1480" y="1383"/>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1" name="Line 29"/>
            <p:cNvSpPr>
              <a:spLocks noChangeShapeType="1"/>
            </p:cNvSpPr>
            <p:nvPr/>
          </p:nvSpPr>
          <p:spPr bwMode="auto">
            <a:xfrm flipV="1">
              <a:off x="4310" y="1186"/>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2" name="Line 30"/>
            <p:cNvSpPr>
              <a:spLocks noChangeShapeType="1"/>
            </p:cNvSpPr>
            <p:nvPr/>
          </p:nvSpPr>
          <p:spPr bwMode="auto">
            <a:xfrm>
              <a:off x="4310" y="1397"/>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3" name="Line 31"/>
            <p:cNvSpPr>
              <a:spLocks noChangeShapeType="1"/>
            </p:cNvSpPr>
            <p:nvPr/>
          </p:nvSpPr>
          <p:spPr bwMode="auto">
            <a:xfrm>
              <a:off x="4854" y="1191"/>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4" name="Line 32"/>
            <p:cNvSpPr>
              <a:spLocks noChangeShapeType="1"/>
            </p:cNvSpPr>
            <p:nvPr/>
          </p:nvSpPr>
          <p:spPr bwMode="auto">
            <a:xfrm>
              <a:off x="4859" y="1585"/>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5" name="Text Box 33"/>
            <p:cNvSpPr txBox="1">
              <a:spLocks noChangeArrowheads="1"/>
            </p:cNvSpPr>
            <p:nvPr/>
          </p:nvSpPr>
          <p:spPr bwMode="auto">
            <a:xfrm>
              <a:off x="4402" y="1065"/>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86146" name="Text Box 34"/>
            <p:cNvSpPr txBox="1">
              <a:spLocks noChangeArrowheads="1"/>
            </p:cNvSpPr>
            <p:nvPr/>
          </p:nvSpPr>
          <p:spPr bwMode="auto">
            <a:xfrm>
              <a:off x="4426" y="14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86147" name="Text Box 35"/>
            <p:cNvSpPr txBox="1">
              <a:spLocks noChangeArrowheads="1"/>
            </p:cNvSpPr>
            <p:nvPr/>
          </p:nvSpPr>
          <p:spPr bwMode="auto">
            <a:xfrm>
              <a:off x="4997" y="969"/>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86148" name="Text Box 36"/>
            <p:cNvSpPr txBox="1">
              <a:spLocks noChangeArrowheads="1"/>
            </p:cNvSpPr>
            <p:nvPr/>
          </p:nvSpPr>
          <p:spPr bwMode="auto">
            <a:xfrm>
              <a:off x="5021" y="136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86149" name="Text Box 37"/>
            <p:cNvSpPr txBox="1">
              <a:spLocks noChangeArrowheads="1"/>
            </p:cNvSpPr>
            <p:nvPr/>
          </p:nvSpPr>
          <p:spPr bwMode="auto">
            <a:xfrm>
              <a:off x="1469" y="1664"/>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Problem A</a:t>
              </a:r>
            </a:p>
          </p:txBody>
        </p:sp>
      </p:grpSp>
    </p:spTree>
    <p:extLst>
      <p:ext uri="{BB962C8B-B14F-4D97-AF65-F5344CB8AC3E}">
        <p14:creationId xmlns:p14="http://schemas.microsoft.com/office/powerpoint/2010/main" val="388051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Reduction Example 2: Reducing clique decision problem  to vertex cover</a:t>
            </a:r>
          </a:p>
        </p:txBody>
      </p:sp>
      <p:sp>
        <p:nvSpPr>
          <p:cNvPr id="5" name="Rectangle 4"/>
          <p:cNvSpPr/>
          <p:nvPr/>
        </p:nvSpPr>
        <p:spPr>
          <a:xfrm>
            <a:off x="2286000" y="2355629"/>
            <a:ext cx="4572000" cy="300082"/>
          </a:xfrm>
          <a:prstGeom prst="rect">
            <a:avLst/>
          </a:prstGeom>
        </p:spPr>
        <p:txBody>
          <a:bodyPr>
            <a:spAutoFit/>
          </a:bodyPr>
          <a:lstStyle/>
          <a:p>
            <a:endParaRPr lang="en-US" sz="1350" dirty="0"/>
          </a:p>
        </p:txBody>
      </p:sp>
      <p:pic>
        <p:nvPicPr>
          <p:cNvPr id="3" name="Picture 2"/>
          <p:cNvPicPr>
            <a:picLocks noChangeAspect="1"/>
          </p:cNvPicPr>
          <p:nvPr/>
        </p:nvPicPr>
        <p:blipFill>
          <a:blip r:embed="rId2"/>
          <a:stretch>
            <a:fillRect/>
          </a:stretch>
        </p:blipFill>
        <p:spPr>
          <a:xfrm>
            <a:off x="1584400" y="1676400"/>
            <a:ext cx="5975199" cy="4073733"/>
          </a:xfrm>
          <a:prstGeom prst="rect">
            <a:avLst/>
          </a:prstGeom>
        </p:spPr>
      </p:pic>
    </p:spTree>
    <p:extLst>
      <p:ext uri="{BB962C8B-B14F-4D97-AF65-F5344CB8AC3E}">
        <p14:creationId xmlns:p14="http://schemas.microsoft.com/office/powerpoint/2010/main" val="1358464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457200" y="65252"/>
            <a:ext cx="8229600" cy="719137"/>
          </a:xfrm>
        </p:spPr>
        <p:txBody>
          <a:bodyPr>
            <a:normAutofit fontScale="90000"/>
          </a:bodyPr>
          <a:lstStyle/>
          <a:p>
            <a:pPr eaLnBrk="1" hangingPunct="1"/>
            <a:r>
              <a:rPr lang="en-US" altLang="en-US" dirty="0"/>
              <a:t>Independent Set (Example 3)</a:t>
            </a:r>
          </a:p>
        </p:txBody>
      </p:sp>
      <p:pic>
        <p:nvPicPr>
          <p:cNvPr id="3" name="Picture 2"/>
          <p:cNvPicPr>
            <a:picLocks noChangeAspect="1"/>
          </p:cNvPicPr>
          <p:nvPr/>
        </p:nvPicPr>
        <p:blipFill>
          <a:blip r:embed="rId14"/>
          <a:stretch>
            <a:fillRect/>
          </a:stretch>
        </p:blipFill>
        <p:spPr>
          <a:xfrm>
            <a:off x="322015" y="877494"/>
            <a:ext cx="8499969" cy="5669280"/>
          </a:xfrm>
          <a:prstGeom prst="rect">
            <a:avLst/>
          </a:prstGeom>
        </p:spPr>
      </p:pic>
      <p:sp>
        <p:nvSpPr>
          <p:cNvPr id="4" name="Oval 7"/>
          <p:cNvSpPr>
            <a:spLocks noChangeArrowheads="1"/>
          </p:cNvSpPr>
          <p:nvPr>
            <p:custDataLst>
              <p:tags r:id="rId2"/>
            </p:custDataLst>
          </p:nvPr>
        </p:nvSpPr>
        <p:spPr bwMode="auto">
          <a:xfrm>
            <a:off x="2590800" y="3352800"/>
            <a:ext cx="303212" cy="303213"/>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solidFill>
                  <a:schemeClr val="bg1"/>
                </a:solidFill>
              </a:rPr>
              <a:t>1</a:t>
            </a:r>
          </a:p>
        </p:txBody>
      </p:sp>
      <p:sp>
        <p:nvSpPr>
          <p:cNvPr id="5" name="Oval 7"/>
          <p:cNvSpPr>
            <a:spLocks noChangeArrowheads="1"/>
          </p:cNvSpPr>
          <p:nvPr>
            <p:custDataLst>
              <p:tags r:id="rId3"/>
            </p:custDataLst>
          </p:nvPr>
        </p:nvSpPr>
        <p:spPr bwMode="auto">
          <a:xfrm>
            <a:off x="2624858" y="4033761"/>
            <a:ext cx="303212" cy="303213"/>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solidFill>
                  <a:schemeClr val="bg1"/>
                </a:solidFill>
              </a:rPr>
              <a:t>3</a:t>
            </a:r>
          </a:p>
        </p:txBody>
      </p:sp>
      <p:sp>
        <p:nvSpPr>
          <p:cNvPr id="6" name="Oval 7"/>
          <p:cNvSpPr>
            <a:spLocks noChangeArrowheads="1"/>
          </p:cNvSpPr>
          <p:nvPr>
            <p:custDataLst>
              <p:tags r:id="rId4"/>
            </p:custDataLst>
          </p:nvPr>
        </p:nvSpPr>
        <p:spPr bwMode="auto">
          <a:xfrm>
            <a:off x="5200471" y="4816633"/>
            <a:ext cx="303212" cy="303213"/>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solidFill>
                  <a:schemeClr val="bg1"/>
                </a:solidFill>
              </a:rPr>
              <a:t>6</a:t>
            </a:r>
          </a:p>
        </p:txBody>
      </p:sp>
      <p:sp>
        <p:nvSpPr>
          <p:cNvPr id="7" name="Oval 6"/>
          <p:cNvSpPr>
            <a:spLocks noChangeArrowheads="1"/>
          </p:cNvSpPr>
          <p:nvPr>
            <p:custDataLst>
              <p:tags r:id="rId5"/>
            </p:custDataLst>
          </p:nvPr>
        </p:nvSpPr>
        <p:spPr bwMode="auto">
          <a:xfrm>
            <a:off x="2590800" y="5458240"/>
            <a:ext cx="303212" cy="303213"/>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solidFill>
                  <a:schemeClr val="bg1"/>
                </a:solidFill>
              </a:rPr>
              <a:t>7</a:t>
            </a:r>
          </a:p>
        </p:txBody>
      </p:sp>
      <p:sp>
        <p:nvSpPr>
          <p:cNvPr id="8" name="Oval 7"/>
          <p:cNvSpPr>
            <a:spLocks noChangeArrowheads="1"/>
          </p:cNvSpPr>
          <p:nvPr>
            <p:custDataLst>
              <p:tags r:id="rId6"/>
            </p:custDataLst>
          </p:nvPr>
        </p:nvSpPr>
        <p:spPr bwMode="auto">
          <a:xfrm>
            <a:off x="5200471" y="5532938"/>
            <a:ext cx="303212" cy="303213"/>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solidFill>
                  <a:schemeClr val="bg1"/>
                </a:solidFill>
              </a:rPr>
              <a:t>8</a:t>
            </a:r>
          </a:p>
        </p:txBody>
      </p:sp>
      <p:sp>
        <p:nvSpPr>
          <p:cNvPr id="9" name="Oval 8"/>
          <p:cNvSpPr>
            <a:spLocks noChangeArrowheads="1"/>
          </p:cNvSpPr>
          <p:nvPr>
            <p:custDataLst>
              <p:tags r:id="rId7"/>
            </p:custDataLst>
          </p:nvPr>
        </p:nvSpPr>
        <p:spPr bwMode="auto">
          <a:xfrm>
            <a:off x="2590800" y="6243561"/>
            <a:ext cx="303212" cy="303213"/>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solidFill>
                  <a:schemeClr val="bg1"/>
                </a:solidFill>
              </a:rPr>
              <a:t>9</a:t>
            </a:r>
          </a:p>
        </p:txBody>
      </p:sp>
      <p:sp>
        <p:nvSpPr>
          <p:cNvPr id="10" name="Oval 7"/>
          <p:cNvSpPr>
            <a:spLocks noChangeArrowheads="1"/>
          </p:cNvSpPr>
          <p:nvPr>
            <p:custDataLst>
              <p:tags r:id="rId8"/>
            </p:custDataLst>
          </p:nvPr>
        </p:nvSpPr>
        <p:spPr bwMode="auto">
          <a:xfrm>
            <a:off x="5203790" y="3352800"/>
            <a:ext cx="303212" cy="303213"/>
          </a:xfrm>
          <a:prstGeom prst="ellipse">
            <a:avLst/>
          </a:prstGeom>
          <a:solidFill>
            <a:schemeClr val="bg1"/>
          </a:solidFill>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2</a:t>
            </a:r>
          </a:p>
        </p:txBody>
      </p:sp>
      <p:sp>
        <p:nvSpPr>
          <p:cNvPr id="11" name="Oval 7"/>
          <p:cNvSpPr>
            <a:spLocks noChangeArrowheads="1"/>
          </p:cNvSpPr>
          <p:nvPr>
            <p:custDataLst>
              <p:tags r:id="rId9"/>
            </p:custDataLst>
          </p:nvPr>
        </p:nvSpPr>
        <p:spPr bwMode="auto">
          <a:xfrm>
            <a:off x="5200471" y="4069104"/>
            <a:ext cx="303212" cy="303213"/>
          </a:xfrm>
          <a:prstGeom prst="ellipse">
            <a:avLst/>
          </a:prstGeom>
          <a:solidFill>
            <a:schemeClr val="bg1"/>
          </a:solidFill>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4</a:t>
            </a:r>
          </a:p>
        </p:txBody>
      </p:sp>
      <p:sp>
        <p:nvSpPr>
          <p:cNvPr id="12" name="Oval 7"/>
          <p:cNvSpPr>
            <a:spLocks noChangeArrowheads="1"/>
          </p:cNvSpPr>
          <p:nvPr>
            <p:custDataLst>
              <p:tags r:id="rId10"/>
            </p:custDataLst>
          </p:nvPr>
        </p:nvSpPr>
        <p:spPr bwMode="auto">
          <a:xfrm>
            <a:off x="2642639" y="4846571"/>
            <a:ext cx="303212" cy="303213"/>
          </a:xfrm>
          <a:prstGeom prst="ellipse">
            <a:avLst/>
          </a:prstGeom>
          <a:solidFill>
            <a:schemeClr val="bg1"/>
          </a:solidFill>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5</a:t>
            </a:r>
          </a:p>
        </p:txBody>
      </p:sp>
      <p:sp>
        <p:nvSpPr>
          <p:cNvPr id="13" name="Oval 7"/>
          <p:cNvSpPr>
            <a:spLocks noChangeArrowheads="1"/>
          </p:cNvSpPr>
          <p:nvPr>
            <p:custDataLst>
              <p:tags r:id="rId11"/>
            </p:custDataLst>
          </p:nvPr>
        </p:nvSpPr>
        <p:spPr bwMode="auto">
          <a:xfrm>
            <a:off x="5183265" y="6265028"/>
            <a:ext cx="303212" cy="303213"/>
          </a:xfrm>
          <a:prstGeom prst="ellipse">
            <a:avLst/>
          </a:prstGeom>
          <a:solidFill>
            <a:schemeClr val="bg1"/>
          </a:solidFill>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10</a:t>
            </a:r>
          </a:p>
        </p:txBody>
      </p:sp>
      <p:sp>
        <p:nvSpPr>
          <p:cNvPr id="14" name="Google Shape;285;p49"/>
          <p:cNvSpPr txBox="1"/>
          <p:nvPr/>
        </p:nvSpPr>
        <p:spPr>
          <a:xfrm>
            <a:off x="6019014" y="2027070"/>
            <a:ext cx="2667000" cy="3401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CC0000"/>
                </a:solidFill>
                <a:latin typeface="Assistant ExtraLight"/>
                <a:ea typeface="Assistant ExtraLight"/>
                <a:cs typeface="Assistant ExtraLight"/>
                <a:sym typeface="Assistant ExtraLight"/>
              </a:rPr>
              <a:t> {1} is independent Set</a:t>
            </a:r>
            <a:endParaRPr sz="1400" b="1" dirty="0">
              <a:solidFill>
                <a:srgbClr val="CC0000"/>
              </a:solidFill>
              <a:latin typeface="Assistant ExtraLight"/>
              <a:ea typeface="Assistant ExtraLight"/>
              <a:cs typeface="Assistant ExtraLight"/>
              <a:sym typeface="Assistant ExtraLight"/>
            </a:endParaRPr>
          </a:p>
        </p:txBody>
      </p:sp>
      <p:sp>
        <p:nvSpPr>
          <p:cNvPr id="15" name="Google Shape;285;p49"/>
          <p:cNvSpPr txBox="1"/>
          <p:nvPr/>
        </p:nvSpPr>
        <p:spPr>
          <a:xfrm>
            <a:off x="5996233" y="2367196"/>
            <a:ext cx="2667000" cy="3401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CC0000"/>
                </a:solidFill>
                <a:latin typeface="Assistant ExtraLight"/>
                <a:ea typeface="Assistant ExtraLight"/>
                <a:cs typeface="Assistant ExtraLight"/>
                <a:sym typeface="Assistant ExtraLight"/>
              </a:rPr>
              <a:t> {2, 3} is independent Set</a:t>
            </a:r>
            <a:endParaRPr sz="1400" b="1" dirty="0">
              <a:solidFill>
                <a:srgbClr val="CC0000"/>
              </a:solidFill>
              <a:latin typeface="Assistant ExtraLight"/>
              <a:ea typeface="Assistant ExtraLight"/>
              <a:cs typeface="Assistant ExtraLight"/>
              <a:sym typeface="Assistant ExtraLight"/>
            </a:endParaRPr>
          </a:p>
        </p:txBody>
      </p:sp>
      <p:sp>
        <p:nvSpPr>
          <p:cNvPr id="16" name="Google Shape;285;p49"/>
          <p:cNvSpPr txBox="1"/>
          <p:nvPr/>
        </p:nvSpPr>
        <p:spPr>
          <a:xfrm>
            <a:off x="6019014" y="2796189"/>
            <a:ext cx="2667000" cy="3401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CC0000"/>
                </a:solidFill>
                <a:latin typeface="Assistant ExtraLight"/>
                <a:ea typeface="Assistant ExtraLight"/>
                <a:cs typeface="Assistant ExtraLight"/>
                <a:sym typeface="Assistant ExtraLight"/>
              </a:rPr>
              <a:t> {1, 3} is independent Set</a:t>
            </a:r>
            <a:endParaRPr sz="1400" b="1" dirty="0">
              <a:solidFill>
                <a:srgbClr val="CC0000"/>
              </a:solidFill>
              <a:latin typeface="Assistant ExtraLight"/>
              <a:ea typeface="Assistant ExtraLight"/>
              <a:cs typeface="Assistant ExtraLight"/>
              <a:sym typeface="Assistant ExtraLight"/>
            </a:endParaRPr>
          </a:p>
        </p:txBody>
      </p:sp>
      <p:sp>
        <p:nvSpPr>
          <p:cNvPr id="17" name="Google Shape;285;p49"/>
          <p:cNvSpPr txBox="1"/>
          <p:nvPr/>
        </p:nvSpPr>
        <p:spPr>
          <a:xfrm>
            <a:off x="5986020" y="3153744"/>
            <a:ext cx="2667000" cy="3401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CC0000"/>
                </a:solidFill>
                <a:latin typeface="Assistant ExtraLight"/>
                <a:ea typeface="Assistant ExtraLight"/>
                <a:cs typeface="Assistant ExtraLight"/>
                <a:sym typeface="Assistant ExtraLight"/>
              </a:rPr>
              <a:t> {1, 3, 6} is independent Set</a:t>
            </a:r>
            <a:endParaRPr sz="1400" b="1" dirty="0">
              <a:solidFill>
                <a:srgbClr val="CC0000"/>
              </a:solidFill>
              <a:latin typeface="Assistant ExtraLight"/>
              <a:ea typeface="Assistant ExtraLight"/>
              <a:cs typeface="Assistant ExtraLight"/>
              <a:sym typeface="Assistant ExtraLight"/>
            </a:endParaRPr>
          </a:p>
        </p:txBody>
      </p:sp>
      <p:sp>
        <p:nvSpPr>
          <p:cNvPr id="18" name="Google Shape;285;p49"/>
          <p:cNvSpPr txBox="1"/>
          <p:nvPr/>
        </p:nvSpPr>
        <p:spPr>
          <a:xfrm>
            <a:off x="6019014" y="3996848"/>
            <a:ext cx="2802970" cy="3401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CC0000"/>
                </a:solidFill>
                <a:latin typeface="Assistant ExtraLight"/>
                <a:ea typeface="Assistant ExtraLight"/>
                <a:cs typeface="Assistant ExtraLight"/>
                <a:sym typeface="Assistant ExtraLight"/>
              </a:rPr>
              <a:t> {1, 3, 6, 7} is independent Set</a:t>
            </a:r>
            <a:endParaRPr sz="1400" b="1" dirty="0">
              <a:solidFill>
                <a:srgbClr val="CC0000"/>
              </a:solidFill>
              <a:latin typeface="Assistant ExtraLight"/>
              <a:ea typeface="Assistant ExtraLight"/>
              <a:cs typeface="Assistant ExtraLight"/>
              <a:sym typeface="Assistant ExtraLight"/>
            </a:endParaRPr>
          </a:p>
        </p:txBody>
      </p:sp>
      <p:sp>
        <p:nvSpPr>
          <p:cNvPr id="19" name="Google Shape;285;p49"/>
          <p:cNvSpPr txBox="1"/>
          <p:nvPr/>
        </p:nvSpPr>
        <p:spPr>
          <a:xfrm>
            <a:off x="5867400" y="4464692"/>
            <a:ext cx="3332441" cy="3401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CC0000"/>
                </a:solidFill>
                <a:latin typeface="Assistant ExtraLight"/>
                <a:ea typeface="Assistant ExtraLight"/>
                <a:cs typeface="Assistant ExtraLight"/>
                <a:sym typeface="Assistant ExtraLight"/>
              </a:rPr>
              <a:t> {1, 3, 6, 7, 8 , 9} is independent Set</a:t>
            </a:r>
            <a:endParaRPr sz="1400" b="1" dirty="0">
              <a:solidFill>
                <a:srgbClr val="CC0000"/>
              </a:solidFill>
              <a:latin typeface="Assistant ExtraLight"/>
              <a:ea typeface="Assistant ExtraLight"/>
              <a:cs typeface="Assistant ExtraLight"/>
              <a:sym typeface="Assistant ExtraLight"/>
            </a:endParaRPr>
          </a:p>
        </p:txBody>
      </p:sp>
      <p:sp>
        <p:nvSpPr>
          <p:cNvPr id="20" name="Google Shape;285;p49"/>
          <p:cNvSpPr txBox="1"/>
          <p:nvPr/>
        </p:nvSpPr>
        <p:spPr>
          <a:xfrm>
            <a:off x="5928248" y="3584308"/>
            <a:ext cx="2802970" cy="3401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rgbClr val="CC0000"/>
                </a:solidFill>
                <a:latin typeface="Assistant ExtraLight"/>
                <a:ea typeface="Assistant ExtraLight"/>
                <a:cs typeface="Assistant ExtraLight"/>
                <a:sym typeface="Assistant ExtraLight"/>
              </a:rPr>
              <a:t> {2, 5, 6, 7} is independent Set</a:t>
            </a:r>
            <a:endParaRPr sz="1400" b="1" dirty="0">
              <a:solidFill>
                <a:srgbClr val="CC0000"/>
              </a:solidFill>
              <a:latin typeface="Assistant ExtraLight"/>
              <a:ea typeface="Assistant ExtraLight"/>
              <a:cs typeface="Assistant ExtraLight"/>
              <a:sym typeface="Assistant ExtraLight"/>
            </a:endParaRPr>
          </a:p>
        </p:txBody>
      </p:sp>
      <p:cxnSp>
        <p:nvCxnSpPr>
          <p:cNvPr id="21" name="Google Shape;286;p49"/>
          <p:cNvCxnSpPr/>
          <p:nvPr/>
        </p:nvCxnSpPr>
        <p:spPr>
          <a:xfrm rot="10800000" flipV="1">
            <a:off x="6066715" y="3733800"/>
            <a:ext cx="2619299" cy="20560"/>
          </a:xfrm>
          <a:prstGeom prst="curvedConnector3">
            <a:avLst>
              <a:gd name="adj1" fmla="val 50000"/>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506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457200" y="65252"/>
            <a:ext cx="8229600" cy="719137"/>
          </a:xfrm>
        </p:spPr>
        <p:txBody>
          <a:bodyPr>
            <a:normAutofit fontScale="90000"/>
          </a:bodyPr>
          <a:lstStyle/>
          <a:p>
            <a:r>
              <a:rPr lang="en-US" altLang="en-US" dirty="0"/>
              <a:t>Vertex Cover (Example 3)</a:t>
            </a:r>
          </a:p>
        </p:txBody>
      </p:sp>
      <p:pic>
        <p:nvPicPr>
          <p:cNvPr id="2" name="Picture 1"/>
          <p:cNvPicPr>
            <a:picLocks noChangeAspect="1"/>
          </p:cNvPicPr>
          <p:nvPr/>
        </p:nvPicPr>
        <p:blipFill>
          <a:blip r:embed="rId14"/>
          <a:stretch>
            <a:fillRect/>
          </a:stretch>
        </p:blipFill>
        <p:spPr>
          <a:xfrm>
            <a:off x="427703" y="914400"/>
            <a:ext cx="8427954" cy="5669280"/>
          </a:xfrm>
          <a:prstGeom prst="rect">
            <a:avLst/>
          </a:prstGeom>
        </p:spPr>
      </p:pic>
      <p:sp>
        <p:nvSpPr>
          <p:cNvPr id="5" name="Oval 7"/>
          <p:cNvSpPr>
            <a:spLocks noChangeArrowheads="1"/>
          </p:cNvSpPr>
          <p:nvPr>
            <p:custDataLst>
              <p:tags r:id="rId2"/>
            </p:custDataLst>
          </p:nvPr>
        </p:nvSpPr>
        <p:spPr bwMode="auto">
          <a:xfrm>
            <a:off x="2590800" y="3352800"/>
            <a:ext cx="303212" cy="303213"/>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solidFill>
                  <a:schemeClr val="bg1"/>
                </a:solidFill>
              </a:rPr>
              <a:t>1</a:t>
            </a:r>
          </a:p>
        </p:txBody>
      </p:sp>
      <p:sp>
        <p:nvSpPr>
          <p:cNvPr id="6" name="Oval 7"/>
          <p:cNvSpPr>
            <a:spLocks noChangeArrowheads="1"/>
          </p:cNvSpPr>
          <p:nvPr>
            <p:custDataLst>
              <p:tags r:id="rId3"/>
            </p:custDataLst>
          </p:nvPr>
        </p:nvSpPr>
        <p:spPr bwMode="auto">
          <a:xfrm>
            <a:off x="2590800" y="4116387"/>
            <a:ext cx="303212" cy="303213"/>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solidFill>
                  <a:schemeClr val="bg1"/>
                </a:solidFill>
              </a:rPr>
              <a:t>3</a:t>
            </a:r>
          </a:p>
        </p:txBody>
      </p:sp>
      <p:sp>
        <p:nvSpPr>
          <p:cNvPr id="7" name="Oval 7"/>
          <p:cNvSpPr>
            <a:spLocks noChangeArrowheads="1"/>
          </p:cNvSpPr>
          <p:nvPr>
            <p:custDataLst>
              <p:tags r:id="rId4"/>
            </p:custDataLst>
          </p:nvPr>
        </p:nvSpPr>
        <p:spPr bwMode="auto">
          <a:xfrm>
            <a:off x="5257800" y="4876800"/>
            <a:ext cx="303212" cy="303213"/>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solidFill>
                  <a:schemeClr val="bg1"/>
                </a:solidFill>
              </a:rPr>
              <a:t>6</a:t>
            </a:r>
          </a:p>
        </p:txBody>
      </p:sp>
      <p:sp>
        <p:nvSpPr>
          <p:cNvPr id="8" name="Oval 7"/>
          <p:cNvSpPr>
            <a:spLocks noChangeArrowheads="1"/>
          </p:cNvSpPr>
          <p:nvPr>
            <p:custDataLst>
              <p:tags r:id="rId5"/>
            </p:custDataLst>
          </p:nvPr>
        </p:nvSpPr>
        <p:spPr bwMode="auto">
          <a:xfrm>
            <a:off x="2590800" y="5562600"/>
            <a:ext cx="303212" cy="303213"/>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solidFill>
                  <a:schemeClr val="bg1"/>
                </a:solidFill>
              </a:rPr>
              <a:t>7</a:t>
            </a:r>
          </a:p>
        </p:txBody>
      </p:sp>
      <p:sp>
        <p:nvSpPr>
          <p:cNvPr id="9" name="Oval 8"/>
          <p:cNvSpPr>
            <a:spLocks noChangeArrowheads="1"/>
          </p:cNvSpPr>
          <p:nvPr>
            <p:custDataLst>
              <p:tags r:id="rId6"/>
            </p:custDataLst>
          </p:nvPr>
        </p:nvSpPr>
        <p:spPr bwMode="auto">
          <a:xfrm>
            <a:off x="5257800" y="5564163"/>
            <a:ext cx="303212" cy="303213"/>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solidFill>
                  <a:schemeClr val="bg1"/>
                </a:solidFill>
              </a:rPr>
              <a:t>8</a:t>
            </a:r>
          </a:p>
        </p:txBody>
      </p:sp>
      <p:sp>
        <p:nvSpPr>
          <p:cNvPr id="10" name="Oval 9"/>
          <p:cNvSpPr>
            <a:spLocks noChangeArrowheads="1"/>
          </p:cNvSpPr>
          <p:nvPr>
            <p:custDataLst>
              <p:tags r:id="rId7"/>
            </p:custDataLst>
          </p:nvPr>
        </p:nvSpPr>
        <p:spPr bwMode="auto">
          <a:xfrm>
            <a:off x="2590800" y="6243561"/>
            <a:ext cx="303212" cy="303213"/>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solidFill>
                  <a:schemeClr val="bg1"/>
                </a:solidFill>
              </a:rPr>
              <a:t>9</a:t>
            </a:r>
          </a:p>
        </p:txBody>
      </p:sp>
      <p:sp>
        <p:nvSpPr>
          <p:cNvPr id="11" name="Oval 7"/>
          <p:cNvSpPr>
            <a:spLocks noChangeArrowheads="1"/>
          </p:cNvSpPr>
          <p:nvPr>
            <p:custDataLst>
              <p:tags r:id="rId8"/>
            </p:custDataLst>
          </p:nvPr>
        </p:nvSpPr>
        <p:spPr bwMode="auto">
          <a:xfrm>
            <a:off x="5198857" y="3394591"/>
            <a:ext cx="303212" cy="303213"/>
          </a:xfrm>
          <a:prstGeom prst="ellipse">
            <a:avLst/>
          </a:prstGeom>
          <a:solidFill>
            <a:schemeClr val="bg1"/>
          </a:solidFill>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2</a:t>
            </a:r>
          </a:p>
        </p:txBody>
      </p:sp>
      <p:sp>
        <p:nvSpPr>
          <p:cNvPr id="12" name="Oval 7"/>
          <p:cNvSpPr>
            <a:spLocks noChangeArrowheads="1"/>
          </p:cNvSpPr>
          <p:nvPr>
            <p:custDataLst>
              <p:tags r:id="rId9"/>
            </p:custDataLst>
          </p:nvPr>
        </p:nvSpPr>
        <p:spPr bwMode="auto">
          <a:xfrm>
            <a:off x="5198857" y="4084980"/>
            <a:ext cx="303212" cy="303213"/>
          </a:xfrm>
          <a:prstGeom prst="ellipse">
            <a:avLst/>
          </a:prstGeom>
          <a:solidFill>
            <a:schemeClr val="bg1"/>
          </a:solidFill>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4</a:t>
            </a:r>
          </a:p>
        </p:txBody>
      </p:sp>
      <p:sp>
        <p:nvSpPr>
          <p:cNvPr id="13" name="Oval 7"/>
          <p:cNvSpPr>
            <a:spLocks noChangeArrowheads="1"/>
          </p:cNvSpPr>
          <p:nvPr>
            <p:custDataLst>
              <p:tags r:id="rId10"/>
            </p:custDataLst>
          </p:nvPr>
        </p:nvSpPr>
        <p:spPr bwMode="auto">
          <a:xfrm>
            <a:off x="2642639" y="4846571"/>
            <a:ext cx="303212" cy="303213"/>
          </a:xfrm>
          <a:prstGeom prst="ellipse">
            <a:avLst/>
          </a:prstGeom>
          <a:solidFill>
            <a:schemeClr val="bg1"/>
          </a:solidFill>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5</a:t>
            </a:r>
          </a:p>
        </p:txBody>
      </p:sp>
      <p:sp>
        <p:nvSpPr>
          <p:cNvPr id="14" name="Oval 7"/>
          <p:cNvSpPr>
            <a:spLocks noChangeArrowheads="1"/>
          </p:cNvSpPr>
          <p:nvPr>
            <p:custDataLst>
              <p:tags r:id="rId11"/>
            </p:custDataLst>
          </p:nvPr>
        </p:nvSpPr>
        <p:spPr bwMode="auto">
          <a:xfrm>
            <a:off x="5198857" y="6251526"/>
            <a:ext cx="303212" cy="303213"/>
          </a:xfrm>
          <a:prstGeom prst="ellipse">
            <a:avLst/>
          </a:prstGeom>
          <a:solidFill>
            <a:schemeClr val="bg1"/>
          </a:solidFill>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10</a:t>
            </a:r>
          </a:p>
        </p:txBody>
      </p:sp>
    </p:spTree>
    <p:extLst>
      <p:ext uri="{BB962C8B-B14F-4D97-AF65-F5344CB8AC3E}">
        <p14:creationId xmlns:p14="http://schemas.microsoft.com/office/powerpoint/2010/main" val="172140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a:xfrm>
            <a:off x="457200" y="152400"/>
            <a:ext cx="8229600" cy="990600"/>
          </a:xfrm>
        </p:spPr>
        <p:txBody>
          <a:bodyPr/>
          <a:lstStyle/>
          <a:p>
            <a:r>
              <a:rPr lang="en-US" altLang="en-US" dirty="0"/>
              <a:t>Vertex Cover is NP-Complete </a:t>
            </a:r>
          </a:p>
        </p:txBody>
      </p:sp>
      <p:sp>
        <p:nvSpPr>
          <p:cNvPr id="12291" name="Rectangle 3"/>
          <p:cNvSpPr>
            <a:spLocks noGrp="1" noChangeArrowheads="1"/>
          </p:cNvSpPr>
          <p:nvPr>
            <p:ph type="body" idx="1"/>
            <p:custDataLst>
              <p:tags r:id="rId2"/>
            </p:custDataLst>
          </p:nvPr>
        </p:nvSpPr>
        <p:spPr>
          <a:xfrm>
            <a:off x="76200" y="1066800"/>
            <a:ext cx="9067800" cy="5059363"/>
          </a:xfrm>
        </p:spPr>
        <p:txBody>
          <a:bodyPr>
            <a:normAutofit/>
          </a:bodyPr>
          <a:lstStyle/>
          <a:p>
            <a:pPr marL="457200" lvl="1" indent="0">
              <a:buNone/>
            </a:pPr>
            <a:r>
              <a:rPr lang="en-US" altLang="en-US" sz="3600" dirty="0">
                <a:solidFill>
                  <a:srgbClr val="002060"/>
                </a:solidFill>
              </a:rPr>
              <a:t>Recipe to Prove a Problem Is NP-Complete</a:t>
            </a:r>
            <a:endParaRPr lang="en-US" altLang="en-US" sz="3600" dirty="0">
              <a:solidFill>
                <a:srgbClr val="0070C0"/>
              </a:solidFill>
            </a:endParaRPr>
          </a:p>
          <a:p>
            <a:pPr marL="0" indent="0">
              <a:buNone/>
            </a:pPr>
            <a:endParaRPr lang="en-US" altLang="en-US" dirty="0">
              <a:solidFill>
                <a:srgbClr val="0070C0"/>
              </a:solidFill>
            </a:endParaRPr>
          </a:p>
          <a:p>
            <a:r>
              <a:rPr lang="en-US" altLang="en-US" sz="2400" dirty="0">
                <a:solidFill>
                  <a:srgbClr val="C00000"/>
                </a:solidFill>
              </a:rPr>
              <a:t>Prove that a </a:t>
            </a:r>
            <a:r>
              <a:rPr lang="en-US" altLang="en-US" sz="2400">
                <a:solidFill>
                  <a:srgbClr val="C00000"/>
                </a:solidFill>
              </a:rPr>
              <a:t>Vertex Cover </a:t>
            </a:r>
            <a:r>
              <a:rPr lang="en-US" altLang="en-US" sz="2400" dirty="0">
                <a:solidFill>
                  <a:srgbClr val="C00000"/>
                </a:solidFill>
              </a:rPr>
              <a:t>is NP-Complete</a:t>
            </a:r>
            <a:endParaRPr lang="en-US" altLang="en-US" sz="2400" dirty="0">
              <a:solidFill>
                <a:srgbClr val="0070C0"/>
              </a:solidFill>
            </a:endParaRPr>
          </a:p>
          <a:p>
            <a:endParaRPr lang="en-US" altLang="en-US" sz="2400" dirty="0">
              <a:solidFill>
                <a:srgbClr val="0070C0"/>
              </a:solidFill>
            </a:endParaRPr>
          </a:p>
          <a:p>
            <a:r>
              <a:rPr lang="en-US" altLang="en-US" sz="2400" dirty="0">
                <a:solidFill>
                  <a:srgbClr val="0070C0"/>
                </a:solidFill>
              </a:rPr>
              <a:t>Step 1. Vertex Cover </a:t>
            </a:r>
            <a:r>
              <a:rPr lang="en-US" sz="2400" dirty="0">
                <a:solidFill>
                  <a:srgbClr val="0070C0"/>
                </a:solidFill>
              </a:rPr>
              <a:t>∈ NP</a:t>
            </a:r>
          </a:p>
          <a:p>
            <a:pPr marL="0" indent="0">
              <a:buNone/>
            </a:pPr>
            <a:endParaRPr lang="en-US" altLang="en-US" sz="2400" dirty="0">
              <a:solidFill>
                <a:srgbClr val="0070C0"/>
              </a:solidFill>
            </a:endParaRPr>
          </a:p>
          <a:p>
            <a:r>
              <a:rPr lang="en-US" altLang="en-US" sz="2400" dirty="0">
                <a:solidFill>
                  <a:srgbClr val="0070C0"/>
                </a:solidFill>
              </a:rPr>
              <a:t>Step 2. Choose an NP-Complete problem A (Independent Set).</a:t>
            </a:r>
          </a:p>
          <a:p>
            <a:pPr marL="0" indent="0">
              <a:buNone/>
            </a:pPr>
            <a:r>
              <a:rPr lang="en-US" altLang="en-US" sz="2400" dirty="0">
                <a:solidFill>
                  <a:srgbClr val="0070C0"/>
                </a:solidFill>
              </a:rPr>
              <a:t>	Prove that A (Independent set) reduces to B (Vertex Cover) </a:t>
            </a:r>
          </a:p>
          <a:p>
            <a:pPr marL="0" indent="0">
              <a:buNone/>
            </a:pPr>
            <a:r>
              <a:rPr lang="en-US" sz="2400" dirty="0">
                <a:solidFill>
                  <a:srgbClr val="0070C0"/>
                </a:solidFill>
              </a:rPr>
              <a:t>	</a:t>
            </a:r>
            <a:r>
              <a:rPr lang="en-US" sz="2400" dirty="0"/>
              <a:t> INDEPENDENT-SET </a:t>
            </a:r>
            <a:r>
              <a:rPr lang="en-US" altLang="en-US" sz="2400" dirty="0">
                <a:sym typeface="Symbol" panose="05050102010706020507" pitchFamily="18" charset="2"/>
              </a:rPr>
              <a:t></a:t>
            </a:r>
            <a:r>
              <a:rPr lang="en-US" altLang="en-US" sz="2400" baseline="-25000" dirty="0">
                <a:sym typeface="Symbol" panose="05050102010706020507" pitchFamily="18" charset="2"/>
              </a:rPr>
              <a:t>p</a:t>
            </a:r>
            <a:r>
              <a:rPr lang="en-US" sz="2400" dirty="0"/>
              <a:t> VERTEX-COVER</a:t>
            </a:r>
            <a:r>
              <a:rPr lang="en-US" sz="2400" dirty="0">
                <a:solidFill>
                  <a:srgbClr val="0070C0"/>
                </a:solidFill>
              </a:rPr>
              <a:t>. </a:t>
            </a:r>
            <a:endParaRPr lang="en-US" altLang="en-US" sz="2400" dirty="0">
              <a:solidFill>
                <a:srgbClr val="0070C0"/>
              </a:solidFill>
            </a:endParaRPr>
          </a:p>
          <a:p>
            <a:endParaRPr lang="en-US" altLang="en-US" sz="2400" dirty="0">
              <a:solidFill>
                <a:srgbClr val="0070C0"/>
              </a:solidFill>
            </a:endParaRPr>
          </a:p>
        </p:txBody>
      </p:sp>
    </p:spTree>
    <p:extLst>
      <p:ext uri="{BB962C8B-B14F-4D97-AF65-F5344CB8AC3E}">
        <p14:creationId xmlns:p14="http://schemas.microsoft.com/office/powerpoint/2010/main" val="347515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p:txBody>
          <a:bodyPr>
            <a:normAutofit/>
          </a:bodyPr>
          <a:lstStyle/>
          <a:p>
            <a:r>
              <a:rPr lang="en-US" altLang="en-US" dirty="0"/>
              <a:t>Step 1: Vertex Cover </a:t>
            </a:r>
            <a:r>
              <a:rPr lang="en-US" dirty="0"/>
              <a:t>∈ NP</a:t>
            </a:r>
            <a:endParaRPr lang="en-US" altLang="en-US" dirty="0"/>
          </a:p>
        </p:txBody>
      </p:sp>
      <p:sp>
        <p:nvSpPr>
          <p:cNvPr id="7171" name="Rectangle 3"/>
          <p:cNvSpPr>
            <a:spLocks noGrp="1" noChangeArrowheads="1"/>
          </p:cNvSpPr>
          <p:nvPr>
            <p:ph type="body" idx="1"/>
            <p:custDataLst>
              <p:tags r:id="rId2"/>
            </p:custDataLst>
          </p:nvPr>
        </p:nvSpPr>
        <p:spPr>
          <a:xfrm>
            <a:off x="457200" y="1600200"/>
            <a:ext cx="8229600" cy="2055813"/>
          </a:xfrm>
        </p:spPr>
        <p:txBody>
          <a:bodyPr>
            <a:normAutofit fontScale="85000" lnSpcReduction="10000"/>
          </a:bodyPr>
          <a:lstStyle/>
          <a:p>
            <a:pPr eaLnBrk="1" hangingPunct="1"/>
            <a:r>
              <a:rPr lang="en-US" altLang="en-US" dirty="0"/>
              <a:t>Given Graph G = (V, E) contains Vertex cover of Size 3? </a:t>
            </a:r>
          </a:p>
          <a:p>
            <a:pPr marL="0" indent="0" eaLnBrk="1" hangingPunct="1">
              <a:buNone/>
            </a:pPr>
            <a:endParaRPr lang="en-US" altLang="en-US" dirty="0"/>
          </a:p>
          <a:p>
            <a:pPr marL="0" indent="0" eaLnBrk="1" hangingPunct="1">
              <a:buNone/>
            </a:pPr>
            <a:r>
              <a:rPr lang="en-US" altLang="en-US" dirty="0"/>
              <a:t>S is vertex cover if every edge in E has at least one endpoint in S. </a:t>
            </a:r>
          </a:p>
        </p:txBody>
      </p:sp>
      <p:sp>
        <p:nvSpPr>
          <p:cNvPr id="7179" name="Line 11"/>
          <p:cNvSpPr>
            <a:spLocks noChangeShapeType="1"/>
          </p:cNvSpPr>
          <p:nvPr>
            <p:custDataLst>
              <p:tags r:id="rId3"/>
            </p:custDataLst>
          </p:nvPr>
        </p:nvSpPr>
        <p:spPr bwMode="auto">
          <a:xfrm flipV="1">
            <a:off x="1992313" y="4187825"/>
            <a:ext cx="758825"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 name="Line 12"/>
          <p:cNvSpPr>
            <a:spLocks noChangeShapeType="1"/>
          </p:cNvSpPr>
          <p:nvPr>
            <p:custDataLst>
              <p:tags r:id="rId4"/>
            </p:custDataLst>
          </p:nvPr>
        </p:nvSpPr>
        <p:spPr bwMode="auto">
          <a:xfrm>
            <a:off x="3054350" y="4035425"/>
            <a:ext cx="1138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1" name="Line 13"/>
          <p:cNvSpPr>
            <a:spLocks noChangeShapeType="1"/>
          </p:cNvSpPr>
          <p:nvPr>
            <p:custDataLst>
              <p:tags r:id="rId5"/>
            </p:custDataLst>
          </p:nvPr>
        </p:nvSpPr>
        <p:spPr bwMode="auto">
          <a:xfrm>
            <a:off x="4495800" y="4187825"/>
            <a:ext cx="455613"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Line 14"/>
          <p:cNvSpPr>
            <a:spLocks noChangeShapeType="1"/>
          </p:cNvSpPr>
          <p:nvPr>
            <p:custDataLst>
              <p:tags r:id="rId6"/>
            </p:custDataLst>
          </p:nvPr>
        </p:nvSpPr>
        <p:spPr bwMode="auto">
          <a:xfrm flipH="1">
            <a:off x="4040188" y="4264025"/>
            <a:ext cx="304800"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15"/>
          <p:cNvSpPr>
            <a:spLocks noChangeShapeType="1"/>
          </p:cNvSpPr>
          <p:nvPr>
            <p:custDataLst>
              <p:tags r:id="rId7"/>
            </p:custDataLst>
          </p:nvPr>
        </p:nvSpPr>
        <p:spPr bwMode="auto">
          <a:xfrm flipV="1">
            <a:off x="2066925" y="4187825"/>
            <a:ext cx="2201863" cy="835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16"/>
          <p:cNvSpPr>
            <a:spLocks noChangeShapeType="1"/>
          </p:cNvSpPr>
          <p:nvPr>
            <p:custDataLst>
              <p:tags r:id="rId8"/>
            </p:custDataLst>
          </p:nvPr>
        </p:nvSpPr>
        <p:spPr bwMode="auto">
          <a:xfrm>
            <a:off x="1992313" y="5249863"/>
            <a:ext cx="530225" cy="758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17"/>
          <p:cNvSpPr>
            <a:spLocks noChangeShapeType="1"/>
          </p:cNvSpPr>
          <p:nvPr>
            <p:custDataLst>
              <p:tags r:id="rId9"/>
            </p:custDataLst>
          </p:nvPr>
        </p:nvSpPr>
        <p:spPr bwMode="auto">
          <a:xfrm>
            <a:off x="2066925" y="5099050"/>
            <a:ext cx="2201863" cy="1062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Line 18"/>
          <p:cNvSpPr>
            <a:spLocks noChangeShapeType="1"/>
          </p:cNvSpPr>
          <p:nvPr>
            <p:custDataLst>
              <p:tags r:id="rId10"/>
            </p:custDataLst>
          </p:nvPr>
        </p:nvSpPr>
        <p:spPr bwMode="auto">
          <a:xfrm>
            <a:off x="2825750" y="6084888"/>
            <a:ext cx="1443038"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7" name="Line 19"/>
          <p:cNvSpPr>
            <a:spLocks noChangeShapeType="1"/>
          </p:cNvSpPr>
          <p:nvPr>
            <p:custDataLst>
              <p:tags r:id="rId11"/>
            </p:custDataLst>
          </p:nvPr>
        </p:nvSpPr>
        <p:spPr bwMode="auto">
          <a:xfrm>
            <a:off x="4116388" y="5326063"/>
            <a:ext cx="228600"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20"/>
          <p:cNvSpPr>
            <a:spLocks noChangeShapeType="1"/>
          </p:cNvSpPr>
          <p:nvPr>
            <p:custDataLst>
              <p:tags r:id="rId12"/>
            </p:custDataLst>
          </p:nvPr>
        </p:nvSpPr>
        <p:spPr bwMode="auto">
          <a:xfrm flipH="1">
            <a:off x="4572000" y="5249863"/>
            <a:ext cx="379413" cy="758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Oval 7"/>
          <p:cNvSpPr>
            <a:spLocks noChangeArrowheads="1"/>
          </p:cNvSpPr>
          <p:nvPr>
            <p:custDataLst>
              <p:tags r:id="rId13"/>
            </p:custDataLst>
          </p:nvPr>
        </p:nvSpPr>
        <p:spPr bwMode="auto">
          <a:xfrm>
            <a:off x="2712244" y="3901796"/>
            <a:ext cx="379412" cy="37941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1</a:t>
            </a:r>
          </a:p>
        </p:txBody>
      </p:sp>
      <p:sp>
        <p:nvSpPr>
          <p:cNvPr id="26" name="Oval 7"/>
          <p:cNvSpPr>
            <a:spLocks noChangeArrowheads="1"/>
          </p:cNvSpPr>
          <p:nvPr>
            <p:custDataLst>
              <p:tags r:id="rId14"/>
            </p:custDataLst>
          </p:nvPr>
        </p:nvSpPr>
        <p:spPr bwMode="auto">
          <a:xfrm>
            <a:off x="2446338" y="5891524"/>
            <a:ext cx="379412" cy="37941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6</a:t>
            </a:r>
          </a:p>
        </p:txBody>
      </p:sp>
      <p:sp>
        <p:nvSpPr>
          <p:cNvPr id="27" name="Oval 7"/>
          <p:cNvSpPr>
            <a:spLocks noChangeArrowheads="1"/>
          </p:cNvSpPr>
          <p:nvPr>
            <p:custDataLst>
              <p:tags r:id="rId15"/>
            </p:custDataLst>
          </p:nvPr>
        </p:nvSpPr>
        <p:spPr bwMode="auto">
          <a:xfrm>
            <a:off x="3817889" y="4950307"/>
            <a:ext cx="379412" cy="37941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4</a:t>
            </a:r>
          </a:p>
        </p:txBody>
      </p:sp>
      <p:sp>
        <p:nvSpPr>
          <p:cNvPr id="28" name="Oval 7"/>
          <p:cNvSpPr>
            <a:spLocks noChangeArrowheads="1"/>
          </p:cNvSpPr>
          <p:nvPr>
            <p:custDataLst>
              <p:tags r:id="rId16"/>
            </p:custDataLst>
          </p:nvPr>
        </p:nvSpPr>
        <p:spPr bwMode="auto">
          <a:xfrm>
            <a:off x="4813152" y="4870449"/>
            <a:ext cx="379412" cy="37941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5</a:t>
            </a:r>
          </a:p>
        </p:txBody>
      </p:sp>
      <p:sp>
        <p:nvSpPr>
          <p:cNvPr id="22" name="Oval 4"/>
          <p:cNvSpPr>
            <a:spLocks noChangeArrowheads="1"/>
          </p:cNvSpPr>
          <p:nvPr>
            <p:custDataLst>
              <p:tags r:id="rId17"/>
            </p:custDataLst>
          </p:nvPr>
        </p:nvSpPr>
        <p:spPr bwMode="auto">
          <a:xfrm>
            <a:off x="4192588" y="3863764"/>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2</a:t>
            </a:r>
          </a:p>
        </p:txBody>
      </p:sp>
      <p:sp>
        <p:nvSpPr>
          <p:cNvPr id="21" name="Oval 4"/>
          <p:cNvSpPr>
            <a:spLocks noChangeArrowheads="1"/>
          </p:cNvSpPr>
          <p:nvPr>
            <p:custDataLst>
              <p:tags r:id="rId18"/>
            </p:custDataLst>
          </p:nvPr>
        </p:nvSpPr>
        <p:spPr bwMode="auto">
          <a:xfrm>
            <a:off x="1689101" y="4903804"/>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3</a:t>
            </a:r>
          </a:p>
        </p:txBody>
      </p:sp>
      <p:sp>
        <p:nvSpPr>
          <p:cNvPr id="30" name="Oval 4"/>
          <p:cNvSpPr>
            <a:spLocks noChangeArrowheads="1"/>
          </p:cNvSpPr>
          <p:nvPr>
            <p:custDataLst>
              <p:tags r:id="rId19"/>
            </p:custDataLst>
          </p:nvPr>
        </p:nvSpPr>
        <p:spPr bwMode="auto">
          <a:xfrm>
            <a:off x="4284500" y="5971382"/>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7</a:t>
            </a:r>
          </a:p>
        </p:txBody>
      </p:sp>
      <p:sp>
        <p:nvSpPr>
          <p:cNvPr id="31" name="Rectangle 30"/>
          <p:cNvSpPr/>
          <p:nvPr/>
        </p:nvSpPr>
        <p:spPr>
          <a:xfrm>
            <a:off x="2158672" y="2815518"/>
            <a:ext cx="3915431" cy="523220"/>
          </a:xfrm>
          <a:prstGeom prst="rect">
            <a:avLst/>
          </a:prstGeom>
        </p:spPr>
        <p:txBody>
          <a:bodyPr wrap="none">
            <a:spAutoFit/>
          </a:bodyPr>
          <a:lstStyle/>
          <a:p>
            <a:pPr lvl="1"/>
            <a:r>
              <a:rPr lang="en-US" altLang="en-US" sz="2800" dirty="0"/>
              <a:t>(Example V.C = {2,3,7})</a:t>
            </a:r>
          </a:p>
        </p:txBody>
      </p:sp>
    </p:spTree>
    <p:extLst>
      <p:ext uri="{BB962C8B-B14F-4D97-AF65-F5344CB8AC3E}">
        <p14:creationId xmlns:p14="http://schemas.microsoft.com/office/powerpoint/2010/main" val="2871074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custDataLst>
              <p:tags r:id="rId1"/>
            </p:custDataLst>
          </p:nvPr>
        </p:nvSpPr>
        <p:spPr>
          <a:xfrm>
            <a:off x="76200" y="1143000"/>
            <a:ext cx="9067800" cy="4983163"/>
          </a:xfrm>
        </p:spPr>
        <p:txBody>
          <a:bodyPr>
            <a:normAutofit/>
          </a:bodyPr>
          <a:lstStyle/>
          <a:p>
            <a:r>
              <a:rPr lang="en-US" altLang="en-US" sz="2400" b="1" dirty="0"/>
              <a:t>Lemma:</a:t>
            </a:r>
            <a:r>
              <a:rPr lang="en-US" altLang="en-US" b="1" dirty="0"/>
              <a:t> </a:t>
            </a:r>
            <a:r>
              <a:rPr lang="en-US" sz="2400" dirty="0"/>
              <a:t>INDEPENDENT-SET </a:t>
            </a:r>
            <a:r>
              <a:rPr lang="en-US" altLang="en-US" sz="2400" dirty="0">
                <a:sym typeface="Symbol" panose="05050102010706020507" pitchFamily="18" charset="2"/>
              </a:rPr>
              <a:t></a:t>
            </a:r>
            <a:r>
              <a:rPr lang="en-US" altLang="en-US" sz="2400" baseline="-25000" dirty="0">
                <a:sym typeface="Symbol" panose="05050102010706020507" pitchFamily="18" charset="2"/>
              </a:rPr>
              <a:t>p</a:t>
            </a:r>
            <a:r>
              <a:rPr lang="en-US" sz="2400" dirty="0"/>
              <a:t> VERTEX-COVER. </a:t>
            </a:r>
            <a:endParaRPr lang="en-US" altLang="en-US" sz="2400" dirty="0"/>
          </a:p>
          <a:p>
            <a:r>
              <a:rPr lang="en-US" altLang="en-US" sz="2400" b="1" dirty="0"/>
              <a:t>Proof: </a:t>
            </a:r>
            <a:r>
              <a:rPr lang="en-US" sz="2400" dirty="0"/>
              <a:t>We show </a:t>
            </a:r>
            <a:r>
              <a:rPr lang="en-US" sz="2400" i="1" dirty="0"/>
              <a:t>S </a:t>
            </a:r>
            <a:r>
              <a:rPr lang="en-US" sz="2400" dirty="0"/>
              <a:t>is an independent set of size </a:t>
            </a:r>
            <a:r>
              <a:rPr lang="en-US" sz="2400" i="1" dirty="0"/>
              <a:t>k, </a:t>
            </a:r>
          </a:p>
          <a:p>
            <a:pPr marL="0" indent="0">
              <a:buNone/>
            </a:pPr>
            <a:r>
              <a:rPr lang="en-US" sz="2400" i="1" dirty="0"/>
              <a:t>		</a:t>
            </a:r>
            <a:r>
              <a:rPr lang="en-US" sz="2400" dirty="0" err="1"/>
              <a:t>iff</a:t>
            </a:r>
            <a:r>
              <a:rPr lang="en-US" sz="2400" dirty="0"/>
              <a:t> </a:t>
            </a:r>
            <a:r>
              <a:rPr lang="en-US" sz="2400" i="1" dirty="0"/>
              <a:t>V </a:t>
            </a:r>
            <a:r>
              <a:rPr lang="en-US" sz="2400" dirty="0"/>
              <a:t>− </a:t>
            </a:r>
            <a:r>
              <a:rPr lang="en-US" sz="2400" i="1" dirty="0"/>
              <a:t>S </a:t>
            </a:r>
            <a:r>
              <a:rPr lang="en-US" sz="2400" dirty="0"/>
              <a:t>is a vertex cover of size </a:t>
            </a:r>
            <a:r>
              <a:rPr lang="en-US" sz="2400" i="1" dirty="0"/>
              <a:t>n </a:t>
            </a:r>
            <a:r>
              <a:rPr lang="en-US" sz="2400" dirty="0"/>
              <a:t>– </a:t>
            </a:r>
            <a:r>
              <a:rPr lang="en-US" sz="2400" i="1" dirty="0"/>
              <a:t>k</a:t>
            </a:r>
            <a:r>
              <a:rPr lang="en-US" sz="2400" dirty="0"/>
              <a:t>. </a:t>
            </a:r>
          </a:p>
          <a:p>
            <a:pPr marL="0" indent="0">
              <a:buNone/>
            </a:pPr>
            <a:endParaRPr lang="en-US" sz="2400" dirty="0"/>
          </a:p>
          <a:p>
            <a:pPr lvl="1"/>
            <a:r>
              <a:rPr lang="en-US" sz="2400" dirty="0"/>
              <a:t>Let S be any independent set of size k. </a:t>
            </a:r>
          </a:p>
          <a:p>
            <a:pPr lvl="1"/>
            <a:r>
              <a:rPr lang="en-US" sz="2400" dirty="0"/>
              <a:t>Consider an arbitrary edge (u, v) ∈ E.</a:t>
            </a:r>
          </a:p>
          <a:p>
            <a:pPr lvl="1"/>
            <a:endParaRPr lang="en-US" sz="2400" dirty="0">
              <a:solidFill>
                <a:srgbClr val="C00000"/>
              </a:solidFill>
            </a:endParaRPr>
          </a:p>
          <a:p>
            <a:pPr lvl="1"/>
            <a:r>
              <a:rPr lang="en-US" sz="2400" dirty="0">
                <a:solidFill>
                  <a:srgbClr val="C00000"/>
                </a:solidFill>
              </a:rPr>
              <a:t>S independent </a:t>
            </a:r>
            <a:r>
              <a:rPr lang="en-US" sz="2400" dirty="0"/>
              <a:t>⇒ either u ∉ S, or v ∉ S, or both ∉ S.</a:t>
            </a:r>
          </a:p>
          <a:p>
            <a:pPr lvl="1"/>
            <a:endParaRPr lang="en-US" sz="2400" dirty="0">
              <a:solidFill>
                <a:srgbClr val="0070C0"/>
              </a:solidFill>
            </a:endParaRPr>
          </a:p>
          <a:p>
            <a:pPr lvl="1"/>
            <a:r>
              <a:rPr lang="en-US" sz="2400" dirty="0">
                <a:solidFill>
                  <a:srgbClr val="0070C0"/>
                </a:solidFill>
              </a:rPr>
              <a:t>Vertex Cover (V-S)</a:t>
            </a:r>
            <a:r>
              <a:rPr lang="en-US" sz="2400" dirty="0"/>
              <a:t>⇒ either u ∈ V − S, or v ∈ V − S, or both ∈ V − S.</a:t>
            </a:r>
          </a:p>
          <a:p>
            <a:pPr lvl="1"/>
            <a:r>
              <a:rPr lang="en-US" sz="2400" dirty="0"/>
              <a:t>Thus, V − S covers (u, v). ▪</a:t>
            </a:r>
          </a:p>
        </p:txBody>
      </p:sp>
      <p:sp>
        <p:nvSpPr>
          <p:cNvPr id="6" name="Rectangle 2"/>
          <p:cNvSpPr>
            <a:spLocks noGrp="1" noChangeArrowheads="1"/>
          </p:cNvSpPr>
          <p:nvPr>
            <p:ph type="title"/>
            <p:custDataLst>
              <p:tags r:id="rId2"/>
            </p:custDataLst>
          </p:nvPr>
        </p:nvSpPr>
        <p:spPr>
          <a:xfrm>
            <a:off x="228600" y="304800"/>
            <a:ext cx="8763000" cy="719137"/>
          </a:xfrm>
        </p:spPr>
        <p:txBody>
          <a:bodyPr>
            <a:noAutofit/>
          </a:bodyPr>
          <a:lstStyle/>
          <a:p>
            <a:r>
              <a:rPr lang="en-US" sz="2800" dirty="0"/>
              <a:t>Vertex cover and independent set reduce to one another </a:t>
            </a:r>
            <a:endParaRPr lang="en-US" altLang="en-US" sz="2800" dirty="0"/>
          </a:p>
        </p:txBody>
      </p:sp>
      <p:sp>
        <p:nvSpPr>
          <p:cNvPr id="8" name="Oval 6"/>
          <p:cNvSpPr>
            <a:spLocks noChangeArrowheads="1"/>
          </p:cNvSpPr>
          <p:nvPr>
            <p:custDataLst>
              <p:tags r:id="rId3"/>
            </p:custDataLst>
          </p:nvPr>
        </p:nvSpPr>
        <p:spPr bwMode="auto">
          <a:xfrm>
            <a:off x="7929563" y="2209800"/>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2</a:t>
            </a:r>
          </a:p>
        </p:txBody>
      </p:sp>
      <p:sp>
        <p:nvSpPr>
          <p:cNvPr id="9" name="Oval 8"/>
          <p:cNvSpPr>
            <a:spLocks noChangeArrowheads="1"/>
          </p:cNvSpPr>
          <p:nvPr>
            <p:custDataLst>
              <p:tags r:id="rId4"/>
            </p:custDataLst>
          </p:nvPr>
        </p:nvSpPr>
        <p:spPr bwMode="auto">
          <a:xfrm>
            <a:off x="8005763" y="4333875"/>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7</a:t>
            </a:r>
          </a:p>
        </p:txBody>
      </p:sp>
      <p:sp>
        <p:nvSpPr>
          <p:cNvPr id="10" name="Oval 9"/>
          <p:cNvSpPr>
            <a:spLocks noChangeArrowheads="1"/>
          </p:cNvSpPr>
          <p:nvPr>
            <p:custDataLst>
              <p:tags r:id="rId5"/>
            </p:custDataLst>
          </p:nvPr>
        </p:nvSpPr>
        <p:spPr bwMode="auto">
          <a:xfrm>
            <a:off x="7550150" y="3271837"/>
            <a:ext cx="379413"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4</a:t>
            </a:r>
          </a:p>
        </p:txBody>
      </p:sp>
      <p:sp>
        <p:nvSpPr>
          <p:cNvPr id="11" name="Oval 10"/>
          <p:cNvSpPr>
            <a:spLocks noChangeArrowheads="1"/>
          </p:cNvSpPr>
          <p:nvPr>
            <p:custDataLst>
              <p:tags r:id="rId6"/>
            </p:custDataLst>
          </p:nvPr>
        </p:nvSpPr>
        <p:spPr bwMode="auto">
          <a:xfrm>
            <a:off x="8535988" y="3195637"/>
            <a:ext cx="379412"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5</a:t>
            </a:r>
          </a:p>
        </p:txBody>
      </p:sp>
      <p:sp>
        <p:nvSpPr>
          <p:cNvPr id="12" name="Line 14"/>
          <p:cNvSpPr>
            <a:spLocks noChangeShapeType="1"/>
          </p:cNvSpPr>
          <p:nvPr>
            <p:custDataLst>
              <p:tags r:id="rId7"/>
            </p:custDataLst>
          </p:nvPr>
        </p:nvSpPr>
        <p:spPr bwMode="auto">
          <a:xfrm flipH="1">
            <a:off x="7777163" y="2588426"/>
            <a:ext cx="304800"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4"/>
          <p:cNvSpPr>
            <a:spLocks noChangeShapeType="1"/>
          </p:cNvSpPr>
          <p:nvPr>
            <p:custDataLst>
              <p:tags r:id="rId8"/>
            </p:custDataLst>
          </p:nvPr>
        </p:nvSpPr>
        <p:spPr bwMode="auto">
          <a:xfrm>
            <a:off x="8234363" y="2514600"/>
            <a:ext cx="452436"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4"/>
          <p:cNvSpPr>
            <a:spLocks noChangeShapeType="1"/>
          </p:cNvSpPr>
          <p:nvPr>
            <p:custDataLst>
              <p:tags r:id="rId9"/>
            </p:custDataLst>
          </p:nvPr>
        </p:nvSpPr>
        <p:spPr bwMode="auto">
          <a:xfrm>
            <a:off x="8156576" y="2588426"/>
            <a:ext cx="74612" cy="17454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4"/>
          <p:cNvSpPr>
            <a:spLocks noChangeShapeType="1"/>
          </p:cNvSpPr>
          <p:nvPr>
            <p:custDataLst>
              <p:tags r:id="rId10"/>
            </p:custDataLst>
          </p:nvPr>
        </p:nvSpPr>
        <p:spPr bwMode="auto">
          <a:xfrm>
            <a:off x="7777163" y="3649678"/>
            <a:ext cx="320462" cy="7337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Rectangle 1"/>
          <p:cNvSpPr/>
          <p:nvPr/>
        </p:nvSpPr>
        <p:spPr>
          <a:xfrm>
            <a:off x="6822282" y="2671956"/>
            <a:ext cx="1147763" cy="369332"/>
          </a:xfrm>
          <a:prstGeom prst="rect">
            <a:avLst/>
          </a:prstGeom>
        </p:spPr>
        <p:txBody>
          <a:bodyPr wrap="square">
            <a:spAutoFit/>
          </a:bodyPr>
          <a:lstStyle/>
          <a:p>
            <a:r>
              <a:rPr lang="en" b="1" dirty="0">
                <a:solidFill>
                  <a:srgbClr val="CC0000"/>
                </a:solidFill>
                <a:latin typeface="Assistant ExtraLight"/>
                <a:ea typeface="Assistant ExtraLight"/>
                <a:cs typeface="Assistant ExtraLight"/>
                <a:sym typeface="Assistant ExtraLight"/>
              </a:rPr>
              <a:t>S = {4,5}</a:t>
            </a:r>
            <a:endParaRPr lang="en-US" dirty="0"/>
          </a:p>
        </p:txBody>
      </p:sp>
      <p:sp>
        <p:nvSpPr>
          <p:cNvPr id="16" name="Line 14"/>
          <p:cNvSpPr>
            <a:spLocks noChangeShapeType="1"/>
          </p:cNvSpPr>
          <p:nvPr>
            <p:custDataLst>
              <p:tags r:id="rId11"/>
            </p:custDataLst>
          </p:nvPr>
        </p:nvSpPr>
        <p:spPr bwMode="auto">
          <a:xfrm flipH="1">
            <a:off x="8305801" y="3573462"/>
            <a:ext cx="429771" cy="760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5536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6"/>
          <p:cNvSpPr>
            <a:spLocks noChangeArrowheads="1"/>
          </p:cNvSpPr>
          <p:nvPr>
            <p:custDataLst>
              <p:tags r:id="rId1"/>
            </p:custDataLst>
          </p:nvPr>
        </p:nvSpPr>
        <p:spPr bwMode="auto">
          <a:xfrm>
            <a:off x="1436319" y="3401873"/>
            <a:ext cx="379412" cy="379412"/>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1</a:t>
            </a:r>
          </a:p>
        </p:txBody>
      </p:sp>
      <p:sp>
        <p:nvSpPr>
          <p:cNvPr id="6146" name="Rectangle 2"/>
          <p:cNvSpPr>
            <a:spLocks noGrp="1" noChangeArrowheads="1"/>
          </p:cNvSpPr>
          <p:nvPr>
            <p:ph type="title"/>
            <p:custDataLst>
              <p:tags r:id="rId2"/>
            </p:custDataLst>
          </p:nvPr>
        </p:nvSpPr>
        <p:spPr/>
        <p:txBody>
          <a:bodyPr/>
          <a:lstStyle/>
          <a:p>
            <a:r>
              <a:rPr lang="en-US" altLang="en-US" dirty="0"/>
              <a:t>Independent Set (Example 4)</a:t>
            </a:r>
          </a:p>
        </p:txBody>
      </p:sp>
      <p:sp>
        <p:nvSpPr>
          <p:cNvPr id="6147" name="Rectangle 3"/>
          <p:cNvSpPr>
            <a:spLocks noGrp="1" noChangeArrowheads="1"/>
          </p:cNvSpPr>
          <p:nvPr>
            <p:ph type="body" idx="1"/>
            <p:custDataLst>
              <p:tags r:id="rId3"/>
            </p:custDataLst>
          </p:nvPr>
        </p:nvSpPr>
        <p:spPr>
          <a:xfrm>
            <a:off x="457200" y="1346060"/>
            <a:ext cx="8229600" cy="2055813"/>
          </a:xfrm>
        </p:spPr>
        <p:txBody>
          <a:bodyPr/>
          <a:lstStyle/>
          <a:p>
            <a:pPr eaLnBrk="1" hangingPunct="1"/>
            <a:r>
              <a:rPr lang="en-US" altLang="en-US" dirty="0"/>
              <a:t>S is independent if there are no edges between vertices in S. </a:t>
            </a:r>
          </a:p>
        </p:txBody>
      </p:sp>
      <p:sp>
        <p:nvSpPr>
          <p:cNvPr id="6149" name="Oval 5"/>
          <p:cNvSpPr>
            <a:spLocks noChangeArrowheads="1"/>
          </p:cNvSpPr>
          <p:nvPr>
            <p:custDataLst>
              <p:tags r:id="rId4"/>
            </p:custDataLst>
          </p:nvPr>
        </p:nvSpPr>
        <p:spPr bwMode="auto">
          <a:xfrm>
            <a:off x="457200" y="4414837"/>
            <a:ext cx="379412" cy="37941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3</a:t>
            </a:r>
          </a:p>
        </p:txBody>
      </p:sp>
      <p:sp>
        <p:nvSpPr>
          <p:cNvPr id="6150" name="Oval 6"/>
          <p:cNvSpPr>
            <a:spLocks noChangeArrowheads="1"/>
          </p:cNvSpPr>
          <p:nvPr>
            <p:custDataLst>
              <p:tags r:id="rId5"/>
            </p:custDataLst>
          </p:nvPr>
        </p:nvSpPr>
        <p:spPr bwMode="auto">
          <a:xfrm>
            <a:off x="2964116" y="3415643"/>
            <a:ext cx="379412" cy="379412"/>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2</a:t>
            </a:r>
          </a:p>
        </p:txBody>
      </p:sp>
      <p:sp>
        <p:nvSpPr>
          <p:cNvPr id="6152" name="Oval 8"/>
          <p:cNvSpPr>
            <a:spLocks noChangeArrowheads="1"/>
          </p:cNvSpPr>
          <p:nvPr>
            <p:custDataLst>
              <p:tags r:id="rId6"/>
            </p:custDataLst>
          </p:nvPr>
        </p:nvSpPr>
        <p:spPr bwMode="auto">
          <a:xfrm>
            <a:off x="3038475" y="5553075"/>
            <a:ext cx="379412" cy="379412"/>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7</a:t>
            </a:r>
          </a:p>
        </p:txBody>
      </p:sp>
      <p:sp>
        <p:nvSpPr>
          <p:cNvPr id="6155" name="Line 11"/>
          <p:cNvSpPr>
            <a:spLocks noChangeShapeType="1"/>
          </p:cNvSpPr>
          <p:nvPr>
            <p:custDataLst>
              <p:tags r:id="rId7"/>
            </p:custDataLst>
          </p:nvPr>
        </p:nvSpPr>
        <p:spPr bwMode="auto">
          <a:xfrm flipV="1">
            <a:off x="762000" y="3732212"/>
            <a:ext cx="758825"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Line 12"/>
          <p:cNvSpPr>
            <a:spLocks noChangeShapeType="1"/>
          </p:cNvSpPr>
          <p:nvPr>
            <p:custDataLst>
              <p:tags r:id="rId8"/>
            </p:custDataLst>
          </p:nvPr>
        </p:nvSpPr>
        <p:spPr bwMode="auto">
          <a:xfrm>
            <a:off x="1824037" y="3579812"/>
            <a:ext cx="1138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7" name="Line 13"/>
          <p:cNvSpPr>
            <a:spLocks noChangeShapeType="1"/>
          </p:cNvSpPr>
          <p:nvPr>
            <p:custDataLst>
              <p:tags r:id="rId9"/>
            </p:custDataLst>
          </p:nvPr>
        </p:nvSpPr>
        <p:spPr bwMode="auto">
          <a:xfrm>
            <a:off x="3265487" y="3732212"/>
            <a:ext cx="455613"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8" name="Line 14"/>
          <p:cNvSpPr>
            <a:spLocks noChangeShapeType="1"/>
          </p:cNvSpPr>
          <p:nvPr>
            <p:custDataLst>
              <p:tags r:id="rId10"/>
            </p:custDataLst>
          </p:nvPr>
        </p:nvSpPr>
        <p:spPr bwMode="auto">
          <a:xfrm flipH="1">
            <a:off x="2809875" y="3808412"/>
            <a:ext cx="304800"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9" name="Line 15"/>
          <p:cNvSpPr>
            <a:spLocks noChangeShapeType="1"/>
          </p:cNvSpPr>
          <p:nvPr>
            <p:custDataLst>
              <p:tags r:id="rId11"/>
            </p:custDataLst>
          </p:nvPr>
        </p:nvSpPr>
        <p:spPr bwMode="auto">
          <a:xfrm flipV="1">
            <a:off x="836612" y="3732212"/>
            <a:ext cx="2201863" cy="835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0" name="Line 16"/>
          <p:cNvSpPr>
            <a:spLocks noChangeShapeType="1"/>
          </p:cNvSpPr>
          <p:nvPr>
            <p:custDataLst>
              <p:tags r:id="rId12"/>
            </p:custDataLst>
          </p:nvPr>
        </p:nvSpPr>
        <p:spPr bwMode="auto">
          <a:xfrm>
            <a:off x="762000" y="4794250"/>
            <a:ext cx="530225" cy="758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17"/>
          <p:cNvSpPr>
            <a:spLocks noChangeShapeType="1"/>
          </p:cNvSpPr>
          <p:nvPr>
            <p:custDataLst>
              <p:tags r:id="rId13"/>
            </p:custDataLst>
          </p:nvPr>
        </p:nvSpPr>
        <p:spPr bwMode="auto">
          <a:xfrm>
            <a:off x="836612" y="4643437"/>
            <a:ext cx="2201863" cy="1062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Line 18"/>
          <p:cNvSpPr>
            <a:spLocks noChangeShapeType="1"/>
          </p:cNvSpPr>
          <p:nvPr>
            <p:custDataLst>
              <p:tags r:id="rId14"/>
            </p:custDataLst>
          </p:nvPr>
        </p:nvSpPr>
        <p:spPr bwMode="auto">
          <a:xfrm>
            <a:off x="1595437" y="5629275"/>
            <a:ext cx="1443038"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19"/>
          <p:cNvSpPr>
            <a:spLocks noChangeShapeType="1"/>
          </p:cNvSpPr>
          <p:nvPr>
            <p:custDataLst>
              <p:tags r:id="rId15"/>
            </p:custDataLst>
          </p:nvPr>
        </p:nvSpPr>
        <p:spPr bwMode="auto">
          <a:xfrm>
            <a:off x="2886075" y="4870450"/>
            <a:ext cx="228600"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Line 20"/>
          <p:cNvSpPr>
            <a:spLocks noChangeShapeType="1"/>
          </p:cNvSpPr>
          <p:nvPr>
            <p:custDataLst>
              <p:tags r:id="rId16"/>
            </p:custDataLst>
          </p:nvPr>
        </p:nvSpPr>
        <p:spPr bwMode="auto">
          <a:xfrm flipH="1">
            <a:off x="3341687" y="4794250"/>
            <a:ext cx="379413" cy="758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Oval 6"/>
          <p:cNvSpPr>
            <a:spLocks noChangeArrowheads="1"/>
          </p:cNvSpPr>
          <p:nvPr>
            <p:custDataLst>
              <p:tags r:id="rId17"/>
            </p:custDataLst>
          </p:nvPr>
        </p:nvSpPr>
        <p:spPr bwMode="auto">
          <a:xfrm>
            <a:off x="2649637" y="4507468"/>
            <a:ext cx="379412" cy="379412"/>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4</a:t>
            </a:r>
          </a:p>
        </p:txBody>
      </p:sp>
      <p:sp>
        <p:nvSpPr>
          <p:cNvPr id="24" name="Oval 6"/>
          <p:cNvSpPr>
            <a:spLocks noChangeArrowheads="1"/>
          </p:cNvSpPr>
          <p:nvPr>
            <p:custDataLst>
              <p:tags r:id="rId18"/>
            </p:custDataLst>
          </p:nvPr>
        </p:nvSpPr>
        <p:spPr bwMode="auto">
          <a:xfrm>
            <a:off x="3531394" y="4414837"/>
            <a:ext cx="379412" cy="379412"/>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5</a:t>
            </a:r>
          </a:p>
        </p:txBody>
      </p:sp>
      <p:sp>
        <p:nvSpPr>
          <p:cNvPr id="25" name="Oval 6"/>
          <p:cNvSpPr>
            <a:spLocks noChangeArrowheads="1"/>
          </p:cNvSpPr>
          <p:nvPr>
            <p:custDataLst>
              <p:tags r:id="rId19"/>
            </p:custDataLst>
          </p:nvPr>
        </p:nvSpPr>
        <p:spPr bwMode="auto">
          <a:xfrm>
            <a:off x="1236207" y="5438776"/>
            <a:ext cx="379412" cy="379412"/>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6</a:t>
            </a:r>
          </a:p>
        </p:txBody>
      </p:sp>
      <p:sp>
        <p:nvSpPr>
          <p:cNvPr id="2" name="Rectangle 1"/>
          <p:cNvSpPr/>
          <p:nvPr/>
        </p:nvSpPr>
        <p:spPr>
          <a:xfrm>
            <a:off x="4128569" y="1834129"/>
            <a:ext cx="4091120" cy="523220"/>
          </a:xfrm>
          <a:prstGeom prst="rect">
            <a:avLst/>
          </a:prstGeom>
        </p:spPr>
        <p:txBody>
          <a:bodyPr wrap="none">
            <a:spAutoFit/>
          </a:bodyPr>
          <a:lstStyle/>
          <a:p>
            <a:pPr lvl="1"/>
            <a:r>
              <a:rPr lang="en-US" altLang="en-US" sz="2800" dirty="0"/>
              <a:t>(Example I.S = {1,4,5,6})</a:t>
            </a:r>
          </a:p>
        </p:txBody>
      </p:sp>
      <p:sp>
        <p:nvSpPr>
          <p:cNvPr id="26" name="Line 11"/>
          <p:cNvSpPr>
            <a:spLocks noChangeShapeType="1"/>
          </p:cNvSpPr>
          <p:nvPr>
            <p:custDataLst>
              <p:tags r:id="rId20"/>
            </p:custDataLst>
          </p:nvPr>
        </p:nvSpPr>
        <p:spPr bwMode="auto">
          <a:xfrm flipV="1">
            <a:off x="5652722" y="3732212"/>
            <a:ext cx="758825"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2"/>
          <p:cNvSpPr>
            <a:spLocks noChangeShapeType="1"/>
          </p:cNvSpPr>
          <p:nvPr>
            <p:custDataLst>
              <p:tags r:id="rId21"/>
            </p:custDataLst>
          </p:nvPr>
        </p:nvSpPr>
        <p:spPr bwMode="auto">
          <a:xfrm>
            <a:off x="6714759" y="3579812"/>
            <a:ext cx="1138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3"/>
          <p:cNvSpPr>
            <a:spLocks noChangeShapeType="1"/>
          </p:cNvSpPr>
          <p:nvPr>
            <p:custDataLst>
              <p:tags r:id="rId22"/>
            </p:custDataLst>
          </p:nvPr>
        </p:nvSpPr>
        <p:spPr bwMode="auto">
          <a:xfrm>
            <a:off x="8156209" y="3732212"/>
            <a:ext cx="455613"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14"/>
          <p:cNvSpPr>
            <a:spLocks noChangeShapeType="1"/>
          </p:cNvSpPr>
          <p:nvPr>
            <p:custDataLst>
              <p:tags r:id="rId23"/>
            </p:custDataLst>
          </p:nvPr>
        </p:nvSpPr>
        <p:spPr bwMode="auto">
          <a:xfrm flipH="1">
            <a:off x="7700597" y="3808412"/>
            <a:ext cx="304800"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5"/>
          <p:cNvSpPr>
            <a:spLocks noChangeShapeType="1"/>
          </p:cNvSpPr>
          <p:nvPr>
            <p:custDataLst>
              <p:tags r:id="rId24"/>
            </p:custDataLst>
          </p:nvPr>
        </p:nvSpPr>
        <p:spPr bwMode="auto">
          <a:xfrm flipV="1">
            <a:off x="5727334" y="3732212"/>
            <a:ext cx="2201863" cy="835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6"/>
          <p:cNvSpPr>
            <a:spLocks noChangeShapeType="1"/>
          </p:cNvSpPr>
          <p:nvPr>
            <p:custDataLst>
              <p:tags r:id="rId25"/>
            </p:custDataLst>
          </p:nvPr>
        </p:nvSpPr>
        <p:spPr bwMode="auto">
          <a:xfrm>
            <a:off x="5652722" y="4794250"/>
            <a:ext cx="530225" cy="758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7"/>
          <p:cNvSpPr>
            <a:spLocks noChangeShapeType="1"/>
          </p:cNvSpPr>
          <p:nvPr>
            <p:custDataLst>
              <p:tags r:id="rId26"/>
            </p:custDataLst>
          </p:nvPr>
        </p:nvSpPr>
        <p:spPr bwMode="auto">
          <a:xfrm>
            <a:off x="5727334" y="4643437"/>
            <a:ext cx="2201863" cy="1062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8"/>
          <p:cNvSpPr>
            <a:spLocks noChangeShapeType="1"/>
          </p:cNvSpPr>
          <p:nvPr>
            <p:custDataLst>
              <p:tags r:id="rId27"/>
            </p:custDataLst>
          </p:nvPr>
        </p:nvSpPr>
        <p:spPr bwMode="auto">
          <a:xfrm>
            <a:off x="6486159" y="5629275"/>
            <a:ext cx="1443038"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9"/>
          <p:cNvSpPr>
            <a:spLocks noChangeShapeType="1"/>
          </p:cNvSpPr>
          <p:nvPr>
            <p:custDataLst>
              <p:tags r:id="rId28"/>
            </p:custDataLst>
          </p:nvPr>
        </p:nvSpPr>
        <p:spPr bwMode="auto">
          <a:xfrm>
            <a:off x="7776797" y="4870450"/>
            <a:ext cx="228600"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20"/>
          <p:cNvSpPr>
            <a:spLocks noChangeShapeType="1"/>
          </p:cNvSpPr>
          <p:nvPr>
            <p:custDataLst>
              <p:tags r:id="rId29"/>
            </p:custDataLst>
          </p:nvPr>
        </p:nvSpPr>
        <p:spPr bwMode="auto">
          <a:xfrm flipH="1">
            <a:off x="8232409" y="4794250"/>
            <a:ext cx="379413" cy="758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Oval 7"/>
          <p:cNvSpPr>
            <a:spLocks noChangeArrowheads="1"/>
          </p:cNvSpPr>
          <p:nvPr>
            <p:custDataLst>
              <p:tags r:id="rId30"/>
            </p:custDataLst>
          </p:nvPr>
        </p:nvSpPr>
        <p:spPr bwMode="auto">
          <a:xfrm>
            <a:off x="6372653" y="3446183"/>
            <a:ext cx="379412" cy="37941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1</a:t>
            </a:r>
          </a:p>
        </p:txBody>
      </p:sp>
      <p:sp>
        <p:nvSpPr>
          <p:cNvPr id="39" name="Oval 7"/>
          <p:cNvSpPr>
            <a:spLocks noChangeArrowheads="1"/>
          </p:cNvSpPr>
          <p:nvPr>
            <p:custDataLst>
              <p:tags r:id="rId31"/>
            </p:custDataLst>
          </p:nvPr>
        </p:nvSpPr>
        <p:spPr bwMode="auto">
          <a:xfrm>
            <a:off x="6106747" y="5435911"/>
            <a:ext cx="379412" cy="37941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6</a:t>
            </a:r>
          </a:p>
        </p:txBody>
      </p:sp>
      <p:sp>
        <p:nvSpPr>
          <p:cNvPr id="40" name="Oval 7"/>
          <p:cNvSpPr>
            <a:spLocks noChangeArrowheads="1"/>
          </p:cNvSpPr>
          <p:nvPr>
            <p:custDataLst>
              <p:tags r:id="rId32"/>
            </p:custDataLst>
          </p:nvPr>
        </p:nvSpPr>
        <p:spPr bwMode="auto">
          <a:xfrm>
            <a:off x="7478298" y="4494694"/>
            <a:ext cx="379412" cy="37941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4</a:t>
            </a:r>
          </a:p>
        </p:txBody>
      </p:sp>
      <p:sp>
        <p:nvSpPr>
          <p:cNvPr id="41" name="Oval 7"/>
          <p:cNvSpPr>
            <a:spLocks noChangeArrowheads="1"/>
          </p:cNvSpPr>
          <p:nvPr>
            <p:custDataLst>
              <p:tags r:id="rId33"/>
            </p:custDataLst>
          </p:nvPr>
        </p:nvSpPr>
        <p:spPr bwMode="auto">
          <a:xfrm>
            <a:off x="8473561" y="4414836"/>
            <a:ext cx="379412" cy="37941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5</a:t>
            </a:r>
          </a:p>
        </p:txBody>
      </p:sp>
      <p:sp>
        <p:nvSpPr>
          <p:cNvPr id="44" name="Oval 4"/>
          <p:cNvSpPr>
            <a:spLocks noChangeArrowheads="1"/>
          </p:cNvSpPr>
          <p:nvPr>
            <p:custDataLst>
              <p:tags r:id="rId34"/>
            </p:custDataLst>
          </p:nvPr>
        </p:nvSpPr>
        <p:spPr bwMode="auto">
          <a:xfrm>
            <a:off x="5360254" y="4394699"/>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3</a:t>
            </a:r>
          </a:p>
        </p:txBody>
      </p:sp>
      <p:sp>
        <p:nvSpPr>
          <p:cNvPr id="45" name="Oval 4"/>
          <p:cNvSpPr>
            <a:spLocks noChangeArrowheads="1"/>
          </p:cNvSpPr>
          <p:nvPr>
            <p:custDataLst>
              <p:tags r:id="rId35"/>
            </p:custDataLst>
          </p:nvPr>
        </p:nvSpPr>
        <p:spPr bwMode="auto">
          <a:xfrm>
            <a:off x="7891097" y="5478988"/>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7</a:t>
            </a:r>
          </a:p>
        </p:txBody>
      </p:sp>
      <p:sp>
        <p:nvSpPr>
          <p:cNvPr id="47" name="Oval 6"/>
          <p:cNvSpPr>
            <a:spLocks noChangeArrowheads="1"/>
          </p:cNvSpPr>
          <p:nvPr>
            <p:custDataLst>
              <p:tags r:id="rId36"/>
            </p:custDataLst>
          </p:nvPr>
        </p:nvSpPr>
        <p:spPr bwMode="auto">
          <a:xfrm>
            <a:off x="7840277" y="3388253"/>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2</a:t>
            </a:r>
          </a:p>
        </p:txBody>
      </p:sp>
      <p:sp>
        <p:nvSpPr>
          <p:cNvPr id="48" name="Rectangle 47"/>
          <p:cNvSpPr/>
          <p:nvPr/>
        </p:nvSpPr>
        <p:spPr>
          <a:xfrm>
            <a:off x="2514600" y="2341910"/>
            <a:ext cx="2602636" cy="954107"/>
          </a:xfrm>
          <a:prstGeom prst="rect">
            <a:avLst/>
          </a:prstGeom>
        </p:spPr>
        <p:txBody>
          <a:bodyPr wrap="none">
            <a:spAutoFit/>
          </a:bodyPr>
          <a:lstStyle/>
          <a:p>
            <a:pPr lvl="1"/>
            <a:r>
              <a:rPr lang="en-US" altLang="en-US" sz="2800" dirty="0"/>
              <a:t> V.C = V – S </a:t>
            </a:r>
          </a:p>
          <a:p>
            <a:pPr lvl="1"/>
            <a:r>
              <a:rPr lang="en-US" altLang="en-US" sz="2800" dirty="0"/>
              <a:t>(V.C  ={2,3,7})</a:t>
            </a:r>
          </a:p>
        </p:txBody>
      </p:sp>
      <p:sp>
        <p:nvSpPr>
          <p:cNvPr id="49" name="Google Shape;285;p49"/>
          <p:cNvSpPr txBox="1"/>
          <p:nvPr/>
        </p:nvSpPr>
        <p:spPr>
          <a:xfrm>
            <a:off x="3894963" y="3934746"/>
            <a:ext cx="1589507" cy="6652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CC0000"/>
                </a:solidFill>
                <a:latin typeface="Assistant ExtraLight"/>
                <a:ea typeface="Assistant ExtraLight"/>
                <a:cs typeface="Assistant ExtraLight"/>
                <a:sym typeface="Assistant ExtraLight"/>
              </a:rPr>
              <a:t>VC = V - S</a:t>
            </a:r>
            <a:endParaRPr sz="2000" b="1" dirty="0">
              <a:solidFill>
                <a:srgbClr val="CC0000"/>
              </a:solidFill>
              <a:latin typeface="Assistant ExtraLight"/>
              <a:ea typeface="Assistant ExtraLight"/>
              <a:cs typeface="Assistant ExtraLight"/>
              <a:sym typeface="Assistant ExtraLight"/>
            </a:endParaRPr>
          </a:p>
        </p:txBody>
      </p:sp>
      <p:sp>
        <p:nvSpPr>
          <p:cNvPr id="3" name="Right Arrow 2"/>
          <p:cNvSpPr/>
          <p:nvPr/>
        </p:nvSpPr>
        <p:spPr>
          <a:xfrm>
            <a:off x="4231166" y="4567237"/>
            <a:ext cx="606363" cy="303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363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custDataLst>
              <p:tags r:id="rId1"/>
            </p:custDataLst>
          </p:nvPr>
        </p:nvSpPr>
        <p:spPr/>
        <p:txBody>
          <a:bodyPr/>
          <a:lstStyle/>
          <a:p>
            <a:r>
              <a:rPr lang="en-US" altLang="en-US" dirty="0"/>
              <a:t>Clique (Example 4)</a:t>
            </a:r>
          </a:p>
        </p:txBody>
      </p:sp>
      <p:sp>
        <p:nvSpPr>
          <p:cNvPr id="10244" name="Rectangle 3"/>
          <p:cNvSpPr>
            <a:spLocks noGrp="1" noChangeArrowheads="1"/>
          </p:cNvSpPr>
          <p:nvPr>
            <p:ph type="body" idx="1"/>
            <p:custDataLst>
              <p:tags r:id="rId2"/>
            </p:custDataLst>
          </p:nvPr>
        </p:nvSpPr>
        <p:spPr>
          <a:xfrm>
            <a:off x="457200" y="1600200"/>
            <a:ext cx="8229600" cy="2055813"/>
          </a:xfrm>
        </p:spPr>
        <p:txBody>
          <a:bodyPr>
            <a:normAutofit/>
          </a:bodyPr>
          <a:lstStyle/>
          <a:p>
            <a:pPr eaLnBrk="1" hangingPunct="1"/>
            <a:r>
              <a:rPr lang="en-US" altLang="en-US" dirty="0"/>
              <a:t>Clique</a:t>
            </a:r>
          </a:p>
          <a:p>
            <a:pPr lvl="1"/>
            <a:r>
              <a:rPr lang="en-US" altLang="en-US" dirty="0"/>
              <a:t>Graph G = (V, E), a subset S of the vertices is a clique if there is an edge between every pair of vertices in S. (Example </a:t>
            </a:r>
            <a:r>
              <a:rPr lang="en-US" altLang="en-US" dirty="0">
                <a:solidFill>
                  <a:srgbClr val="C00000"/>
                </a:solidFill>
              </a:rPr>
              <a:t>Clique = {1,4,5,6}</a:t>
            </a:r>
            <a:r>
              <a:rPr lang="en-US" altLang="en-US" dirty="0"/>
              <a:t>)</a:t>
            </a:r>
          </a:p>
          <a:p>
            <a:pPr lvl="1" eaLnBrk="1" hangingPunct="1"/>
            <a:endParaRPr lang="en-US" altLang="en-US" dirty="0"/>
          </a:p>
        </p:txBody>
      </p:sp>
      <p:sp>
        <p:nvSpPr>
          <p:cNvPr id="27" name="Google Shape;285;p49"/>
          <p:cNvSpPr txBox="1"/>
          <p:nvPr/>
        </p:nvSpPr>
        <p:spPr>
          <a:xfrm>
            <a:off x="6400800" y="3816932"/>
            <a:ext cx="1214438" cy="6560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B050"/>
                </a:solidFill>
                <a:latin typeface="Assistant ExtraLight"/>
                <a:ea typeface="Assistant ExtraLight"/>
                <a:cs typeface="Assistant ExtraLight"/>
                <a:sym typeface="Assistant ExtraLight"/>
              </a:rPr>
              <a:t>         Clique of size 4</a:t>
            </a:r>
            <a:endParaRPr dirty="0">
              <a:solidFill>
                <a:srgbClr val="00B050"/>
              </a:solidFill>
              <a:latin typeface="Assistant ExtraLight"/>
              <a:ea typeface="Assistant ExtraLight"/>
              <a:cs typeface="Assistant ExtraLight"/>
              <a:sym typeface="Assistant ExtraLight"/>
            </a:endParaRPr>
          </a:p>
        </p:txBody>
      </p:sp>
      <p:cxnSp>
        <p:nvCxnSpPr>
          <p:cNvPr id="28" name="Google Shape;286;p49"/>
          <p:cNvCxnSpPr/>
          <p:nvPr/>
        </p:nvCxnSpPr>
        <p:spPr>
          <a:xfrm rot="16200000" flipV="1">
            <a:off x="6314283" y="3591720"/>
            <a:ext cx="477837" cy="304798"/>
          </a:xfrm>
          <a:prstGeom prst="curvedConnector3">
            <a:avLst>
              <a:gd name="adj1" fmla="val 50000"/>
            </a:avLst>
          </a:prstGeom>
          <a:noFill/>
          <a:ln w="9525" cap="flat" cmpd="sng">
            <a:solidFill>
              <a:srgbClr val="CC0000"/>
            </a:solidFill>
            <a:prstDash val="solid"/>
            <a:round/>
            <a:headEnd type="none" w="med" len="med"/>
            <a:tailEnd type="triangle" w="med" len="med"/>
          </a:ln>
        </p:spPr>
      </p:cxnSp>
      <p:sp>
        <p:nvSpPr>
          <p:cNvPr id="46" name="Oval 4"/>
          <p:cNvSpPr>
            <a:spLocks noChangeArrowheads="1"/>
          </p:cNvSpPr>
          <p:nvPr>
            <p:custDataLst>
              <p:tags r:id="rId3"/>
            </p:custDataLst>
          </p:nvPr>
        </p:nvSpPr>
        <p:spPr bwMode="auto">
          <a:xfrm>
            <a:off x="2663825" y="3821113"/>
            <a:ext cx="379412" cy="379412"/>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1</a:t>
            </a:r>
          </a:p>
        </p:txBody>
      </p:sp>
      <p:sp>
        <p:nvSpPr>
          <p:cNvPr id="47" name="Oval 5"/>
          <p:cNvSpPr>
            <a:spLocks noChangeArrowheads="1"/>
          </p:cNvSpPr>
          <p:nvPr>
            <p:custDataLst>
              <p:tags r:id="rId4"/>
            </p:custDataLst>
          </p:nvPr>
        </p:nvSpPr>
        <p:spPr bwMode="auto">
          <a:xfrm>
            <a:off x="1676400" y="4806950"/>
            <a:ext cx="379412" cy="379413"/>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3</a:t>
            </a:r>
          </a:p>
        </p:txBody>
      </p:sp>
      <p:sp>
        <p:nvSpPr>
          <p:cNvPr id="48" name="Oval 6"/>
          <p:cNvSpPr>
            <a:spLocks noChangeArrowheads="1"/>
          </p:cNvSpPr>
          <p:nvPr>
            <p:custDataLst>
              <p:tags r:id="rId5"/>
            </p:custDataLst>
          </p:nvPr>
        </p:nvSpPr>
        <p:spPr bwMode="auto">
          <a:xfrm>
            <a:off x="4372000" y="3659189"/>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2</a:t>
            </a:r>
          </a:p>
        </p:txBody>
      </p:sp>
      <p:sp>
        <p:nvSpPr>
          <p:cNvPr id="49" name="Oval 7"/>
          <p:cNvSpPr>
            <a:spLocks noChangeArrowheads="1"/>
          </p:cNvSpPr>
          <p:nvPr>
            <p:custDataLst>
              <p:tags r:id="rId6"/>
            </p:custDataLst>
          </p:nvPr>
        </p:nvSpPr>
        <p:spPr bwMode="auto">
          <a:xfrm>
            <a:off x="2435225" y="5870575"/>
            <a:ext cx="379412"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6</a:t>
            </a:r>
          </a:p>
        </p:txBody>
      </p:sp>
      <p:sp>
        <p:nvSpPr>
          <p:cNvPr id="50" name="Oval 8"/>
          <p:cNvSpPr>
            <a:spLocks noChangeArrowheads="1"/>
          </p:cNvSpPr>
          <p:nvPr>
            <p:custDataLst>
              <p:tags r:id="rId7"/>
            </p:custDataLst>
          </p:nvPr>
        </p:nvSpPr>
        <p:spPr bwMode="auto">
          <a:xfrm>
            <a:off x="4257675" y="5945188"/>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7</a:t>
            </a:r>
          </a:p>
        </p:txBody>
      </p:sp>
      <p:sp>
        <p:nvSpPr>
          <p:cNvPr id="51" name="Oval 9"/>
          <p:cNvSpPr>
            <a:spLocks noChangeArrowheads="1"/>
          </p:cNvSpPr>
          <p:nvPr>
            <p:custDataLst>
              <p:tags r:id="rId8"/>
            </p:custDataLst>
          </p:nvPr>
        </p:nvSpPr>
        <p:spPr bwMode="auto">
          <a:xfrm>
            <a:off x="3802062" y="4883150"/>
            <a:ext cx="379413"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4</a:t>
            </a:r>
          </a:p>
        </p:txBody>
      </p:sp>
      <p:sp>
        <p:nvSpPr>
          <p:cNvPr id="52" name="Oval 10"/>
          <p:cNvSpPr>
            <a:spLocks noChangeArrowheads="1"/>
          </p:cNvSpPr>
          <p:nvPr>
            <p:custDataLst>
              <p:tags r:id="rId9"/>
            </p:custDataLst>
          </p:nvPr>
        </p:nvSpPr>
        <p:spPr bwMode="auto">
          <a:xfrm>
            <a:off x="4787900" y="4806950"/>
            <a:ext cx="379412"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5</a:t>
            </a:r>
          </a:p>
        </p:txBody>
      </p:sp>
      <p:cxnSp>
        <p:nvCxnSpPr>
          <p:cNvPr id="53" name="Google Shape;286;p49"/>
          <p:cNvCxnSpPr>
            <a:stCxn id="47" idx="4"/>
            <a:endCxn id="52" idx="3"/>
          </p:cNvCxnSpPr>
          <p:nvPr/>
        </p:nvCxnSpPr>
        <p:spPr>
          <a:xfrm rot="5400000" flipH="1" flipV="1">
            <a:off x="3327003" y="3669902"/>
            <a:ext cx="55564" cy="2977358"/>
          </a:xfrm>
          <a:prstGeom prst="curvedConnector3">
            <a:avLst>
              <a:gd name="adj1" fmla="val -411417"/>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Google Shape;286;p49"/>
          <p:cNvCxnSpPr>
            <a:stCxn id="46" idx="6"/>
            <a:endCxn id="52" idx="0"/>
          </p:cNvCxnSpPr>
          <p:nvPr/>
        </p:nvCxnSpPr>
        <p:spPr>
          <a:xfrm>
            <a:off x="3043237" y="4010819"/>
            <a:ext cx="1934369" cy="796131"/>
          </a:xfrm>
          <a:prstGeom prst="curved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5" name="Google Shape;286;p49"/>
          <p:cNvCxnSpPr>
            <a:stCxn id="46" idx="5"/>
            <a:endCxn id="51" idx="2"/>
          </p:cNvCxnSpPr>
          <p:nvPr/>
        </p:nvCxnSpPr>
        <p:spPr>
          <a:xfrm rot="16200000" flipH="1">
            <a:off x="2930919" y="4201714"/>
            <a:ext cx="927896" cy="814389"/>
          </a:xfrm>
          <a:prstGeom prst="curved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6" name="Google Shape;286;p49"/>
          <p:cNvCxnSpPr>
            <a:stCxn id="46" idx="3"/>
            <a:endCxn id="49" idx="0"/>
          </p:cNvCxnSpPr>
          <p:nvPr/>
        </p:nvCxnSpPr>
        <p:spPr>
          <a:xfrm rot="5400000">
            <a:off x="1809353" y="4960539"/>
            <a:ext cx="1725614" cy="94458"/>
          </a:xfrm>
          <a:prstGeom prst="curved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Google Shape;286;p49"/>
          <p:cNvCxnSpPr>
            <a:stCxn id="46" idx="4"/>
            <a:endCxn id="50" idx="2"/>
          </p:cNvCxnSpPr>
          <p:nvPr/>
        </p:nvCxnSpPr>
        <p:spPr>
          <a:xfrm rot="16200000" flipH="1">
            <a:off x="2588419" y="4465637"/>
            <a:ext cx="1934369" cy="1404144"/>
          </a:xfrm>
          <a:prstGeom prst="curvedConnector2">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Google Shape;286;p49"/>
          <p:cNvCxnSpPr>
            <a:stCxn id="48" idx="4"/>
            <a:endCxn id="50" idx="0"/>
          </p:cNvCxnSpPr>
          <p:nvPr/>
        </p:nvCxnSpPr>
        <p:spPr>
          <a:xfrm rot="5400000">
            <a:off x="3551251" y="4934732"/>
            <a:ext cx="1906587" cy="114325"/>
          </a:xfrm>
          <a:prstGeom prst="curved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Google Shape;286;p49"/>
          <p:cNvCxnSpPr>
            <a:stCxn id="48" idx="3"/>
            <a:endCxn id="49" idx="0"/>
          </p:cNvCxnSpPr>
          <p:nvPr/>
        </p:nvCxnSpPr>
        <p:spPr>
          <a:xfrm rot="5400000">
            <a:off x="2582479" y="4025490"/>
            <a:ext cx="1887538" cy="1802633"/>
          </a:xfrm>
          <a:prstGeom prst="curved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Google Shape;286;p49"/>
          <p:cNvCxnSpPr>
            <a:stCxn id="47" idx="6"/>
            <a:endCxn id="51" idx="2"/>
          </p:cNvCxnSpPr>
          <p:nvPr/>
        </p:nvCxnSpPr>
        <p:spPr>
          <a:xfrm>
            <a:off x="2055812" y="4996657"/>
            <a:ext cx="1746250" cy="76200"/>
          </a:xfrm>
          <a:prstGeom prst="curved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Google Shape;286;p49"/>
          <p:cNvCxnSpPr>
            <a:stCxn id="51" idx="6"/>
            <a:endCxn id="52" idx="2"/>
          </p:cNvCxnSpPr>
          <p:nvPr/>
        </p:nvCxnSpPr>
        <p:spPr>
          <a:xfrm flipV="1">
            <a:off x="4181475" y="4996657"/>
            <a:ext cx="606425" cy="76200"/>
          </a:xfrm>
          <a:prstGeom prst="curved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2" name="Google Shape;286;p49"/>
          <p:cNvCxnSpPr>
            <a:stCxn id="51" idx="3"/>
            <a:endCxn id="49" idx="6"/>
          </p:cNvCxnSpPr>
          <p:nvPr/>
        </p:nvCxnSpPr>
        <p:spPr>
          <a:xfrm rot="5400000">
            <a:off x="2909491" y="5112146"/>
            <a:ext cx="853283" cy="1042989"/>
          </a:xfrm>
          <a:prstGeom prst="curved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3" name="Google Shape;286;p49"/>
          <p:cNvCxnSpPr>
            <a:stCxn id="52" idx="5"/>
            <a:endCxn id="49" idx="5"/>
          </p:cNvCxnSpPr>
          <p:nvPr/>
        </p:nvCxnSpPr>
        <p:spPr>
          <a:xfrm rot="5400000">
            <a:off x="3403599" y="4486274"/>
            <a:ext cx="1063625" cy="2352675"/>
          </a:xfrm>
          <a:prstGeom prst="curvedConnector3">
            <a:avLst>
              <a:gd name="adj1" fmla="val 151533"/>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7441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a:xfrm>
            <a:off x="457200" y="0"/>
            <a:ext cx="8229600" cy="1143000"/>
          </a:xfrm>
        </p:spPr>
        <p:txBody>
          <a:bodyPr/>
          <a:lstStyle/>
          <a:p>
            <a:r>
              <a:rPr lang="en-US" altLang="en-US" dirty="0"/>
              <a:t>Clique is NP-Complete </a:t>
            </a:r>
          </a:p>
        </p:txBody>
      </p:sp>
      <p:sp>
        <p:nvSpPr>
          <p:cNvPr id="12291" name="Rectangle 3"/>
          <p:cNvSpPr>
            <a:spLocks noGrp="1" noChangeArrowheads="1"/>
          </p:cNvSpPr>
          <p:nvPr>
            <p:ph type="body" idx="1"/>
            <p:custDataLst>
              <p:tags r:id="rId2"/>
            </p:custDataLst>
          </p:nvPr>
        </p:nvSpPr>
        <p:spPr>
          <a:xfrm>
            <a:off x="152400" y="1066800"/>
            <a:ext cx="8915400" cy="5059363"/>
          </a:xfrm>
        </p:spPr>
        <p:txBody>
          <a:bodyPr>
            <a:normAutofit/>
          </a:bodyPr>
          <a:lstStyle/>
          <a:p>
            <a:pPr marL="457200" lvl="1" indent="0">
              <a:buNone/>
            </a:pPr>
            <a:r>
              <a:rPr lang="en-US" altLang="en-US" sz="3600" dirty="0">
                <a:solidFill>
                  <a:srgbClr val="002060"/>
                </a:solidFill>
              </a:rPr>
              <a:t>Recipe to Prove a Problem Is NP-Complete</a:t>
            </a:r>
            <a:endParaRPr lang="en-US" altLang="en-US" dirty="0">
              <a:solidFill>
                <a:srgbClr val="0070C0"/>
              </a:solidFill>
            </a:endParaRPr>
          </a:p>
          <a:p>
            <a:endParaRPr lang="en-US" altLang="en-US" sz="2800" dirty="0">
              <a:solidFill>
                <a:srgbClr val="0070C0"/>
              </a:solidFill>
            </a:endParaRPr>
          </a:p>
          <a:p>
            <a:r>
              <a:rPr lang="en-US" altLang="en-US" sz="2800" dirty="0">
                <a:solidFill>
                  <a:srgbClr val="C00000"/>
                </a:solidFill>
              </a:rPr>
              <a:t>Prove that a Clique is NP-Complete</a:t>
            </a:r>
          </a:p>
          <a:p>
            <a:endParaRPr lang="en-US" altLang="en-US" sz="2800" dirty="0">
              <a:solidFill>
                <a:srgbClr val="0070C0"/>
              </a:solidFill>
            </a:endParaRPr>
          </a:p>
          <a:p>
            <a:r>
              <a:rPr lang="en-US" altLang="en-US" sz="2800" dirty="0">
                <a:solidFill>
                  <a:srgbClr val="0070C0"/>
                </a:solidFill>
              </a:rPr>
              <a:t>Step 1. Clique </a:t>
            </a:r>
            <a:r>
              <a:rPr lang="en-US" sz="2800" dirty="0">
                <a:solidFill>
                  <a:srgbClr val="0070C0"/>
                </a:solidFill>
              </a:rPr>
              <a:t>∈</a:t>
            </a:r>
            <a:r>
              <a:rPr lang="en-US" altLang="en-US" sz="2800" dirty="0">
                <a:solidFill>
                  <a:srgbClr val="0070C0"/>
                </a:solidFill>
              </a:rPr>
              <a:t> NP. </a:t>
            </a:r>
          </a:p>
          <a:p>
            <a:pPr marL="0" indent="0">
              <a:buNone/>
            </a:pPr>
            <a:endParaRPr lang="en-US" altLang="en-US" sz="2800" dirty="0">
              <a:solidFill>
                <a:srgbClr val="0070C0"/>
              </a:solidFill>
            </a:endParaRPr>
          </a:p>
          <a:p>
            <a:r>
              <a:rPr lang="en-US" altLang="en-US" sz="2800" dirty="0">
                <a:solidFill>
                  <a:srgbClr val="0070C0"/>
                </a:solidFill>
              </a:rPr>
              <a:t>Step 2. Choose known NP-Complete problem A (IS).</a:t>
            </a:r>
          </a:p>
          <a:p>
            <a:pPr marL="0" indent="0">
              <a:buNone/>
            </a:pPr>
            <a:r>
              <a:rPr lang="en-US" altLang="en-US" sz="2800" dirty="0">
                <a:solidFill>
                  <a:srgbClr val="0070C0"/>
                </a:solidFill>
              </a:rPr>
              <a:t>	Prove that A (IS) reduces to B (Clique) </a:t>
            </a:r>
          </a:p>
          <a:p>
            <a:pPr marL="0" indent="0">
              <a:buNone/>
            </a:pPr>
            <a:r>
              <a:rPr lang="en-US" sz="2800" dirty="0">
                <a:solidFill>
                  <a:srgbClr val="0070C0"/>
                </a:solidFill>
              </a:rPr>
              <a:t>	</a:t>
            </a:r>
            <a:r>
              <a:rPr lang="en-US" altLang="en-US" sz="2800" dirty="0"/>
              <a:t>IS </a:t>
            </a:r>
            <a:r>
              <a:rPr lang="en-US" altLang="en-US" sz="2800" dirty="0">
                <a:sym typeface="Symbol" panose="05050102010706020507" pitchFamily="18" charset="2"/>
              </a:rPr>
              <a:t></a:t>
            </a:r>
            <a:r>
              <a:rPr lang="en-US" altLang="en-US" sz="2800" baseline="-25000" dirty="0">
                <a:sym typeface="Symbol" panose="05050102010706020507" pitchFamily="18" charset="2"/>
              </a:rPr>
              <a:t>p</a:t>
            </a:r>
            <a:r>
              <a:rPr lang="en-US" altLang="en-US" sz="2800" dirty="0"/>
              <a:t> Clique</a:t>
            </a:r>
            <a:r>
              <a:rPr lang="en-US" sz="2800" dirty="0">
                <a:solidFill>
                  <a:srgbClr val="0070C0"/>
                </a:solidFill>
              </a:rPr>
              <a:t>. </a:t>
            </a:r>
            <a:endParaRPr lang="en-US" altLang="en-US" sz="2800" dirty="0">
              <a:solidFill>
                <a:srgbClr val="0070C0"/>
              </a:solidFill>
            </a:endParaRPr>
          </a:p>
          <a:p>
            <a:endParaRPr lang="en-US" altLang="en-US" dirty="0">
              <a:solidFill>
                <a:srgbClr val="0070C0"/>
              </a:solidFill>
            </a:endParaRPr>
          </a:p>
        </p:txBody>
      </p:sp>
    </p:spTree>
    <p:extLst>
      <p:ext uri="{BB962C8B-B14F-4D97-AF65-F5344CB8AC3E}">
        <p14:creationId xmlns:p14="http://schemas.microsoft.com/office/powerpoint/2010/main" val="200961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7" y="-15711"/>
            <a:ext cx="8229600" cy="1143000"/>
          </a:xfrm>
        </p:spPr>
        <p:txBody>
          <a:bodyPr>
            <a:normAutofit/>
          </a:bodyPr>
          <a:lstStyle/>
          <a:p>
            <a:r>
              <a:rPr lang="en-US" altLang="en-US" dirty="0"/>
              <a:t>Step 1: Clique </a:t>
            </a:r>
            <a:r>
              <a:rPr lang="en-US" dirty="0"/>
              <a:t>∈</a:t>
            </a:r>
            <a:r>
              <a:rPr lang="en-US" altLang="en-US" dirty="0"/>
              <a:t> NP.   </a:t>
            </a:r>
            <a:endParaRPr lang="en-GB" dirty="0"/>
          </a:p>
        </p:txBody>
      </p:sp>
      <p:sp>
        <p:nvSpPr>
          <p:cNvPr id="22" name="Oval 4"/>
          <p:cNvSpPr>
            <a:spLocks noChangeArrowheads="1"/>
          </p:cNvSpPr>
          <p:nvPr>
            <p:custDataLst>
              <p:tags r:id="rId1"/>
            </p:custDataLst>
          </p:nvPr>
        </p:nvSpPr>
        <p:spPr bwMode="auto">
          <a:xfrm>
            <a:off x="4278313" y="3668713"/>
            <a:ext cx="379412" cy="379412"/>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1</a:t>
            </a:r>
          </a:p>
        </p:txBody>
      </p:sp>
      <p:sp>
        <p:nvSpPr>
          <p:cNvPr id="23" name="Oval 5"/>
          <p:cNvSpPr>
            <a:spLocks noChangeArrowheads="1"/>
          </p:cNvSpPr>
          <p:nvPr>
            <p:custDataLst>
              <p:tags r:id="rId2"/>
            </p:custDataLst>
          </p:nvPr>
        </p:nvSpPr>
        <p:spPr bwMode="auto">
          <a:xfrm>
            <a:off x="3290888" y="4654550"/>
            <a:ext cx="379412" cy="379413"/>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3</a:t>
            </a:r>
          </a:p>
        </p:txBody>
      </p:sp>
      <p:sp>
        <p:nvSpPr>
          <p:cNvPr id="24" name="Oval 6"/>
          <p:cNvSpPr>
            <a:spLocks noChangeArrowheads="1"/>
          </p:cNvSpPr>
          <p:nvPr>
            <p:custDataLst>
              <p:tags r:id="rId3"/>
            </p:custDataLst>
          </p:nvPr>
        </p:nvSpPr>
        <p:spPr bwMode="auto">
          <a:xfrm>
            <a:off x="5986488" y="3506789"/>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2</a:t>
            </a:r>
          </a:p>
        </p:txBody>
      </p:sp>
      <p:sp>
        <p:nvSpPr>
          <p:cNvPr id="25" name="Oval 7"/>
          <p:cNvSpPr>
            <a:spLocks noChangeArrowheads="1"/>
          </p:cNvSpPr>
          <p:nvPr>
            <p:custDataLst>
              <p:tags r:id="rId4"/>
            </p:custDataLst>
          </p:nvPr>
        </p:nvSpPr>
        <p:spPr bwMode="auto">
          <a:xfrm>
            <a:off x="4049713" y="5718175"/>
            <a:ext cx="379412"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6</a:t>
            </a:r>
          </a:p>
        </p:txBody>
      </p:sp>
      <p:sp>
        <p:nvSpPr>
          <p:cNvPr id="26" name="Oval 8"/>
          <p:cNvSpPr>
            <a:spLocks noChangeArrowheads="1"/>
          </p:cNvSpPr>
          <p:nvPr>
            <p:custDataLst>
              <p:tags r:id="rId5"/>
            </p:custDataLst>
          </p:nvPr>
        </p:nvSpPr>
        <p:spPr bwMode="auto">
          <a:xfrm>
            <a:off x="5872163" y="5792788"/>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7</a:t>
            </a:r>
          </a:p>
        </p:txBody>
      </p:sp>
      <p:sp>
        <p:nvSpPr>
          <p:cNvPr id="27" name="Oval 9"/>
          <p:cNvSpPr>
            <a:spLocks noChangeArrowheads="1"/>
          </p:cNvSpPr>
          <p:nvPr>
            <p:custDataLst>
              <p:tags r:id="rId6"/>
            </p:custDataLst>
          </p:nvPr>
        </p:nvSpPr>
        <p:spPr bwMode="auto">
          <a:xfrm>
            <a:off x="5416550" y="4730750"/>
            <a:ext cx="379413"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4</a:t>
            </a:r>
          </a:p>
        </p:txBody>
      </p:sp>
      <p:sp>
        <p:nvSpPr>
          <p:cNvPr id="28" name="Oval 10"/>
          <p:cNvSpPr>
            <a:spLocks noChangeArrowheads="1"/>
          </p:cNvSpPr>
          <p:nvPr>
            <p:custDataLst>
              <p:tags r:id="rId7"/>
            </p:custDataLst>
          </p:nvPr>
        </p:nvSpPr>
        <p:spPr bwMode="auto">
          <a:xfrm>
            <a:off x="6402388" y="4654550"/>
            <a:ext cx="379412"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5</a:t>
            </a:r>
          </a:p>
        </p:txBody>
      </p:sp>
      <p:cxnSp>
        <p:nvCxnSpPr>
          <p:cNvPr id="39" name="Google Shape;286;p49"/>
          <p:cNvCxnSpPr>
            <a:stCxn id="23" idx="4"/>
            <a:endCxn id="28" idx="3"/>
          </p:cNvCxnSpPr>
          <p:nvPr/>
        </p:nvCxnSpPr>
        <p:spPr>
          <a:xfrm rot="5400000" flipH="1" flipV="1">
            <a:off x="4941491" y="3517502"/>
            <a:ext cx="55564" cy="2977358"/>
          </a:xfrm>
          <a:prstGeom prst="curvedConnector3">
            <a:avLst>
              <a:gd name="adj1" fmla="val -411417"/>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Google Shape;286;p49"/>
          <p:cNvCxnSpPr>
            <a:stCxn id="22" idx="6"/>
            <a:endCxn id="28" idx="0"/>
          </p:cNvCxnSpPr>
          <p:nvPr/>
        </p:nvCxnSpPr>
        <p:spPr>
          <a:xfrm>
            <a:off x="4657725" y="3858419"/>
            <a:ext cx="1934369" cy="796131"/>
          </a:xfrm>
          <a:prstGeom prst="curved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4" name="Google Shape;286;p49"/>
          <p:cNvCxnSpPr>
            <a:stCxn id="22" idx="5"/>
            <a:endCxn id="27" idx="2"/>
          </p:cNvCxnSpPr>
          <p:nvPr/>
        </p:nvCxnSpPr>
        <p:spPr>
          <a:xfrm rot="16200000" flipH="1">
            <a:off x="4545407" y="4049314"/>
            <a:ext cx="927896" cy="814389"/>
          </a:xfrm>
          <a:prstGeom prst="curved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8" name="Google Shape;286;p49"/>
          <p:cNvCxnSpPr>
            <a:stCxn id="22" idx="3"/>
            <a:endCxn id="25" idx="0"/>
          </p:cNvCxnSpPr>
          <p:nvPr/>
        </p:nvCxnSpPr>
        <p:spPr>
          <a:xfrm rot="5400000">
            <a:off x="3423841" y="4808139"/>
            <a:ext cx="1725614" cy="94458"/>
          </a:xfrm>
          <a:prstGeom prst="curved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1" name="Google Shape;286;p49"/>
          <p:cNvCxnSpPr>
            <a:stCxn id="22" idx="4"/>
            <a:endCxn id="26" idx="2"/>
          </p:cNvCxnSpPr>
          <p:nvPr/>
        </p:nvCxnSpPr>
        <p:spPr>
          <a:xfrm rot="16200000" flipH="1">
            <a:off x="4202907" y="4313237"/>
            <a:ext cx="1934369" cy="1404144"/>
          </a:xfrm>
          <a:prstGeom prst="curvedConnector2">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Google Shape;286;p49"/>
          <p:cNvCxnSpPr>
            <a:stCxn id="24" idx="4"/>
            <a:endCxn id="26" idx="0"/>
          </p:cNvCxnSpPr>
          <p:nvPr/>
        </p:nvCxnSpPr>
        <p:spPr>
          <a:xfrm rot="5400000">
            <a:off x="5165739" y="4782332"/>
            <a:ext cx="1906587" cy="114325"/>
          </a:xfrm>
          <a:prstGeom prst="curved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Google Shape;286;p49"/>
          <p:cNvCxnSpPr>
            <a:stCxn id="24" idx="3"/>
            <a:endCxn id="25" idx="0"/>
          </p:cNvCxnSpPr>
          <p:nvPr/>
        </p:nvCxnSpPr>
        <p:spPr>
          <a:xfrm rot="5400000">
            <a:off x="4196967" y="3873090"/>
            <a:ext cx="1887538" cy="1802633"/>
          </a:xfrm>
          <a:prstGeom prst="curved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Google Shape;286;p49"/>
          <p:cNvCxnSpPr>
            <a:stCxn id="23" idx="6"/>
            <a:endCxn id="27" idx="2"/>
          </p:cNvCxnSpPr>
          <p:nvPr/>
        </p:nvCxnSpPr>
        <p:spPr>
          <a:xfrm>
            <a:off x="3670300" y="4844257"/>
            <a:ext cx="1746250" cy="76200"/>
          </a:xfrm>
          <a:prstGeom prst="curved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Google Shape;286;p49"/>
          <p:cNvCxnSpPr>
            <a:stCxn id="27" idx="6"/>
            <a:endCxn id="28" idx="2"/>
          </p:cNvCxnSpPr>
          <p:nvPr/>
        </p:nvCxnSpPr>
        <p:spPr>
          <a:xfrm flipV="1">
            <a:off x="5795963" y="4844257"/>
            <a:ext cx="606425" cy="76200"/>
          </a:xfrm>
          <a:prstGeom prst="curved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2" name="Google Shape;286;p49"/>
          <p:cNvCxnSpPr>
            <a:stCxn id="27" idx="3"/>
            <a:endCxn id="25" idx="6"/>
          </p:cNvCxnSpPr>
          <p:nvPr/>
        </p:nvCxnSpPr>
        <p:spPr>
          <a:xfrm rot="5400000">
            <a:off x="4523979" y="4959746"/>
            <a:ext cx="853283" cy="1042989"/>
          </a:xfrm>
          <a:prstGeom prst="curved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5" name="Google Shape;286;p49"/>
          <p:cNvCxnSpPr>
            <a:stCxn id="28" idx="5"/>
            <a:endCxn id="25" idx="5"/>
          </p:cNvCxnSpPr>
          <p:nvPr/>
        </p:nvCxnSpPr>
        <p:spPr>
          <a:xfrm rot="5400000">
            <a:off x="5018087" y="4333874"/>
            <a:ext cx="1063625" cy="2352675"/>
          </a:xfrm>
          <a:prstGeom prst="curvedConnector3">
            <a:avLst>
              <a:gd name="adj1" fmla="val 151533"/>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 name="Rectangle 5"/>
          <p:cNvSpPr/>
          <p:nvPr/>
        </p:nvSpPr>
        <p:spPr>
          <a:xfrm>
            <a:off x="304800" y="2654843"/>
            <a:ext cx="7141752" cy="523220"/>
          </a:xfrm>
          <a:prstGeom prst="rect">
            <a:avLst/>
          </a:prstGeom>
        </p:spPr>
        <p:txBody>
          <a:bodyPr wrap="square">
            <a:spAutoFit/>
          </a:bodyPr>
          <a:lstStyle/>
          <a:p>
            <a:pPr marL="457200" indent="-457200">
              <a:buFont typeface="Arial" panose="020B0604020202020204" pitchFamily="34" charset="0"/>
              <a:buChar char="•"/>
            </a:pPr>
            <a:r>
              <a:rPr lang="en-US" altLang="en-US" sz="2800" dirty="0">
                <a:solidFill>
                  <a:srgbClr val="0070C0"/>
                </a:solidFill>
              </a:rPr>
              <a:t>Given graph contains Clique of size = 4 ?</a:t>
            </a:r>
            <a:endParaRPr lang="en-US" altLang="en-US" dirty="0">
              <a:solidFill>
                <a:srgbClr val="0070C0"/>
              </a:solidFill>
            </a:endParaRPr>
          </a:p>
        </p:txBody>
      </p:sp>
      <p:sp>
        <p:nvSpPr>
          <p:cNvPr id="29" name="Rectangle 3"/>
          <p:cNvSpPr txBox="1">
            <a:spLocks noChangeArrowheads="1"/>
          </p:cNvSpPr>
          <p:nvPr>
            <p:custDataLst>
              <p:tags r:id="rId8"/>
            </p:custDataLst>
          </p:nvPr>
        </p:nvSpPr>
        <p:spPr>
          <a:xfrm>
            <a:off x="428625" y="1046268"/>
            <a:ext cx="8229600" cy="20558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t>Graph G = (V, E), a subset S of the vertices is a clique if there is an edge between every pair of vertices in S. (Example </a:t>
            </a:r>
            <a:r>
              <a:rPr lang="en-US" altLang="en-US" sz="2800" dirty="0">
                <a:solidFill>
                  <a:srgbClr val="C00000"/>
                </a:solidFill>
              </a:rPr>
              <a:t>Clique = {1,4,5,6}</a:t>
            </a:r>
            <a:r>
              <a:rPr lang="en-US" altLang="en-US" sz="2800" dirty="0"/>
              <a:t>)</a:t>
            </a:r>
          </a:p>
          <a:p>
            <a:pPr lvl="1"/>
            <a:endParaRPr lang="en-US" altLang="en-US" dirty="0"/>
          </a:p>
        </p:txBody>
      </p:sp>
    </p:spTree>
    <p:extLst>
      <p:ext uri="{BB962C8B-B14F-4D97-AF65-F5344CB8AC3E}">
        <p14:creationId xmlns:p14="http://schemas.microsoft.com/office/powerpoint/2010/main" val="400540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E7DD868-10A7-432D-927E-692429EE891A}" type="slidenum">
              <a:rPr lang="en-US" altLang="en-US"/>
              <a:pPr/>
              <a:t>3</a:t>
            </a:fld>
            <a:endParaRPr lang="en-US" altLang="en-US"/>
          </a:p>
        </p:txBody>
      </p:sp>
      <p:sp>
        <p:nvSpPr>
          <p:cNvPr id="990210" name="Rectangle 2"/>
          <p:cNvSpPr>
            <a:spLocks noGrp="1" noChangeArrowheads="1"/>
          </p:cNvSpPr>
          <p:nvPr>
            <p:ph type="title"/>
          </p:nvPr>
        </p:nvSpPr>
        <p:spPr/>
        <p:txBody>
          <a:bodyPr/>
          <a:lstStyle/>
          <a:p>
            <a:r>
              <a:rPr lang="en-US" altLang="en-US" dirty="0"/>
              <a:t>Polynomial Reductions</a:t>
            </a:r>
          </a:p>
        </p:txBody>
      </p:sp>
      <p:sp>
        <p:nvSpPr>
          <p:cNvPr id="990211" name="Rectangle 3"/>
          <p:cNvSpPr>
            <a:spLocks noGrp="1" noChangeArrowheads="1"/>
          </p:cNvSpPr>
          <p:nvPr>
            <p:ph type="body" idx="1"/>
          </p:nvPr>
        </p:nvSpPr>
        <p:spPr/>
        <p:txBody>
          <a:bodyPr>
            <a:normAutofit lnSpcReduction="10000"/>
          </a:bodyPr>
          <a:lstStyle/>
          <a:p>
            <a:pPr marL="533400" indent="-533400">
              <a:lnSpc>
                <a:spcPct val="200000"/>
              </a:lnSpc>
            </a:pPr>
            <a:r>
              <a:rPr lang="en-US" altLang="en-US" dirty="0">
                <a:solidFill>
                  <a:schemeClr val="tx2"/>
                </a:solidFill>
              </a:rPr>
              <a:t>Given two problems A, B, we say that A is </a:t>
            </a:r>
            <a:r>
              <a:rPr lang="en-US" altLang="en-US" dirty="0" err="1">
                <a:solidFill>
                  <a:schemeClr val="tx2"/>
                </a:solidFill>
              </a:rPr>
              <a:t>polynomially</a:t>
            </a:r>
            <a:r>
              <a:rPr lang="en-US" altLang="en-US" dirty="0">
                <a:solidFill>
                  <a:schemeClr val="tx2"/>
                </a:solidFill>
              </a:rPr>
              <a:t> </a:t>
            </a:r>
            <a:r>
              <a:rPr lang="en-US" altLang="en-US" b="1" dirty="0">
                <a:solidFill>
                  <a:schemeClr val="tx2"/>
                </a:solidFill>
              </a:rPr>
              <a:t>reducible</a:t>
            </a:r>
            <a:r>
              <a:rPr lang="en-US" altLang="en-US" dirty="0">
                <a:solidFill>
                  <a:schemeClr val="tx2"/>
                </a:solidFill>
              </a:rPr>
              <a:t> to B (A </a:t>
            </a:r>
            <a:r>
              <a:rPr lang="en-US" altLang="en-US" dirty="0">
                <a:solidFill>
                  <a:schemeClr val="tx2"/>
                </a:solidFill>
                <a:sym typeface="Symbol" panose="05050102010706020507" pitchFamily="18" charset="2"/>
              </a:rPr>
              <a:t></a:t>
            </a:r>
            <a:r>
              <a:rPr lang="en-US" altLang="en-US" baseline="-25000" dirty="0">
                <a:solidFill>
                  <a:schemeClr val="tx2"/>
                </a:solidFill>
                <a:sym typeface="Symbol" panose="05050102010706020507" pitchFamily="18" charset="2"/>
              </a:rPr>
              <a:t>p</a:t>
            </a:r>
            <a:r>
              <a:rPr lang="en-US" altLang="en-US" dirty="0">
                <a:solidFill>
                  <a:schemeClr val="tx2"/>
                </a:solidFill>
                <a:sym typeface="Symbol" panose="05050102010706020507" pitchFamily="18" charset="2"/>
              </a:rPr>
              <a:t> B</a:t>
            </a:r>
            <a:r>
              <a:rPr lang="en-US" altLang="en-US" dirty="0">
                <a:solidFill>
                  <a:schemeClr val="tx2"/>
                </a:solidFill>
              </a:rPr>
              <a:t>) if:</a:t>
            </a:r>
          </a:p>
          <a:p>
            <a:pPr marL="914400" lvl="1" indent="-457200">
              <a:lnSpc>
                <a:spcPct val="200000"/>
              </a:lnSpc>
              <a:buFontTx/>
              <a:buAutoNum type="arabicPeriod"/>
            </a:pPr>
            <a:r>
              <a:rPr lang="en-US" altLang="en-US" dirty="0"/>
              <a:t>There exists a function </a:t>
            </a:r>
            <a:r>
              <a:rPr lang="en-US" altLang="en-US" dirty="0">
                <a:latin typeface="Monotype Corsiva" panose="03010101010201010101" pitchFamily="66" charset="0"/>
              </a:rPr>
              <a:t>f  </a:t>
            </a:r>
            <a:r>
              <a:rPr lang="en-US" altLang="en-US" dirty="0"/>
              <a:t>that converts the input of A to inputs of B in polynomial time</a:t>
            </a:r>
          </a:p>
          <a:p>
            <a:pPr marL="914400" lvl="1" indent="-457200">
              <a:lnSpc>
                <a:spcPct val="200000"/>
              </a:lnSpc>
              <a:buFontTx/>
              <a:buAutoNum type="arabicPeriod"/>
            </a:pPr>
            <a:r>
              <a:rPr lang="en-US" altLang="en-US" dirty="0"/>
              <a:t>A(</a:t>
            </a:r>
            <a:r>
              <a:rPr lang="en-US" altLang="en-US" dirty="0" err="1"/>
              <a:t>i</a:t>
            </a:r>
            <a:r>
              <a:rPr lang="en-US" altLang="en-US" dirty="0"/>
              <a:t>) = YES </a:t>
            </a:r>
            <a:r>
              <a:rPr lang="en-US" altLang="en-US" dirty="0">
                <a:sym typeface="Symbol" panose="05050102010706020507" pitchFamily="18" charset="2"/>
              </a:rPr>
              <a:t> B(f(</a:t>
            </a:r>
            <a:r>
              <a:rPr lang="en-US" altLang="en-US" dirty="0" err="1">
                <a:sym typeface="Symbol" panose="05050102010706020507" pitchFamily="18" charset="2"/>
              </a:rPr>
              <a:t>i</a:t>
            </a:r>
            <a:r>
              <a:rPr lang="en-US" altLang="en-US" dirty="0">
                <a:sym typeface="Symbol" panose="05050102010706020507" pitchFamily="18" charset="2"/>
              </a:rPr>
              <a:t>)) = YES</a:t>
            </a:r>
          </a:p>
        </p:txBody>
      </p:sp>
    </p:spTree>
    <p:extLst>
      <p:ext uri="{BB962C8B-B14F-4D97-AF65-F5344CB8AC3E}">
        <p14:creationId xmlns:p14="http://schemas.microsoft.com/office/powerpoint/2010/main" val="245854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p:txBody>
          <a:bodyPr/>
          <a:lstStyle/>
          <a:p>
            <a:r>
              <a:rPr lang="en-US" altLang="en-US" dirty="0"/>
              <a:t>Step 2: IS </a:t>
            </a:r>
            <a:r>
              <a:rPr lang="en-US" altLang="en-US" dirty="0">
                <a:sym typeface="Symbol" panose="05050102010706020507" pitchFamily="18" charset="2"/>
              </a:rPr>
              <a:t></a:t>
            </a:r>
            <a:r>
              <a:rPr lang="en-US" altLang="en-US" baseline="-25000" dirty="0">
                <a:sym typeface="Symbol" panose="05050102010706020507" pitchFamily="18" charset="2"/>
              </a:rPr>
              <a:t>p</a:t>
            </a:r>
            <a:r>
              <a:rPr lang="en-US" altLang="en-US" dirty="0"/>
              <a:t> Clique</a:t>
            </a:r>
          </a:p>
        </p:txBody>
      </p:sp>
      <p:sp>
        <p:nvSpPr>
          <p:cNvPr id="12291" name="Rectangle 3"/>
          <p:cNvSpPr>
            <a:spLocks noGrp="1" noChangeArrowheads="1"/>
          </p:cNvSpPr>
          <p:nvPr>
            <p:ph type="body" idx="1"/>
            <p:custDataLst>
              <p:tags r:id="rId2"/>
            </p:custDataLst>
          </p:nvPr>
        </p:nvSpPr>
        <p:spPr/>
        <p:txBody>
          <a:bodyPr>
            <a:normAutofit fontScale="92500" lnSpcReduction="20000"/>
          </a:bodyPr>
          <a:lstStyle/>
          <a:p>
            <a:pPr eaLnBrk="1" hangingPunct="1"/>
            <a:r>
              <a:rPr lang="en-US" altLang="en-US" dirty="0"/>
              <a:t>Lemma: S is Independent in G </a:t>
            </a:r>
            <a:r>
              <a:rPr lang="en-US" altLang="en-US" dirty="0" err="1"/>
              <a:t>iff</a:t>
            </a:r>
            <a:r>
              <a:rPr lang="en-US" altLang="en-US" dirty="0"/>
              <a:t> S is a Clique in the complement of G</a:t>
            </a:r>
          </a:p>
          <a:p>
            <a:pPr eaLnBrk="1" hangingPunct="1"/>
            <a:endParaRPr lang="en-US" altLang="en-US" dirty="0"/>
          </a:p>
          <a:p>
            <a:pPr eaLnBrk="1" hangingPunct="1"/>
            <a:r>
              <a:rPr lang="en-US" altLang="en-US" dirty="0"/>
              <a:t>To reduce IS to Clique, we compute the complement of the graph.  </a:t>
            </a:r>
            <a:r>
              <a:rPr lang="en-US" altLang="en-US" dirty="0">
                <a:solidFill>
                  <a:srgbClr val="0070C0"/>
                </a:solidFill>
              </a:rPr>
              <a:t>The complement has a clique of size K </a:t>
            </a:r>
            <a:r>
              <a:rPr lang="en-US" altLang="en-US" dirty="0" err="1">
                <a:solidFill>
                  <a:srgbClr val="0070C0"/>
                </a:solidFill>
              </a:rPr>
              <a:t>iff</a:t>
            </a:r>
            <a:r>
              <a:rPr lang="en-US" altLang="en-US" dirty="0">
                <a:solidFill>
                  <a:srgbClr val="0070C0"/>
                </a:solidFill>
              </a:rPr>
              <a:t> the original graph has an independent set of size K.</a:t>
            </a:r>
          </a:p>
          <a:p>
            <a:pPr eaLnBrk="1" hangingPunct="1"/>
            <a:endParaRPr lang="en-US" altLang="en-US" dirty="0">
              <a:solidFill>
                <a:srgbClr val="0070C0"/>
              </a:solidFill>
            </a:endParaRPr>
          </a:p>
          <a:p>
            <a:r>
              <a:rPr lang="en-US" altLang="en-US" dirty="0"/>
              <a:t>Construction of Complement of the graph can easily be done in polynomial time. </a:t>
            </a:r>
            <a:endParaRPr lang="en-US" altLang="en-US" dirty="0">
              <a:solidFill>
                <a:srgbClr val="0070C0"/>
              </a:solidFill>
            </a:endParaRPr>
          </a:p>
        </p:txBody>
      </p:sp>
    </p:spTree>
    <p:extLst>
      <p:ext uri="{BB962C8B-B14F-4D97-AF65-F5344CB8AC3E}">
        <p14:creationId xmlns:p14="http://schemas.microsoft.com/office/powerpoint/2010/main" val="1650297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IS </a:t>
            </a:r>
            <a:r>
              <a:rPr lang="en-US" altLang="en-US" dirty="0">
                <a:sym typeface="Symbol" panose="05050102010706020507" pitchFamily="18" charset="2"/>
              </a:rPr>
              <a:t></a:t>
            </a:r>
            <a:r>
              <a:rPr lang="en-US" altLang="en-US" baseline="-25000" dirty="0">
                <a:sym typeface="Symbol" panose="05050102010706020507" pitchFamily="18" charset="2"/>
              </a:rPr>
              <a:t>p</a:t>
            </a:r>
            <a:r>
              <a:rPr lang="en-US" altLang="en-US" dirty="0"/>
              <a:t> Clique (Example 4)</a:t>
            </a:r>
            <a:endParaRPr lang="en-GB" dirty="0"/>
          </a:p>
        </p:txBody>
      </p:sp>
      <p:sp>
        <p:nvSpPr>
          <p:cNvPr id="4" name="Oval 4"/>
          <p:cNvSpPr>
            <a:spLocks noChangeArrowheads="1"/>
          </p:cNvSpPr>
          <p:nvPr>
            <p:custDataLst>
              <p:tags r:id="rId1"/>
            </p:custDataLst>
          </p:nvPr>
        </p:nvSpPr>
        <p:spPr bwMode="auto">
          <a:xfrm>
            <a:off x="1611313" y="2438400"/>
            <a:ext cx="379412" cy="379412"/>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1</a:t>
            </a:r>
          </a:p>
        </p:txBody>
      </p:sp>
      <p:sp>
        <p:nvSpPr>
          <p:cNvPr id="5" name="Oval 5"/>
          <p:cNvSpPr>
            <a:spLocks noChangeArrowheads="1"/>
          </p:cNvSpPr>
          <p:nvPr>
            <p:custDataLst>
              <p:tags r:id="rId2"/>
            </p:custDataLst>
          </p:nvPr>
        </p:nvSpPr>
        <p:spPr bwMode="auto">
          <a:xfrm>
            <a:off x="623888" y="3424237"/>
            <a:ext cx="379412" cy="379413"/>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3</a:t>
            </a:r>
          </a:p>
        </p:txBody>
      </p:sp>
      <p:sp>
        <p:nvSpPr>
          <p:cNvPr id="7" name="Oval 6"/>
          <p:cNvSpPr>
            <a:spLocks noChangeArrowheads="1"/>
          </p:cNvSpPr>
          <p:nvPr>
            <p:custDataLst>
              <p:tags r:id="rId3"/>
            </p:custDataLst>
          </p:nvPr>
        </p:nvSpPr>
        <p:spPr bwMode="auto">
          <a:xfrm>
            <a:off x="3128963" y="2438400"/>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2</a:t>
            </a:r>
          </a:p>
        </p:txBody>
      </p:sp>
      <p:sp>
        <p:nvSpPr>
          <p:cNvPr id="8" name="Oval 7"/>
          <p:cNvSpPr>
            <a:spLocks noChangeArrowheads="1"/>
          </p:cNvSpPr>
          <p:nvPr>
            <p:custDataLst>
              <p:tags r:id="rId4"/>
            </p:custDataLst>
          </p:nvPr>
        </p:nvSpPr>
        <p:spPr bwMode="auto">
          <a:xfrm>
            <a:off x="1382713" y="4487862"/>
            <a:ext cx="379412"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6</a:t>
            </a:r>
          </a:p>
        </p:txBody>
      </p:sp>
      <p:sp>
        <p:nvSpPr>
          <p:cNvPr id="9" name="Oval 8"/>
          <p:cNvSpPr>
            <a:spLocks noChangeArrowheads="1"/>
          </p:cNvSpPr>
          <p:nvPr>
            <p:custDataLst>
              <p:tags r:id="rId5"/>
            </p:custDataLst>
          </p:nvPr>
        </p:nvSpPr>
        <p:spPr bwMode="auto">
          <a:xfrm>
            <a:off x="3205163" y="4562475"/>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7</a:t>
            </a:r>
          </a:p>
        </p:txBody>
      </p:sp>
      <p:sp>
        <p:nvSpPr>
          <p:cNvPr id="10" name="Oval 9"/>
          <p:cNvSpPr>
            <a:spLocks noChangeArrowheads="1"/>
          </p:cNvSpPr>
          <p:nvPr>
            <p:custDataLst>
              <p:tags r:id="rId6"/>
            </p:custDataLst>
          </p:nvPr>
        </p:nvSpPr>
        <p:spPr bwMode="auto">
          <a:xfrm>
            <a:off x="2749550" y="3500437"/>
            <a:ext cx="379413"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4</a:t>
            </a:r>
          </a:p>
        </p:txBody>
      </p:sp>
      <p:sp>
        <p:nvSpPr>
          <p:cNvPr id="11" name="Oval 10"/>
          <p:cNvSpPr>
            <a:spLocks noChangeArrowheads="1"/>
          </p:cNvSpPr>
          <p:nvPr>
            <p:custDataLst>
              <p:tags r:id="rId7"/>
            </p:custDataLst>
          </p:nvPr>
        </p:nvSpPr>
        <p:spPr bwMode="auto">
          <a:xfrm>
            <a:off x="3735388" y="3424237"/>
            <a:ext cx="379412"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5</a:t>
            </a:r>
          </a:p>
        </p:txBody>
      </p:sp>
      <p:sp>
        <p:nvSpPr>
          <p:cNvPr id="12" name="Line 11"/>
          <p:cNvSpPr>
            <a:spLocks noChangeShapeType="1"/>
          </p:cNvSpPr>
          <p:nvPr>
            <p:custDataLst>
              <p:tags r:id="rId8"/>
            </p:custDataLst>
          </p:nvPr>
        </p:nvSpPr>
        <p:spPr bwMode="auto">
          <a:xfrm flipV="1">
            <a:off x="928688" y="2741612"/>
            <a:ext cx="758825"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2"/>
          <p:cNvSpPr>
            <a:spLocks noChangeShapeType="1"/>
          </p:cNvSpPr>
          <p:nvPr>
            <p:custDataLst>
              <p:tags r:id="rId9"/>
            </p:custDataLst>
          </p:nvPr>
        </p:nvSpPr>
        <p:spPr bwMode="auto">
          <a:xfrm>
            <a:off x="1990725" y="2589212"/>
            <a:ext cx="1138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3"/>
          <p:cNvSpPr>
            <a:spLocks noChangeShapeType="1"/>
          </p:cNvSpPr>
          <p:nvPr>
            <p:custDataLst>
              <p:tags r:id="rId10"/>
            </p:custDataLst>
          </p:nvPr>
        </p:nvSpPr>
        <p:spPr bwMode="auto">
          <a:xfrm>
            <a:off x="3432175" y="2741612"/>
            <a:ext cx="455613"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4"/>
          <p:cNvSpPr>
            <a:spLocks noChangeShapeType="1"/>
          </p:cNvSpPr>
          <p:nvPr>
            <p:custDataLst>
              <p:tags r:id="rId11"/>
            </p:custDataLst>
          </p:nvPr>
        </p:nvSpPr>
        <p:spPr bwMode="auto">
          <a:xfrm flipH="1">
            <a:off x="2976563" y="2817812"/>
            <a:ext cx="304800"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5"/>
          <p:cNvSpPr>
            <a:spLocks noChangeShapeType="1"/>
          </p:cNvSpPr>
          <p:nvPr>
            <p:custDataLst>
              <p:tags r:id="rId12"/>
            </p:custDataLst>
          </p:nvPr>
        </p:nvSpPr>
        <p:spPr bwMode="auto">
          <a:xfrm flipV="1">
            <a:off x="1003300" y="2741612"/>
            <a:ext cx="2201863" cy="835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custDataLst>
              <p:tags r:id="rId13"/>
            </p:custDataLst>
          </p:nvPr>
        </p:nvSpPr>
        <p:spPr bwMode="auto">
          <a:xfrm>
            <a:off x="928688" y="3803650"/>
            <a:ext cx="530225" cy="758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7"/>
          <p:cNvSpPr>
            <a:spLocks noChangeShapeType="1"/>
          </p:cNvSpPr>
          <p:nvPr>
            <p:custDataLst>
              <p:tags r:id="rId14"/>
            </p:custDataLst>
          </p:nvPr>
        </p:nvSpPr>
        <p:spPr bwMode="auto">
          <a:xfrm>
            <a:off x="1003300" y="3652837"/>
            <a:ext cx="2201863" cy="1062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8"/>
          <p:cNvSpPr>
            <a:spLocks noChangeShapeType="1"/>
          </p:cNvSpPr>
          <p:nvPr>
            <p:custDataLst>
              <p:tags r:id="rId15"/>
            </p:custDataLst>
          </p:nvPr>
        </p:nvSpPr>
        <p:spPr bwMode="auto">
          <a:xfrm>
            <a:off x="1762125" y="4638675"/>
            <a:ext cx="1443038"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9"/>
          <p:cNvSpPr>
            <a:spLocks noChangeShapeType="1"/>
          </p:cNvSpPr>
          <p:nvPr>
            <p:custDataLst>
              <p:tags r:id="rId16"/>
            </p:custDataLst>
          </p:nvPr>
        </p:nvSpPr>
        <p:spPr bwMode="auto">
          <a:xfrm>
            <a:off x="3052763" y="3879850"/>
            <a:ext cx="228600" cy="682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custDataLst>
              <p:tags r:id="rId17"/>
            </p:custDataLst>
          </p:nvPr>
        </p:nvSpPr>
        <p:spPr bwMode="auto">
          <a:xfrm flipH="1">
            <a:off x="3508375" y="3803650"/>
            <a:ext cx="379413" cy="758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Oval 4"/>
          <p:cNvSpPr>
            <a:spLocks noChangeArrowheads="1"/>
          </p:cNvSpPr>
          <p:nvPr>
            <p:custDataLst>
              <p:tags r:id="rId18"/>
            </p:custDataLst>
          </p:nvPr>
        </p:nvSpPr>
        <p:spPr bwMode="auto">
          <a:xfrm>
            <a:off x="6183313" y="2438400"/>
            <a:ext cx="379412" cy="379412"/>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dirty="0"/>
              <a:t>1</a:t>
            </a:r>
          </a:p>
        </p:txBody>
      </p:sp>
      <p:sp>
        <p:nvSpPr>
          <p:cNvPr id="23" name="Oval 5"/>
          <p:cNvSpPr>
            <a:spLocks noChangeArrowheads="1"/>
          </p:cNvSpPr>
          <p:nvPr>
            <p:custDataLst>
              <p:tags r:id="rId19"/>
            </p:custDataLst>
          </p:nvPr>
        </p:nvSpPr>
        <p:spPr bwMode="auto">
          <a:xfrm>
            <a:off x="5195888" y="3424237"/>
            <a:ext cx="379412" cy="379413"/>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3</a:t>
            </a:r>
          </a:p>
        </p:txBody>
      </p:sp>
      <p:sp>
        <p:nvSpPr>
          <p:cNvPr id="24" name="Oval 6"/>
          <p:cNvSpPr>
            <a:spLocks noChangeArrowheads="1"/>
          </p:cNvSpPr>
          <p:nvPr>
            <p:custDataLst>
              <p:tags r:id="rId20"/>
            </p:custDataLst>
          </p:nvPr>
        </p:nvSpPr>
        <p:spPr bwMode="auto">
          <a:xfrm>
            <a:off x="7891488" y="2276476"/>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2</a:t>
            </a:r>
          </a:p>
        </p:txBody>
      </p:sp>
      <p:sp>
        <p:nvSpPr>
          <p:cNvPr id="25" name="Oval 7"/>
          <p:cNvSpPr>
            <a:spLocks noChangeArrowheads="1"/>
          </p:cNvSpPr>
          <p:nvPr>
            <p:custDataLst>
              <p:tags r:id="rId21"/>
            </p:custDataLst>
          </p:nvPr>
        </p:nvSpPr>
        <p:spPr bwMode="auto">
          <a:xfrm>
            <a:off x="5954713" y="4487862"/>
            <a:ext cx="379412"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6</a:t>
            </a:r>
          </a:p>
        </p:txBody>
      </p:sp>
      <p:sp>
        <p:nvSpPr>
          <p:cNvPr id="26" name="Oval 8"/>
          <p:cNvSpPr>
            <a:spLocks noChangeArrowheads="1"/>
          </p:cNvSpPr>
          <p:nvPr>
            <p:custDataLst>
              <p:tags r:id="rId22"/>
            </p:custDataLst>
          </p:nvPr>
        </p:nvSpPr>
        <p:spPr bwMode="auto">
          <a:xfrm>
            <a:off x="7777163" y="4562475"/>
            <a:ext cx="379412" cy="379412"/>
          </a:xfrm>
          <a:prstGeom prst="ellipse">
            <a:avLst/>
          </a:prstGeom>
          <a:solidFill>
            <a:schemeClr val="accent1"/>
          </a:solidFill>
          <a:ln w="28575">
            <a:solidFill>
              <a:schemeClr val="tx1"/>
            </a:solidFill>
            <a:round/>
            <a:headEnd/>
            <a:tailEnd/>
          </a:ln>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7</a:t>
            </a:r>
          </a:p>
        </p:txBody>
      </p:sp>
      <p:sp>
        <p:nvSpPr>
          <p:cNvPr id="27" name="Oval 9"/>
          <p:cNvSpPr>
            <a:spLocks noChangeArrowheads="1"/>
          </p:cNvSpPr>
          <p:nvPr>
            <p:custDataLst>
              <p:tags r:id="rId23"/>
            </p:custDataLst>
          </p:nvPr>
        </p:nvSpPr>
        <p:spPr bwMode="auto">
          <a:xfrm>
            <a:off x="7321550" y="3500437"/>
            <a:ext cx="379413"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4</a:t>
            </a:r>
          </a:p>
        </p:txBody>
      </p:sp>
      <p:sp>
        <p:nvSpPr>
          <p:cNvPr id="28" name="Oval 10"/>
          <p:cNvSpPr>
            <a:spLocks noChangeArrowheads="1"/>
          </p:cNvSpPr>
          <p:nvPr>
            <p:custDataLst>
              <p:tags r:id="rId24"/>
            </p:custDataLst>
          </p:nvPr>
        </p:nvSpPr>
        <p:spPr bwMode="auto">
          <a:xfrm>
            <a:off x="8307388" y="3424237"/>
            <a:ext cx="379412" cy="37941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b="1"/>
              <a:t>5</a:t>
            </a:r>
          </a:p>
        </p:txBody>
      </p:sp>
      <p:cxnSp>
        <p:nvCxnSpPr>
          <p:cNvPr id="39" name="Google Shape;286;p49"/>
          <p:cNvCxnSpPr>
            <a:stCxn id="23" idx="4"/>
            <a:endCxn id="28" idx="3"/>
          </p:cNvCxnSpPr>
          <p:nvPr/>
        </p:nvCxnSpPr>
        <p:spPr>
          <a:xfrm rot="5400000" flipH="1" flipV="1">
            <a:off x="6846491" y="2287189"/>
            <a:ext cx="55564" cy="2977358"/>
          </a:xfrm>
          <a:prstGeom prst="curvedConnector3">
            <a:avLst>
              <a:gd name="adj1" fmla="val -411417"/>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Google Shape;286;p49"/>
          <p:cNvCxnSpPr>
            <a:stCxn id="22" idx="6"/>
            <a:endCxn id="28" idx="0"/>
          </p:cNvCxnSpPr>
          <p:nvPr/>
        </p:nvCxnSpPr>
        <p:spPr>
          <a:xfrm>
            <a:off x="6562725" y="2628106"/>
            <a:ext cx="1934369" cy="796131"/>
          </a:xfrm>
          <a:prstGeom prst="curved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4" name="Google Shape;286;p49"/>
          <p:cNvCxnSpPr>
            <a:stCxn id="22" idx="5"/>
            <a:endCxn id="27" idx="2"/>
          </p:cNvCxnSpPr>
          <p:nvPr/>
        </p:nvCxnSpPr>
        <p:spPr>
          <a:xfrm rot="16200000" flipH="1">
            <a:off x="6450407" y="2819001"/>
            <a:ext cx="927896" cy="814389"/>
          </a:xfrm>
          <a:prstGeom prst="curved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8" name="Google Shape;286;p49"/>
          <p:cNvCxnSpPr>
            <a:stCxn id="22" idx="3"/>
            <a:endCxn id="25" idx="0"/>
          </p:cNvCxnSpPr>
          <p:nvPr/>
        </p:nvCxnSpPr>
        <p:spPr>
          <a:xfrm rot="5400000">
            <a:off x="5328841" y="3577826"/>
            <a:ext cx="1725614" cy="94458"/>
          </a:xfrm>
          <a:prstGeom prst="curved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1" name="Google Shape;286;p49"/>
          <p:cNvCxnSpPr>
            <a:stCxn id="22" idx="4"/>
            <a:endCxn id="26" idx="2"/>
          </p:cNvCxnSpPr>
          <p:nvPr/>
        </p:nvCxnSpPr>
        <p:spPr>
          <a:xfrm rot="16200000" flipH="1">
            <a:off x="6107907" y="3082924"/>
            <a:ext cx="1934369" cy="1404144"/>
          </a:xfrm>
          <a:prstGeom prst="curvedConnector2">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Google Shape;286;p49"/>
          <p:cNvCxnSpPr>
            <a:stCxn id="24" idx="4"/>
            <a:endCxn id="26" idx="0"/>
          </p:cNvCxnSpPr>
          <p:nvPr/>
        </p:nvCxnSpPr>
        <p:spPr>
          <a:xfrm rot="5400000">
            <a:off x="7070739" y="3552019"/>
            <a:ext cx="1906587" cy="114325"/>
          </a:xfrm>
          <a:prstGeom prst="curved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Google Shape;286;p49"/>
          <p:cNvCxnSpPr>
            <a:stCxn id="24" idx="3"/>
            <a:endCxn id="25" idx="0"/>
          </p:cNvCxnSpPr>
          <p:nvPr/>
        </p:nvCxnSpPr>
        <p:spPr>
          <a:xfrm rot="5400000">
            <a:off x="6101967" y="2642777"/>
            <a:ext cx="1887538" cy="1802633"/>
          </a:xfrm>
          <a:prstGeom prst="curved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Google Shape;286;p49"/>
          <p:cNvCxnSpPr>
            <a:stCxn id="23" idx="6"/>
            <a:endCxn id="27" idx="2"/>
          </p:cNvCxnSpPr>
          <p:nvPr/>
        </p:nvCxnSpPr>
        <p:spPr>
          <a:xfrm>
            <a:off x="5575300" y="3613944"/>
            <a:ext cx="1746250" cy="76200"/>
          </a:xfrm>
          <a:prstGeom prst="curved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Google Shape;286;p49"/>
          <p:cNvCxnSpPr>
            <a:stCxn id="27" idx="6"/>
            <a:endCxn id="28" idx="2"/>
          </p:cNvCxnSpPr>
          <p:nvPr/>
        </p:nvCxnSpPr>
        <p:spPr>
          <a:xfrm flipV="1">
            <a:off x="7700963" y="3613944"/>
            <a:ext cx="606425" cy="76200"/>
          </a:xfrm>
          <a:prstGeom prst="curved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2" name="Google Shape;286;p49"/>
          <p:cNvCxnSpPr>
            <a:stCxn id="27" idx="3"/>
            <a:endCxn id="25" idx="6"/>
          </p:cNvCxnSpPr>
          <p:nvPr/>
        </p:nvCxnSpPr>
        <p:spPr>
          <a:xfrm rot="5400000">
            <a:off x="6428979" y="3729433"/>
            <a:ext cx="853283" cy="1042989"/>
          </a:xfrm>
          <a:prstGeom prst="curvedConnector2">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5" name="Google Shape;286;p49"/>
          <p:cNvCxnSpPr>
            <a:stCxn id="28" idx="5"/>
            <a:endCxn id="25" idx="5"/>
          </p:cNvCxnSpPr>
          <p:nvPr/>
        </p:nvCxnSpPr>
        <p:spPr>
          <a:xfrm rot="5400000">
            <a:off x="6923087" y="3103561"/>
            <a:ext cx="1063625" cy="2352675"/>
          </a:xfrm>
          <a:prstGeom prst="curvedConnector3">
            <a:avLst>
              <a:gd name="adj1" fmla="val 151533"/>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 name="Right Arrow 2"/>
          <p:cNvSpPr/>
          <p:nvPr/>
        </p:nvSpPr>
        <p:spPr>
          <a:xfrm>
            <a:off x="4419600" y="3500437"/>
            <a:ext cx="533400" cy="323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Google Shape;285;p49"/>
          <p:cNvSpPr txBox="1"/>
          <p:nvPr/>
        </p:nvSpPr>
        <p:spPr>
          <a:xfrm>
            <a:off x="2032163" y="5428479"/>
            <a:ext cx="2041200" cy="129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Independent-Set of Size 4</a:t>
            </a:r>
            <a:endParaRPr dirty="0">
              <a:solidFill>
                <a:srgbClr val="CC0000"/>
              </a:solidFill>
              <a:latin typeface="Assistant ExtraLight"/>
              <a:ea typeface="Assistant ExtraLight"/>
              <a:cs typeface="Assistant ExtraLight"/>
              <a:sym typeface="Assistant ExtraLight"/>
            </a:endParaRPr>
          </a:p>
        </p:txBody>
      </p:sp>
      <p:cxnSp>
        <p:nvCxnSpPr>
          <p:cNvPr id="42" name="Google Shape;286;p49"/>
          <p:cNvCxnSpPr/>
          <p:nvPr/>
        </p:nvCxnSpPr>
        <p:spPr>
          <a:xfrm rot="5400000" flipH="1" flipV="1">
            <a:off x="2753134" y="5567769"/>
            <a:ext cx="429397" cy="17465"/>
          </a:xfrm>
          <a:prstGeom prst="curvedConnector3">
            <a:avLst>
              <a:gd name="adj1" fmla="val 50000"/>
            </a:avLst>
          </a:prstGeom>
          <a:noFill/>
          <a:ln w="9525" cap="flat" cmpd="sng">
            <a:solidFill>
              <a:srgbClr val="CC0000"/>
            </a:solidFill>
            <a:prstDash val="solid"/>
            <a:round/>
            <a:headEnd type="none" w="med" len="med"/>
            <a:tailEnd type="triangle" w="med" len="med"/>
          </a:ln>
        </p:spPr>
      </p:cxnSp>
      <p:sp>
        <p:nvSpPr>
          <p:cNvPr id="43" name="Google Shape;285;p49"/>
          <p:cNvSpPr txBox="1"/>
          <p:nvPr/>
        </p:nvSpPr>
        <p:spPr>
          <a:xfrm>
            <a:off x="6569400" y="5486400"/>
            <a:ext cx="2041200" cy="129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Clique of Size 4</a:t>
            </a:r>
            <a:endParaRPr dirty="0">
              <a:solidFill>
                <a:srgbClr val="CC0000"/>
              </a:solidFill>
              <a:latin typeface="Assistant ExtraLight"/>
              <a:ea typeface="Assistant ExtraLight"/>
              <a:cs typeface="Assistant ExtraLight"/>
              <a:sym typeface="Assistant ExtraLight"/>
            </a:endParaRPr>
          </a:p>
        </p:txBody>
      </p:sp>
      <p:cxnSp>
        <p:nvCxnSpPr>
          <p:cNvPr id="45" name="Google Shape;286;p49"/>
          <p:cNvCxnSpPr/>
          <p:nvPr/>
        </p:nvCxnSpPr>
        <p:spPr>
          <a:xfrm rot="16200000" flipV="1">
            <a:off x="7249402" y="5704602"/>
            <a:ext cx="465137" cy="28735"/>
          </a:xfrm>
          <a:prstGeom prst="curvedConnector3">
            <a:avLst>
              <a:gd name="adj1" fmla="val 50000"/>
            </a:avLst>
          </a:prstGeom>
          <a:noFill/>
          <a:ln w="9525" cap="flat" cmpd="sng">
            <a:solidFill>
              <a:srgbClr val="CC0000"/>
            </a:solidFill>
            <a:prstDash val="solid"/>
            <a:round/>
            <a:headEnd type="none" w="med" len="med"/>
            <a:tailEnd type="triangle" w="med" len="med"/>
          </a:ln>
        </p:spPr>
      </p:cxnSp>
      <p:sp>
        <p:nvSpPr>
          <p:cNvPr id="47" name="Google Shape;285;p49"/>
          <p:cNvSpPr txBox="1"/>
          <p:nvPr/>
        </p:nvSpPr>
        <p:spPr>
          <a:xfrm>
            <a:off x="3713583" y="2471737"/>
            <a:ext cx="2041200" cy="129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Complement</a:t>
            </a:r>
            <a:endParaRPr dirty="0">
              <a:solidFill>
                <a:srgbClr val="CC0000"/>
              </a:solidFill>
              <a:latin typeface="Assistant ExtraLight"/>
              <a:ea typeface="Assistant ExtraLight"/>
              <a:cs typeface="Assistant ExtraLight"/>
              <a:sym typeface="Assistant ExtraLight"/>
            </a:endParaRPr>
          </a:p>
        </p:txBody>
      </p:sp>
    </p:spTree>
    <p:extLst>
      <p:ext uri="{BB962C8B-B14F-4D97-AF65-F5344CB8AC3E}">
        <p14:creationId xmlns:p14="http://schemas.microsoft.com/office/powerpoint/2010/main" val="63590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3" grpId="0"/>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Reduction: Independent Set, Vertex Cover, and Clique (</a:t>
            </a:r>
            <a:r>
              <a:rPr lang="en-US" altLang="en-US" dirty="0"/>
              <a:t>Example 4</a:t>
            </a:r>
            <a:r>
              <a:rPr lang="en-GB" dirty="0"/>
              <a:t>)</a:t>
            </a:r>
          </a:p>
        </p:txBody>
      </p:sp>
      <p:pic>
        <p:nvPicPr>
          <p:cNvPr id="3" name="Picture 2"/>
          <p:cNvPicPr>
            <a:picLocks noChangeAspect="1"/>
          </p:cNvPicPr>
          <p:nvPr/>
        </p:nvPicPr>
        <p:blipFill>
          <a:blip r:embed="rId2"/>
          <a:stretch>
            <a:fillRect/>
          </a:stretch>
        </p:blipFill>
        <p:spPr>
          <a:xfrm>
            <a:off x="194400" y="2209800"/>
            <a:ext cx="8873400" cy="3429000"/>
          </a:xfrm>
          <a:prstGeom prst="rect">
            <a:avLst/>
          </a:prstGeom>
        </p:spPr>
      </p:pic>
    </p:spTree>
    <p:extLst>
      <p:ext uri="{BB962C8B-B14F-4D97-AF65-F5344CB8AC3E}">
        <p14:creationId xmlns:p14="http://schemas.microsoft.com/office/powerpoint/2010/main" val="3354914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a:xfrm>
            <a:off x="457200" y="0"/>
            <a:ext cx="8229600" cy="1143000"/>
          </a:xfrm>
        </p:spPr>
        <p:txBody>
          <a:bodyPr/>
          <a:lstStyle/>
          <a:p>
            <a:r>
              <a:rPr lang="en-US" dirty="0"/>
              <a:t> INDEPENDENT-SET </a:t>
            </a:r>
            <a:r>
              <a:rPr lang="en-US" altLang="en-US" dirty="0"/>
              <a:t>is NP-Complete </a:t>
            </a:r>
          </a:p>
        </p:txBody>
      </p:sp>
      <p:sp>
        <p:nvSpPr>
          <p:cNvPr id="12291" name="Rectangle 3"/>
          <p:cNvSpPr>
            <a:spLocks noGrp="1" noChangeArrowheads="1"/>
          </p:cNvSpPr>
          <p:nvPr>
            <p:ph type="body" idx="1"/>
            <p:custDataLst>
              <p:tags r:id="rId2"/>
            </p:custDataLst>
          </p:nvPr>
        </p:nvSpPr>
        <p:spPr>
          <a:xfrm>
            <a:off x="0" y="1066800"/>
            <a:ext cx="9067800" cy="5059363"/>
          </a:xfrm>
        </p:spPr>
        <p:txBody>
          <a:bodyPr>
            <a:normAutofit/>
          </a:bodyPr>
          <a:lstStyle/>
          <a:p>
            <a:pPr marL="457200" lvl="1" indent="0">
              <a:buNone/>
            </a:pPr>
            <a:r>
              <a:rPr lang="en-US" altLang="en-US" sz="3600" dirty="0">
                <a:solidFill>
                  <a:srgbClr val="002060"/>
                </a:solidFill>
              </a:rPr>
              <a:t>Recipe to Prove a Problem Is NP-Complete</a:t>
            </a:r>
            <a:endParaRPr lang="en-US" altLang="en-US" sz="3600" dirty="0">
              <a:solidFill>
                <a:srgbClr val="0070C0"/>
              </a:solidFill>
            </a:endParaRPr>
          </a:p>
          <a:p>
            <a:pPr marL="0" indent="0">
              <a:buNone/>
            </a:pPr>
            <a:endParaRPr lang="en-US" altLang="en-US" dirty="0">
              <a:solidFill>
                <a:srgbClr val="0070C0"/>
              </a:solidFill>
            </a:endParaRPr>
          </a:p>
          <a:p>
            <a:r>
              <a:rPr lang="en-US" altLang="en-US" sz="2400" dirty="0">
                <a:solidFill>
                  <a:srgbClr val="0070C0"/>
                </a:solidFill>
              </a:rPr>
              <a:t>To prove that a problem B (</a:t>
            </a:r>
            <a:r>
              <a:rPr lang="en-US" sz="2400" dirty="0">
                <a:solidFill>
                  <a:srgbClr val="0070C0"/>
                </a:solidFill>
              </a:rPr>
              <a:t>INDEPENDENT-SET</a:t>
            </a:r>
            <a:r>
              <a:rPr lang="en-US" altLang="en-US" sz="2400" dirty="0">
                <a:solidFill>
                  <a:srgbClr val="0070C0"/>
                </a:solidFill>
              </a:rPr>
              <a:t>) is NP-Complete:</a:t>
            </a:r>
          </a:p>
          <a:p>
            <a:endParaRPr lang="en-US" altLang="en-US" sz="2400" dirty="0">
              <a:solidFill>
                <a:srgbClr val="0070C0"/>
              </a:solidFill>
            </a:endParaRPr>
          </a:p>
          <a:p>
            <a:r>
              <a:rPr lang="en-US" altLang="en-US" sz="2400" dirty="0">
                <a:solidFill>
                  <a:srgbClr val="0070C0"/>
                </a:solidFill>
              </a:rPr>
              <a:t>Step 1. </a:t>
            </a:r>
            <a:r>
              <a:rPr lang="en-US" sz="2400" dirty="0">
                <a:solidFill>
                  <a:srgbClr val="0070C0"/>
                </a:solidFill>
              </a:rPr>
              <a:t>INDEPENDENT-SET</a:t>
            </a:r>
            <a:r>
              <a:rPr lang="en-US" sz="2400" dirty="0"/>
              <a:t> </a:t>
            </a:r>
            <a:r>
              <a:rPr lang="en-US" sz="2400" dirty="0">
                <a:solidFill>
                  <a:srgbClr val="0070C0"/>
                </a:solidFill>
              </a:rPr>
              <a:t>∈ NP</a:t>
            </a:r>
          </a:p>
          <a:p>
            <a:pPr marL="0" indent="0">
              <a:buNone/>
            </a:pPr>
            <a:endParaRPr lang="en-US" altLang="en-US" sz="2400" dirty="0">
              <a:solidFill>
                <a:srgbClr val="0070C0"/>
              </a:solidFill>
            </a:endParaRPr>
          </a:p>
          <a:p>
            <a:r>
              <a:rPr lang="en-US" altLang="en-US" sz="2400" dirty="0">
                <a:solidFill>
                  <a:srgbClr val="0070C0"/>
                </a:solidFill>
              </a:rPr>
              <a:t>Step 2. Choose an NP-Complete problem A (3-SAT).</a:t>
            </a:r>
          </a:p>
          <a:p>
            <a:pPr marL="0" indent="0">
              <a:buNone/>
            </a:pPr>
            <a:r>
              <a:rPr lang="en-US" altLang="en-US" sz="2400" dirty="0">
                <a:solidFill>
                  <a:srgbClr val="0070C0"/>
                </a:solidFill>
              </a:rPr>
              <a:t>	Prove that A (3-SAT) reduces to B (</a:t>
            </a:r>
            <a:r>
              <a:rPr lang="en-US" sz="2400" dirty="0">
                <a:solidFill>
                  <a:srgbClr val="0070C0"/>
                </a:solidFill>
              </a:rPr>
              <a:t>INDEPENDENT-SET)</a:t>
            </a:r>
          </a:p>
          <a:p>
            <a:pPr marL="0" indent="0">
              <a:buNone/>
            </a:pPr>
            <a:r>
              <a:rPr lang="en-US" sz="2400" dirty="0">
                <a:solidFill>
                  <a:srgbClr val="0070C0"/>
                </a:solidFill>
              </a:rPr>
              <a:t> 	</a:t>
            </a:r>
            <a:r>
              <a:rPr lang="en-US" sz="2400" dirty="0"/>
              <a:t> 3-SAT </a:t>
            </a:r>
            <a:r>
              <a:rPr lang="en-US" altLang="en-US" sz="2400" dirty="0">
                <a:sym typeface="Symbol" panose="05050102010706020507" pitchFamily="18" charset="2"/>
              </a:rPr>
              <a:t></a:t>
            </a:r>
            <a:r>
              <a:rPr lang="en-US" altLang="en-US" sz="2400" baseline="-25000" dirty="0">
                <a:sym typeface="Symbol" panose="05050102010706020507" pitchFamily="18" charset="2"/>
              </a:rPr>
              <a:t>p</a:t>
            </a:r>
            <a:r>
              <a:rPr lang="en-US" sz="2400" dirty="0"/>
              <a:t> INDEPENDENT-SET</a:t>
            </a:r>
            <a:r>
              <a:rPr lang="en-US" sz="2400" dirty="0">
                <a:solidFill>
                  <a:srgbClr val="0070C0"/>
                </a:solidFill>
              </a:rPr>
              <a:t> </a:t>
            </a:r>
            <a:endParaRPr lang="en-US" altLang="en-US" sz="2400" dirty="0">
              <a:solidFill>
                <a:srgbClr val="0070C0"/>
              </a:solidFill>
            </a:endParaRPr>
          </a:p>
          <a:p>
            <a:endParaRPr lang="en-US" altLang="en-US" sz="2400" dirty="0">
              <a:solidFill>
                <a:srgbClr val="0070C0"/>
              </a:solidFill>
            </a:endParaRPr>
          </a:p>
        </p:txBody>
      </p:sp>
    </p:spTree>
    <p:extLst>
      <p:ext uri="{BB962C8B-B14F-4D97-AF65-F5344CB8AC3E}">
        <p14:creationId xmlns:p14="http://schemas.microsoft.com/office/powerpoint/2010/main" val="4041218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15" y="1143000"/>
            <a:ext cx="8940369" cy="5212080"/>
          </a:xfrm>
        </p:spPr>
      </p:pic>
      <p:sp>
        <p:nvSpPr>
          <p:cNvPr id="3" name="Title 1"/>
          <p:cNvSpPr>
            <a:spLocks noGrp="1"/>
          </p:cNvSpPr>
          <p:nvPr>
            <p:ph type="title"/>
          </p:nvPr>
        </p:nvSpPr>
        <p:spPr>
          <a:xfrm>
            <a:off x="457200" y="76200"/>
            <a:ext cx="8229600" cy="762000"/>
          </a:xfrm>
        </p:spPr>
        <p:txBody>
          <a:bodyPr>
            <a:normAutofit fontScale="90000"/>
          </a:bodyPr>
          <a:lstStyle/>
          <a:p>
            <a:r>
              <a:rPr lang="en-US" sz="2700" dirty="0"/>
              <a:t>Cook-Levin theorem shows that 3-SAT is a “universal” problem</a:t>
            </a:r>
            <a:endParaRPr lang="en-US" dirty="0"/>
          </a:p>
        </p:txBody>
      </p:sp>
    </p:spTree>
    <p:extLst>
      <p:ext uri="{BB962C8B-B14F-4D97-AF65-F5344CB8AC3E}">
        <p14:creationId xmlns:p14="http://schemas.microsoft.com/office/powerpoint/2010/main" val="410182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788A1801-F6BC-47E7-9CD6-621F06C14265}" type="slidenum">
              <a:rPr lang="en-US" altLang="en-US"/>
              <a:pPr/>
              <a:t>4</a:t>
            </a:fld>
            <a:endParaRPr lang="en-US" altLang="en-US"/>
          </a:p>
        </p:txBody>
      </p:sp>
      <p:sp>
        <p:nvSpPr>
          <p:cNvPr id="998402" name="Rectangle 2"/>
          <p:cNvSpPr>
            <a:spLocks noGrp="1" noChangeArrowheads="1"/>
          </p:cNvSpPr>
          <p:nvPr>
            <p:ph type="title"/>
          </p:nvPr>
        </p:nvSpPr>
        <p:spPr/>
        <p:txBody>
          <a:bodyPr/>
          <a:lstStyle/>
          <a:p>
            <a:r>
              <a:rPr lang="en-US" altLang="en-US" dirty="0"/>
              <a:t>Polynomial Reduction</a:t>
            </a:r>
          </a:p>
        </p:txBody>
      </p:sp>
      <p:sp>
        <p:nvSpPr>
          <p:cNvPr id="998403" name="Rectangle 3"/>
          <p:cNvSpPr>
            <a:spLocks noGrp="1" noChangeArrowheads="1"/>
          </p:cNvSpPr>
          <p:nvPr>
            <p:ph type="body" idx="1"/>
          </p:nvPr>
        </p:nvSpPr>
        <p:spPr>
          <a:xfrm>
            <a:off x="350838" y="3225800"/>
            <a:ext cx="8496300" cy="3065463"/>
          </a:xfrm>
        </p:spPr>
        <p:txBody>
          <a:bodyPr/>
          <a:lstStyle/>
          <a:p>
            <a:pPr marL="914400" lvl="1" indent="-457200">
              <a:lnSpc>
                <a:spcPct val="130000"/>
              </a:lnSpc>
              <a:buFontTx/>
              <a:buAutoNum type="arabicPeriod"/>
            </a:pPr>
            <a:r>
              <a:rPr lang="en-US" altLang="en-US"/>
              <a:t>Use a </a:t>
            </a:r>
            <a:r>
              <a:rPr lang="en-US" altLang="en-US" b="1"/>
              <a:t>polynomial time</a:t>
            </a:r>
            <a:r>
              <a:rPr lang="en-US" altLang="en-US"/>
              <a:t> reduction algorithm to </a:t>
            </a:r>
          </a:p>
          <a:p>
            <a:pPr marL="914400" lvl="1" indent="-457200">
              <a:lnSpc>
                <a:spcPct val="130000"/>
              </a:lnSpc>
              <a:buFontTx/>
              <a:buNone/>
            </a:pPr>
            <a:r>
              <a:rPr lang="en-US" altLang="en-US"/>
              <a:t>      transform A into B</a:t>
            </a:r>
          </a:p>
          <a:p>
            <a:pPr marL="914400" lvl="1" indent="-457200">
              <a:lnSpc>
                <a:spcPct val="130000"/>
              </a:lnSpc>
              <a:buFontTx/>
              <a:buAutoNum type="arabicPeriod" startAt="2"/>
            </a:pPr>
            <a:r>
              <a:rPr lang="en-US" altLang="en-US"/>
              <a:t>Run a known </a:t>
            </a:r>
            <a:r>
              <a:rPr lang="en-US" altLang="en-US" b="1"/>
              <a:t>polynomial time</a:t>
            </a:r>
            <a:r>
              <a:rPr lang="en-US" altLang="en-US"/>
              <a:t> algorithm for B</a:t>
            </a:r>
          </a:p>
          <a:p>
            <a:pPr marL="914400" lvl="1" indent="-457200">
              <a:lnSpc>
                <a:spcPct val="130000"/>
              </a:lnSpc>
              <a:buFontTx/>
              <a:buAutoNum type="arabicPeriod" startAt="2"/>
            </a:pPr>
            <a:r>
              <a:rPr lang="en-US" altLang="en-US"/>
              <a:t>Use the answer for B as the answer for A</a:t>
            </a:r>
          </a:p>
        </p:txBody>
      </p:sp>
      <p:grpSp>
        <p:nvGrpSpPr>
          <p:cNvPr id="998404" name="Group 4"/>
          <p:cNvGrpSpPr>
            <a:grpSpLocks/>
          </p:cNvGrpSpPr>
          <p:nvPr/>
        </p:nvGrpSpPr>
        <p:grpSpPr bwMode="auto">
          <a:xfrm>
            <a:off x="482600" y="1530350"/>
            <a:ext cx="8115300" cy="1571625"/>
            <a:chOff x="304" y="964"/>
            <a:chExt cx="5112" cy="990"/>
          </a:xfrm>
        </p:grpSpPr>
        <p:sp>
          <p:nvSpPr>
            <p:cNvPr id="998405" name="Rectangle 5"/>
            <p:cNvSpPr>
              <a:spLocks noChangeArrowheads="1"/>
            </p:cNvSpPr>
            <p:nvPr/>
          </p:nvSpPr>
          <p:spPr bwMode="auto">
            <a:xfrm>
              <a:off x="677" y="96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p>
            <a:p>
              <a:pPr algn="ctr"/>
              <a:endParaRPr lang="en-US" altLang="en-US" sz="2400"/>
            </a:p>
            <a:p>
              <a:pPr algn="ctr"/>
              <a:endParaRPr lang="en-US" altLang="en-US" sz="2400"/>
            </a:p>
            <a:p>
              <a:pPr algn="ctr"/>
              <a:r>
                <a:rPr lang="en-US" altLang="en-US" sz="2400"/>
                <a:t>Polynomial time algorithm to decide A</a:t>
              </a:r>
            </a:p>
          </p:txBody>
        </p:sp>
        <p:sp>
          <p:nvSpPr>
            <p:cNvPr id="998406" name="Rectangle 6"/>
            <p:cNvSpPr>
              <a:spLocks noChangeArrowheads="1"/>
            </p:cNvSpPr>
            <p:nvPr/>
          </p:nvSpPr>
          <p:spPr bwMode="auto">
            <a:xfrm>
              <a:off x="852" y="1097"/>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latin typeface="Monotype Corsiva" panose="03010101010201010101" pitchFamily="66" charset="0"/>
                </a:rPr>
                <a:t>f</a:t>
              </a:r>
            </a:p>
          </p:txBody>
        </p:sp>
        <p:sp>
          <p:nvSpPr>
            <p:cNvPr id="998407" name="Rectangle 7"/>
            <p:cNvSpPr>
              <a:spLocks noChangeArrowheads="1"/>
            </p:cNvSpPr>
            <p:nvPr/>
          </p:nvSpPr>
          <p:spPr bwMode="auto">
            <a:xfrm>
              <a:off x="2224" y="1097"/>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Polynomial time </a:t>
              </a:r>
            </a:p>
            <a:p>
              <a:pPr algn="ctr"/>
              <a:r>
                <a:rPr lang="en-US" altLang="en-US" sz="2400"/>
                <a:t>algorithm to decide B</a:t>
              </a:r>
            </a:p>
          </p:txBody>
        </p:sp>
        <p:sp>
          <p:nvSpPr>
            <p:cNvPr id="998408" name="Line 8"/>
            <p:cNvSpPr>
              <a:spLocks noChangeShapeType="1"/>
            </p:cNvSpPr>
            <p:nvPr/>
          </p:nvSpPr>
          <p:spPr bwMode="auto">
            <a:xfrm>
              <a:off x="304" y="1378"/>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98409" name="Text Box 9"/>
            <p:cNvSpPr txBox="1">
              <a:spLocks noChangeArrowheads="1"/>
            </p:cNvSpPr>
            <p:nvPr/>
          </p:nvSpPr>
          <p:spPr bwMode="auto">
            <a:xfrm>
              <a:off x="453" y="1069"/>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98410" name="Text Box 10"/>
            <p:cNvSpPr txBox="1">
              <a:spLocks noChangeArrowheads="1"/>
            </p:cNvSpPr>
            <p:nvPr/>
          </p:nvSpPr>
          <p:spPr bwMode="auto">
            <a:xfrm>
              <a:off x="1946" y="1069"/>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98411" name="Line 11"/>
            <p:cNvSpPr>
              <a:spLocks noChangeShapeType="1"/>
            </p:cNvSpPr>
            <p:nvPr/>
          </p:nvSpPr>
          <p:spPr bwMode="auto">
            <a:xfrm>
              <a:off x="1480" y="1378"/>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98412" name="Line 12"/>
            <p:cNvSpPr>
              <a:spLocks noChangeShapeType="1"/>
            </p:cNvSpPr>
            <p:nvPr/>
          </p:nvSpPr>
          <p:spPr bwMode="auto">
            <a:xfrm flipV="1">
              <a:off x="4310" y="1181"/>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98413" name="Line 13"/>
            <p:cNvSpPr>
              <a:spLocks noChangeShapeType="1"/>
            </p:cNvSpPr>
            <p:nvPr/>
          </p:nvSpPr>
          <p:spPr bwMode="auto">
            <a:xfrm>
              <a:off x="4310" y="1392"/>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98414" name="Line 14"/>
            <p:cNvSpPr>
              <a:spLocks noChangeShapeType="1"/>
            </p:cNvSpPr>
            <p:nvPr/>
          </p:nvSpPr>
          <p:spPr bwMode="auto">
            <a:xfrm>
              <a:off x="4854" y="1186"/>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98415" name="Line 15"/>
            <p:cNvSpPr>
              <a:spLocks noChangeShapeType="1"/>
            </p:cNvSpPr>
            <p:nvPr/>
          </p:nvSpPr>
          <p:spPr bwMode="auto">
            <a:xfrm>
              <a:off x="4859" y="1580"/>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98416" name="Text Box 16"/>
            <p:cNvSpPr txBox="1">
              <a:spLocks noChangeArrowheads="1"/>
            </p:cNvSpPr>
            <p:nvPr/>
          </p:nvSpPr>
          <p:spPr bwMode="auto">
            <a:xfrm>
              <a:off x="4402" y="1060"/>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98417" name="Text Box 17"/>
            <p:cNvSpPr txBox="1">
              <a:spLocks noChangeArrowheads="1"/>
            </p:cNvSpPr>
            <p:nvPr/>
          </p:nvSpPr>
          <p:spPr bwMode="auto">
            <a:xfrm>
              <a:off x="4426" y="1458"/>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98418" name="Text Box 18"/>
            <p:cNvSpPr txBox="1">
              <a:spLocks noChangeArrowheads="1"/>
            </p:cNvSpPr>
            <p:nvPr/>
          </p:nvSpPr>
          <p:spPr bwMode="auto">
            <a:xfrm>
              <a:off x="4997" y="964"/>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98419" name="Text Box 19"/>
            <p:cNvSpPr txBox="1">
              <a:spLocks noChangeArrowheads="1"/>
            </p:cNvSpPr>
            <p:nvPr/>
          </p:nvSpPr>
          <p:spPr bwMode="auto">
            <a:xfrm>
              <a:off x="5021" y="1362"/>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grpSp>
    </p:spTree>
    <p:extLst>
      <p:ext uri="{BB962C8B-B14F-4D97-AF65-F5344CB8AC3E}">
        <p14:creationId xmlns:p14="http://schemas.microsoft.com/office/powerpoint/2010/main" val="2971644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BE12E5CF-9DB6-49B4-B1ED-5711B97701D2}" type="slidenum">
              <a:rPr lang="en-US" altLang="en-US"/>
              <a:pPr/>
              <a:t>5</a:t>
            </a:fld>
            <a:endParaRPr lang="en-US" altLang="en-US"/>
          </a:p>
        </p:txBody>
      </p:sp>
      <p:sp>
        <p:nvSpPr>
          <p:cNvPr id="986114" name="Rectangle 2"/>
          <p:cNvSpPr>
            <a:spLocks noGrp="1" noChangeArrowheads="1"/>
          </p:cNvSpPr>
          <p:nvPr>
            <p:ph type="title"/>
          </p:nvPr>
        </p:nvSpPr>
        <p:spPr>
          <a:xfrm>
            <a:off x="457200" y="114301"/>
            <a:ext cx="8229600" cy="1143000"/>
          </a:xfrm>
        </p:spPr>
        <p:txBody>
          <a:bodyPr/>
          <a:lstStyle/>
          <a:p>
            <a:r>
              <a:rPr lang="en-US" altLang="en-US" dirty="0"/>
              <a:t>Implications of Reduction</a:t>
            </a:r>
          </a:p>
        </p:txBody>
      </p:sp>
      <p:sp>
        <p:nvSpPr>
          <p:cNvPr id="986115" name="Rectangle 3"/>
          <p:cNvSpPr>
            <a:spLocks noGrp="1" noChangeArrowheads="1"/>
          </p:cNvSpPr>
          <p:nvPr>
            <p:ph type="body" idx="1"/>
          </p:nvPr>
        </p:nvSpPr>
        <p:spPr>
          <a:xfrm>
            <a:off x="269875" y="1214438"/>
            <a:ext cx="8686800" cy="5076825"/>
          </a:xfrm>
        </p:spPr>
        <p:txBody>
          <a:bodyPr/>
          <a:lstStyle/>
          <a:p>
            <a:r>
              <a:rPr lang="en-US" altLang="en-US" sz="2800" dirty="0">
                <a:solidFill>
                  <a:schemeClr val="tx2"/>
                </a:solidFill>
              </a:rPr>
              <a:t>Problem A reduces to problem B if you can use an algorithm that solves B to help solve A.</a:t>
            </a:r>
          </a:p>
          <a:p>
            <a:endParaRPr lang="en-US" altLang="en-US" sz="2800" dirty="0">
              <a:solidFill>
                <a:schemeClr val="tx2"/>
              </a:solidFill>
            </a:endParaRP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solidFill>
                <a:srgbClr val="C00000"/>
              </a:solidFill>
            </a:endParaRPr>
          </a:p>
          <a:p>
            <a:pPr marL="0" indent="0">
              <a:buNone/>
            </a:pPr>
            <a:r>
              <a:rPr lang="en-US" sz="2400" dirty="0">
                <a:solidFill>
                  <a:srgbClr val="C00000"/>
                </a:solidFill>
              </a:rPr>
              <a:t>Cost of solving </a:t>
            </a:r>
            <a:r>
              <a:rPr lang="en-US" sz="2400" i="1" dirty="0">
                <a:solidFill>
                  <a:srgbClr val="C00000"/>
                </a:solidFill>
              </a:rPr>
              <a:t>A </a:t>
            </a:r>
            <a:r>
              <a:rPr lang="en-US" sz="2400" dirty="0">
                <a:solidFill>
                  <a:srgbClr val="C00000"/>
                </a:solidFill>
              </a:rPr>
              <a:t>= total cost of solving </a:t>
            </a:r>
            <a:r>
              <a:rPr lang="en-US" sz="2400" i="1" dirty="0">
                <a:solidFill>
                  <a:srgbClr val="C00000"/>
                </a:solidFill>
              </a:rPr>
              <a:t>B </a:t>
            </a:r>
            <a:r>
              <a:rPr lang="en-US" sz="2400" dirty="0">
                <a:solidFill>
                  <a:srgbClr val="C00000"/>
                </a:solidFill>
              </a:rPr>
              <a:t>+ cost of reduction.</a:t>
            </a:r>
            <a:endParaRPr lang="en-US" altLang="en-US" sz="2400" dirty="0">
              <a:solidFill>
                <a:srgbClr val="C00000"/>
              </a:solidFill>
            </a:endParaRPr>
          </a:p>
        </p:txBody>
      </p:sp>
      <p:grpSp>
        <p:nvGrpSpPr>
          <p:cNvPr id="986133" name="Group 21"/>
          <p:cNvGrpSpPr>
            <a:grpSpLocks/>
          </p:cNvGrpSpPr>
          <p:nvPr/>
        </p:nvGrpSpPr>
        <p:grpSpPr bwMode="auto">
          <a:xfrm>
            <a:off x="76200" y="2357438"/>
            <a:ext cx="8115300" cy="1966913"/>
            <a:chOff x="304" y="895"/>
            <a:chExt cx="5112" cy="1239"/>
          </a:xfrm>
        </p:grpSpPr>
        <p:sp>
          <p:nvSpPr>
            <p:cNvPr id="986134" name="Rectangle 22"/>
            <p:cNvSpPr>
              <a:spLocks noChangeArrowheads="1"/>
            </p:cNvSpPr>
            <p:nvPr/>
          </p:nvSpPr>
          <p:spPr bwMode="auto">
            <a:xfrm>
              <a:off x="677" y="89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p>
            <a:p>
              <a:pPr algn="ctr"/>
              <a:endParaRPr lang="en-US" altLang="en-US" sz="2400"/>
            </a:p>
            <a:p>
              <a:pPr algn="ctr"/>
              <a:endParaRPr lang="en-US" altLang="en-US" sz="2400"/>
            </a:p>
          </p:txBody>
        </p:sp>
        <p:sp>
          <p:nvSpPr>
            <p:cNvPr id="986135" name="Rectangle 23"/>
            <p:cNvSpPr>
              <a:spLocks noChangeArrowheads="1"/>
            </p:cNvSpPr>
            <p:nvPr/>
          </p:nvSpPr>
          <p:spPr bwMode="auto">
            <a:xfrm>
              <a:off x="852" y="1102"/>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latin typeface="Monotype Corsiva" panose="03010101010201010101" pitchFamily="66" charset="0"/>
                </a:rPr>
                <a:t>f</a:t>
              </a:r>
            </a:p>
          </p:txBody>
        </p:sp>
        <p:sp>
          <p:nvSpPr>
            <p:cNvPr id="986136" name="Rectangle 24"/>
            <p:cNvSpPr>
              <a:spLocks noChangeArrowheads="1"/>
            </p:cNvSpPr>
            <p:nvPr/>
          </p:nvSpPr>
          <p:spPr bwMode="auto">
            <a:xfrm>
              <a:off x="2224" y="1102"/>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Problem B</a:t>
              </a:r>
            </a:p>
          </p:txBody>
        </p:sp>
        <p:sp>
          <p:nvSpPr>
            <p:cNvPr id="986137" name="Line 25"/>
            <p:cNvSpPr>
              <a:spLocks noChangeShapeType="1"/>
            </p:cNvSpPr>
            <p:nvPr/>
          </p:nvSpPr>
          <p:spPr bwMode="auto">
            <a:xfrm>
              <a:off x="304" y="1383"/>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38" name="Text Box 26"/>
            <p:cNvSpPr txBox="1">
              <a:spLocks noChangeArrowheads="1"/>
            </p:cNvSpPr>
            <p:nvPr/>
          </p:nvSpPr>
          <p:spPr bwMode="auto">
            <a:xfrm>
              <a:off x="453" y="1074"/>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86139" name="Text Box 27"/>
            <p:cNvSpPr txBox="1">
              <a:spLocks noChangeArrowheads="1"/>
            </p:cNvSpPr>
            <p:nvPr/>
          </p:nvSpPr>
          <p:spPr bwMode="auto">
            <a:xfrm>
              <a:off x="1946" y="1074"/>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86140" name="Line 28"/>
            <p:cNvSpPr>
              <a:spLocks noChangeShapeType="1"/>
            </p:cNvSpPr>
            <p:nvPr/>
          </p:nvSpPr>
          <p:spPr bwMode="auto">
            <a:xfrm>
              <a:off x="1480" y="1383"/>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1" name="Line 29"/>
            <p:cNvSpPr>
              <a:spLocks noChangeShapeType="1"/>
            </p:cNvSpPr>
            <p:nvPr/>
          </p:nvSpPr>
          <p:spPr bwMode="auto">
            <a:xfrm flipV="1">
              <a:off x="4310" y="1186"/>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2" name="Line 30"/>
            <p:cNvSpPr>
              <a:spLocks noChangeShapeType="1"/>
            </p:cNvSpPr>
            <p:nvPr/>
          </p:nvSpPr>
          <p:spPr bwMode="auto">
            <a:xfrm>
              <a:off x="4310" y="1397"/>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3" name="Line 31"/>
            <p:cNvSpPr>
              <a:spLocks noChangeShapeType="1"/>
            </p:cNvSpPr>
            <p:nvPr/>
          </p:nvSpPr>
          <p:spPr bwMode="auto">
            <a:xfrm>
              <a:off x="4854" y="1191"/>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4" name="Line 32"/>
            <p:cNvSpPr>
              <a:spLocks noChangeShapeType="1"/>
            </p:cNvSpPr>
            <p:nvPr/>
          </p:nvSpPr>
          <p:spPr bwMode="auto">
            <a:xfrm>
              <a:off x="4859" y="1585"/>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5" name="Text Box 33"/>
            <p:cNvSpPr txBox="1">
              <a:spLocks noChangeArrowheads="1"/>
            </p:cNvSpPr>
            <p:nvPr/>
          </p:nvSpPr>
          <p:spPr bwMode="auto">
            <a:xfrm>
              <a:off x="4402" y="1065"/>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86146" name="Text Box 34"/>
            <p:cNvSpPr txBox="1">
              <a:spLocks noChangeArrowheads="1"/>
            </p:cNvSpPr>
            <p:nvPr/>
          </p:nvSpPr>
          <p:spPr bwMode="auto">
            <a:xfrm>
              <a:off x="4426" y="14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86147" name="Text Box 35"/>
            <p:cNvSpPr txBox="1">
              <a:spLocks noChangeArrowheads="1"/>
            </p:cNvSpPr>
            <p:nvPr/>
          </p:nvSpPr>
          <p:spPr bwMode="auto">
            <a:xfrm>
              <a:off x="4997" y="969"/>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86148" name="Text Box 36"/>
            <p:cNvSpPr txBox="1">
              <a:spLocks noChangeArrowheads="1"/>
            </p:cNvSpPr>
            <p:nvPr/>
          </p:nvSpPr>
          <p:spPr bwMode="auto">
            <a:xfrm>
              <a:off x="5021" y="136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86149" name="Text Box 37"/>
            <p:cNvSpPr txBox="1">
              <a:spLocks noChangeArrowheads="1"/>
            </p:cNvSpPr>
            <p:nvPr/>
          </p:nvSpPr>
          <p:spPr bwMode="auto">
            <a:xfrm>
              <a:off x="1984" y="1901"/>
              <a:ext cx="15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Algorithm for Problem A</a:t>
              </a:r>
            </a:p>
          </p:txBody>
        </p:sp>
      </p:grpSp>
      <p:sp>
        <p:nvSpPr>
          <p:cNvPr id="29" name="Rectangle 3"/>
          <p:cNvSpPr txBox="1">
            <a:spLocks noChangeArrowheads="1"/>
          </p:cNvSpPr>
          <p:nvPr/>
        </p:nvSpPr>
        <p:spPr>
          <a:xfrm>
            <a:off x="457200" y="3952654"/>
            <a:ext cx="8229600" cy="35766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1" indent="-457200">
              <a:buFontTx/>
              <a:buNone/>
            </a:pPr>
            <a:r>
              <a:rPr lang="en-US" altLang="en-US" dirty="0"/>
              <a:t>	</a:t>
            </a:r>
          </a:p>
          <a:p>
            <a:pPr marL="914400" lvl="1" indent="-457200">
              <a:buFontTx/>
              <a:buNone/>
            </a:pPr>
            <a:r>
              <a:rPr lang="en-US" altLang="en-US" dirty="0"/>
              <a:t>     - If A </a:t>
            </a:r>
            <a:r>
              <a:rPr lang="en-US" altLang="en-US" dirty="0">
                <a:sym typeface="Symbol" panose="05050102010706020507" pitchFamily="18" charset="2"/>
              </a:rPr>
              <a:t></a:t>
            </a:r>
            <a:r>
              <a:rPr lang="en-US" altLang="en-US" baseline="-25000" dirty="0">
                <a:sym typeface="Symbol" panose="05050102010706020507" pitchFamily="18" charset="2"/>
              </a:rPr>
              <a:t>p</a:t>
            </a:r>
            <a:r>
              <a:rPr lang="en-US" altLang="en-US" dirty="0">
                <a:sym typeface="Symbol" panose="05050102010706020507" pitchFamily="18" charset="2"/>
              </a:rPr>
              <a:t> </a:t>
            </a:r>
            <a:r>
              <a:rPr lang="en-US" altLang="en-US" dirty="0"/>
              <a:t>B and B </a:t>
            </a:r>
            <a:r>
              <a:rPr lang="en-US" altLang="en-US" dirty="0">
                <a:sym typeface="Symbol" panose="05050102010706020507" pitchFamily="18" charset="2"/>
              </a:rPr>
              <a:t></a:t>
            </a:r>
            <a:r>
              <a:rPr lang="en-US" altLang="en-US" dirty="0"/>
              <a:t> P, then A </a:t>
            </a:r>
            <a:r>
              <a:rPr lang="en-US" altLang="en-US" dirty="0">
                <a:sym typeface="Symbol" panose="05050102010706020507" pitchFamily="18" charset="2"/>
              </a:rPr>
              <a:t></a:t>
            </a:r>
            <a:r>
              <a:rPr lang="en-US" altLang="en-US" dirty="0"/>
              <a:t> P</a:t>
            </a:r>
          </a:p>
          <a:p>
            <a:pPr marL="914400" lvl="1" indent="-457200">
              <a:lnSpc>
                <a:spcPct val="160000"/>
              </a:lnSpc>
              <a:buFontTx/>
              <a:buNone/>
            </a:pPr>
            <a:r>
              <a:rPr lang="en-US" altLang="en-US" dirty="0"/>
              <a:t>     - if A </a:t>
            </a:r>
            <a:r>
              <a:rPr lang="en-US" altLang="en-US" dirty="0">
                <a:sym typeface="Symbol" panose="05050102010706020507" pitchFamily="18" charset="2"/>
              </a:rPr>
              <a:t></a:t>
            </a:r>
            <a:r>
              <a:rPr lang="en-US" altLang="en-US" baseline="-25000" dirty="0">
                <a:sym typeface="Symbol" panose="05050102010706020507" pitchFamily="18" charset="2"/>
              </a:rPr>
              <a:t>p</a:t>
            </a:r>
            <a:r>
              <a:rPr lang="en-US" altLang="en-US" dirty="0">
                <a:sym typeface="Symbol" panose="05050102010706020507" pitchFamily="18" charset="2"/>
              </a:rPr>
              <a:t> </a:t>
            </a:r>
            <a:r>
              <a:rPr lang="en-US" altLang="en-US" dirty="0"/>
              <a:t>B and B </a:t>
            </a:r>
            <a:r>
              <a:rPr lang="en-US" altLang="en-US" dirty="0">
                <a:sym typeface="Symbol" panose="05050102010706020507" pitchFamily="18" charset="2"/>
              </a:rPr>
              <a:t></a:t>
            </a:r>
            <a:r>
              <a:rPr lang="en-US" altLang="en-US" dirty="0"/>
              <a:t> P, then A </a:t>
            </a:r>
            <a:r>
              <a:rPr lang="en-US" altLang="en-US" dirty="0">
                <a:sym typeface="Symbol" panose="05050102010706020507" pitchFamily="18" charset="2"/>
              </a:rPr>
              <a:t></a:t>
            </a:r>
            <a:r>
              <a:rPr lang="en-US" altLang="en-US" dirty="0"/>
              <a:t> P</a:t>
            </a:r>
          </a:p>
          <a:p>
            <a:pPr marL="914400" lvl="1" indent="-457200">
              <a:lnSpc>
                <a:spcPct val="160000"/>
              </a:lnSpc>
              <a:buFontTx/>
              <a:buNone/>
            </a:pPr>
            <a:r>
              <a:rPr lang="en-US" altLang="en-US" dirty="0"/>
              <a:t>   </a:t>
            </a:r>
          </a:p>
        </p:txBody>
      </p:sp>
    </p:spTree>
    <p:extLst>
      <p:ext uri="{BB962C8B-B14F-4D97-AF65-F5344CB8AC3E}">
        <p14:creationId xmlns:p14="http://schemas.microsoft.com/office/powerpoint/2010/main" val="37212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BE12E5CF-9DB6-49B4-B1ED-5711B97701D2}" type="slidenum">
              <a:rPr lang="en-US" altLang="en-US"/>
              <a:pPr/>
              <a:t>6</a:t>
            </a:fld>
            <a:endParaRPr lang="en-US" altLang="en-US"/>
          </a:p>
        </p:txBody>
      </p:sp>
      <p:sp>
        <p:nvSpPr>
          <p:cNvPr id="986114" name="Rectangle 2"/>
          <p:cNvSpPr>
            <a:spLocks noGrp="1" noChangeArrowheads="1"/>
          </p:cNvSpPr>
          <p:nvPr>
            <p:ph type="title"/>
          </p:nvPr>
        </p:nvSpPr>
        <p:spPr>
          <a:xfrm>
            <a:off x="457200" y="51198"/>
            <a:ext cx="8229600" cy="913606"/>
          </a:xfrm>
        </p:spPr>
        <p:txBody>
          <a:bodyPr/>
          <a:lstStyle/>
          <a:p>
            <a:r>
              <a:rPr lang="en-US" altLang="en-US" dirty="0"/>
              <a:t>Reductions Examples</a:t>
            </a:r>
          </a:p>
        </p:txBody>
      </p:sp>
      <p:sp>
        <p:nvSpPr>
          <p:cNvPr id="986115" name="Rectangle 3"/>
          <p:cNvSpPr>
            <a:spLocks noGrp="1" noChangeArrowheads="1"/>
          </p:cNvSpPr>
          <p:nvPr>
            <p:ph type="body" idx="1"/>
          </p:nvPr>
        </p:nvSpPr>
        <p:spPr>
          <a:xfrm>
            <a:off x="269875" y="964804"/>
            <a:ext cx="8686800" cy="5326459"/>
          </a:xfrm>
        </p:spPr>
        <p:txBody>
          <a:bodyPr>
            <a:normAutofit fontScale="92500" lnSpcReduction="20000"/>
          </a:bodyPr>
          <a:lstStyle/>
          <a:p>
            <a:r>
              <a:rPr lang="en-US" altLang="en-US" sz="2800" dirty="0">
                <a:solidFill>
                  <a:schemeClr val="tx2"/>
                </a:solidFill>
              </a:rPr>
              <a:t>Problem A reduces to problem B if you can use an algorithm that solves B to help solve A.</a:t>
            </a:r>
          </a:p>
          <a:p>
            <a:endParaRPr lang="en-US" altLang="en-US" sz="2800" dirty="0">
              <a:solidFill>
                <a:schemeClr val="tx2"/>
              </a:solidFill>
            </a:endParaRP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2800" dirty="0">
              <a:solidFill>
                <a:schemeClr val="tx2"/>
              </a:solidFill>
            </a:endParaRPr>
          </a:p>
          <a:p>
            <a:r>
              <a:rPr lang="en-US" sz="2800" dirty="0">
                <a:solidFill>
                  <a:schemeClr val="tx2"/>
                </a:solidFill>
              </a:rPr>
              <a:t>Example 1. [finding the median reduces to sorting]</a:t>
            </a:r>
          </a:p>
          <a:p>
            <a:r>
              <a:rPr lang="en-US" dirty="0"/>
              <a:t>To find the median of </a:t>
            </a:r>
            <a:r>
              <a:rPr lang="en-US" i="1" dirty="0"/>
              <a:t>N </a:t>
            </a:r>
            <a:r>
              <a:rPr lang="en-US" dirty="0"/>
              <a:t>items:</a:t>
            </a:r>
          </a:p>
          <a:p>
            <a:pPr lvl="1"/>
            <a:r>
              <a:rPr lang="en-US" sz="2400" dirty="0">
                <a:solidFill>
                  <a:schemeClr val="tx2"/>
                </a:solidFill>
              </a:rPr>
              <a:t>Sort N items</a:t>
            </a:r>
          </a:p>
          <a:p>
            <a:pPr lvl="1"/>
            <a:r>
              <a:rPr lang="en-US" sz="2400" dirty="0">
                <a:solidFill>
                  <a:schemeClr val="tx2"/>
                </a:solidFill>
              </a:rPr>
              <a:t>Return item in the middle:</a:t>
            </a:r>
          </a:p>
          <a:p>
            <a:endParaRPr lang="en-US" sz="2800" dirty="0">
              <a:solidFill>
                <a:schemeClr val="tx2"/>
              </a:solidFill>
            </a:endParaRPr>
          </a:p>
          <a:p>
            <a:pPr marL="0" indent="0">
              <a:buNone/>
            </a:pPr>
            <a:r>
              <a:rPr lang="en-US" sz="2400" dirty="0">
                <a:solidFill>
                  <a:srgbClr val="C00000"/>
                </a:solidFill>
              </a:rPr>
              <a:t>Cost of solving </a:t>
            </a:r>
            <a:r>
              <a:rPr lang="en-US" sz="2400" i="1" dirty="0">
                <a:solidFill>
                  <a:srgbClr val="C00000"/>
                </a:solidFill>
              </a:rPr>
              <a:t>finding median </a:t>
            </a:r>
            <a:r>
              <a:rPr lang="en-US" sz="2400" dirty="0">
                <a:solidFill>
                  <a:srgbClr val="C00000"/>
                </a:solidFill>
              </a:rPr>
              <a:t>= </a:t>
            </a:r>
            <a:r>
              <a:rPr lang="en-US" sz="2400" dirty="0">
                <a:solidFill>
                  <a:srgbClr val="002060"/>
                </a:solidFill>
              </a:rPr>
              <a:t>O(n log n) + 1</a:t>
            </a:r>
          </a:p>
          <a:p>
            <a:pPr marL="0" indent="0">
              <a:buNone/>
            </a:pPr>
            <a:endParaRPr lang="en-US" altLang="en-US" sz="2400" dirty="0">
              <a:solidFill>
                <a:srgbClr val="C00000"/>
              </a:solidFill>
            </a:endParaRPr>
          </a:p>
        </p:txBody>
      </p:sp>
      <p:grpSp>
        <p:nvGrpSpPr>
          <p:cNvPr id="986133" name="Group 21"/>
          <p:cNvGrpSpPr>
            <a:grpSpLocks/>
          </p:cNvGrpSpPr>
          <p:nvPr/>
        </p:nvGrpSpPr>
        <p:grpSpPr bwMode="auto">
          <a:xfrm>
            <a:off x="76200" y="1828800"/>
            <a:ext cx="8115300" cy="1966913"/>
            <a:chOff x="304" y="895"/>
            <a:chExt cx="5112" cy="1239"/>
          </a:xfrm>
        </p:grpSpPr>
        <p:sp>
          <p:nvSpPr>
            <p:cNvPr id="986134" name="Rectangle 22"/>
            <p:cNvSpPr>
              <a:spLocks noChangeArrowheads="1"/>
            </p:cNvSpPr>
            <p:nvPr/>
          </p:nvSpPr>
          <p:spPr bwMode="auto">
            <a:xfrm>
              <a:off x="677" y="89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p>
            <a:p>
              <a:pPr algn="ctr"/>
              <a:endParaRPr lang="en-US" altLang="en-US" sz="2400"/>
            </a:p>
            <a:p>
              <a:pPr algn="ctr"/>
              <a:endParaRPr lang="en-US" altLang="en-US" sz="2400"/>
            </a:p>
          </p:txBody>
        </p:sp>
        <p:sp>
          <p:nvSpPr>
            <p:cNvPr id="986135" name="Rectangle 23"/>
            <p:cNvSpPr>
              <a:spLocks noChangeArrowheads="1"/>
            </p:cNvSpPr>
            <p:nvPr/>
          </p:nvSpPr>
          <p:spPr bwMode="auto">
            <a:xfrm>
              <a:off x="852" y="1102"/>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latin typeface="Monotype Corsiva" panose="03010101010201010101" pitchFamily="66" charset="0"/>
                </a:rPr>
                <a:t>f</a:t>
              </a:r>
            </a:p>
          </p:txBody>
        </p:sp>
        <p:sp>
          <p:nvSpPr>
            <p:cNvPr id="986136" name="Rectangle 24"/>
            <p:cNvSpPr>
              <a:spLocks noChangeArrowheads="1"/>
            </p:cNvSpPr>
            <p:nvPr/>
          </p:nvSpPr>
          <p:spPr bwMode="auto">
            <a:xfrm>
              <a:off x="2224" y="1102"/>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Problem B</a:t>
              </a:r>
            </a:p>
          </p:txBody>
        </p:sp>
        <p:sp>
          <p:nvSpPr>
            <p:cNvPr id="986137" name="Line 25"/>
            <p:cNvSpPr>
              <a:spLocks noChangeShapeType="1"/>
            </p:cNvSpPr>
            <p:nvPr/>
          </p:nvSpPr>
          <p:spPr bwMode="auto">
            <a:xfrm>
              <a:off x="304" y="1383"/>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38" name="Text Box 26"/>
            <p:cNvSpPr txBox="1">
              <a:spLocks noChangeArrowheads="1"/>
            </p:cNvSpPr>
            <p:nvPr/>
          </p:nvSpPr>
          <p:spPr bwMode="auto">
            <a:xfrm>
              <a:off x="453" y="1074"/>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86139" name="Text Box 27"/>
            <p:cNvSpPr txBox="1">
              <a:spLocks noChangeArrowheads="1"/>
            </p:cNvSpPr>
            <p:nvPr/>
          </p:nvSpPr>
          <p:spPr bwMode="auto">
            <a:xfrm>
              <a:off x="1946" y="1074"/>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86140" name="Line 28"/>
            <p:cNvSpPr>
              <a:spLocks noChangeShapeType="1"/>
            </p:cNvSpPr>
            <p:nvPr/>
          </p:nvSpPr>
          <p:spPr bwMode="auto">
            <a:xfrm>
              <a:off x="1480" y="1383"/>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1" name="Line 29"/>
            <p:cNvSpPr>
              <a:spLocks noChangeShapeType="1"/>
            </p:cNvSpPr>
            <p:nvPr/>
          </p:nvSpPr>
          <p:spPr bwMode="auto">
            <a:xfrm flipV="1">
              <a:off x="4310" y="1186"/>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2" name="Line 30"/>
            <p:cNvSpPr>
              <a:spLocks noChangeShapeType="1"/>
            </p:cNvSpPr>
            <p:nvPr/>
          </p:nvSpPr>
          <p:spPr bwMode="auto">
            <a:xfrm>
              <a:off x="4310" y="1397"/>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3" name="Line 31"/>
            <p:cNvSpPr>
              <a:spLocks noChangeShapeType="1"/>
            </p:cNvSpPr>
            <p:nvPr/>
          </p:nvSpPr>
          <p:spPr bwMode="auto">
            <a:xfrm>
              <a:off x="4854" y="1191"/>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4" name="Line 32"/>
            <p:cNvSpPr>
              <a:spLocks noChangeShapeType="1"/>
            </p:cNvSpPr>
            <p:nvPr/>
          </p:nvSpPr>
          <p:spPr bwMode="auto">
            <a:xfrm>
              <a:off x="4859" y="1585"/>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5" name="Text Box 33"/>
            <p:cNvSpPr txBox="1">
              <a:spLocks noChangeArrowheads="1"/>
            </p:cNvSpPr>
            <p:nvPr/>
          </p:nvSpPr>
          <p:spPr bwMode="auto">
            <a:xfrm>
              <a:off x="4402" y="1065"/>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86146" name="Text Box 34"/>
            <p:cNvSpPr txBox="1">
              <a:spLocks noChangeArrowheads="1"/>
            </p:cNvSpPr>
            <p:nvPr/>
          </p:nvSpPr>
          <p:spPr bwMode="auto">
            <a:xfrm>
              <a:off x="4426" y="14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86147" name="Text Box 35"/>
            <p:cNvSpPr txBox="1">
              <a:spLocks noChangeArrowheads="1"/>
            </p:cNvSpPr>
            <p:nvPr/>
          </p:nvSpPr>
          <p:spPr bwMode="auto">
            <a:xfrm>
              <a:off x="4997" y="969"/>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86148" name="Text Box 36"/>
            <p:cNvSpPr txBox="1">
              <a:spLocks noChangeArrowheads="1"/>
            </p:cNvSpPr>
            <p:nvPr/>
          </p:nvSpPr>
          <p:spPr bwMode="auto">
            <a:xfrm>
              <a:off x="5021" y="136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86149" name="Text Box 37"/>
            <p:cNvSpPr txBox="1">
              <a:spLocks noChangeArrowheads="1"/>
            </p:cNvSpPr>
            <p:nvPr/>
          </p:nvSpPr>
          <p:spPr bwMode="auto">
            <a:xfrm>
              <a:off x="1984" y="1901"/>
              <a:ext cx="15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Algorithm for Problem A</a:t>
              </a:r>
            </a:p>
          </p:txBody>
        </p:sp>
      </p:grpSp>
      <p:sp>
        <p:nvSpPr>
          <p:cNvPr id="22" name="Google Shape;285;p49"/>
          <p:cNvSpPr txBox="1"/>
          <p:nvPr/>
        </p:nvSpPr>
        <p:spPr>
          <a:xfrm>
            <a:off x="4343400" y="4890648"/>
            <a:ext cx="2319726" cy="6560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Cost of Sorting</a:t>
            </a:r>
            <a:endParaRPr dirty="0">
              <a:solidFill>
                <a:srgbClr val="CC0000"/>
              </a:solidFill>
              <a:latin typeface="Assistant ExtraLight"/>
              <a:ea typeface="Assistant ExtraLight"/>
              <a:cs typeface="Assistant ExtraLight"/>
              <a:sym typeface="Assistant ExtraLight"/>
            </a:endParaRPr>
          </a:p>
        </p:txBody>
      </p:sp>
      <p:cxnSp>
        <p:nvCxnSpPr>
          <p:cNvPr id="23" name="Google Shape;286;p49"/>
          <p:cNvCxnSpPr/>
          <p:nvPr/>
        </p:nvCxnSpPr>
        <p:spPr>
          <a:xfrm rot="10800000" flipV="1">
            <a:off x="4776788" y="5351022"/>
            <a:ext cx="517137" cy="440179"/>
          </a:xfrm>
          <a:prstGeom prst="curvedConnector3">
            <a:avLst>
              <a:gd name="adj1" fmla="val 50000"/>
            </a:avLst>
          </a:prstGeom>
          <a:noFill/>
          <a:ln w="9525" cap="flat" cmpd="sng">
            <a:solidFill>
              <a:srgbClr val="CC0000"/>
            </a:solidFill>
            <a:prstDash val="solid"/>
            <a:round/>
            <a:headEnd type="none" w="med" len="med"/>
            <a:tailEnd type="triangle" w="med" len="med"/>
          </a:ln>
        </p:spPr>
      </p:cxnSp>
      <p:sp>
        <p:nvSpPr>
          <p:cNvPr id="25" name="Google Shape;285;p49"/>
          <p:cNvSpPr txBox="1"/>
          <p:nvPr/>
        </p:nvSpPr>
        <p:spPr>
          <a:xfrm>
            <a:off x="5672650" y="5263386"/>
            <a:ext cx="2319726" cy="6560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Cost of Reduction</a:t>
            </a:r>
            <a:endParaRPr dirty="0">
              <a:solidFill>
                <a:srgbClr val="CC0000"/>
              </a:solidFill>
              <a:latin typeface="Assistant ExtraLight"/>
              <a:ea typeface="Assistant ExtraLight"/>
              <a:cs typeface="Assistant ExtraLight"/>
              <a:sym typeface="Assistant ExtraLight"/>
            </a:endParaRPr>
          </a:p>
        </p:txBody>
      </p:sp>
      <p:cxnSp>
        <p:nvCxnSpPr>
          <p:cNvPr id="26" name="Google Shape;286;p49"/>
          <p:cNvCxnSpPr/>
          <p:nvPr/>
        </p:nvCxnSpPr>
        <p:spPr>
          <a:xfrm rot="10800000" flipV="1">
            <a:off x="5638800" y="5723760"/>
            <a:ext cx="984376" cy="149770"/>
          </a:xfrm>
          <a:prstGeom prst="curvedConnector3">
            <a:avLst>
              <a:gd name="adj1" fmla="val 50000"/>
            </a:avLst>
          </a:prstGeom>
          <a:noFill/>
          <a:ln w="9525" cap="flat" cmpd="sng">
            <a:solidFill>
              <a:srgbClr val="CC0000"/>
            </a:solidFill>
            <a:prstDash val="solid"/>
            <a:round/>
            <a:headEnd type="none" w="med" len="med"/>
            <a:tailEnd type="triangle" w="med" len="med"/>
          </a:ln>
        </p:spPr>
      </p:cxnSp>
    </p:spTree>
    <p:extLst>
      <p:ext uri="{BB962C8B-B14F-4D97-AF65-F5344CB8AC3E}">
        <p14:creationId xmlns:p14="http://schemas.microsoft.com/office/powerpoint/2010/main" val="314203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BE12E5CF-9DB6-49B4-B1ED-5711B97701D2}" type="slidenum">
              <a:rPr lang="en-US" altLang="en-US"/>
              <a:pPr/>
              <a:t>7</a:t>
            </a:fld>
            <a:endParaRPr lang="en-US" altLang="en-US"/>
          </a:p>
        </p:txBody>
      </p:sp>
      <p:sp>
        <p:nvSpPr>
          <p:cNvPr id="986114" name="Rectangle 2"/>
          <p:cNvSpPr>
            <a:spLocks noGrp="1" noChangeArrowheads="1"/>
          </p:cNvSpPr>
          <p:nvPr>
            <p:ph type="title"/>
          </p:nvPr>
        </p:nvSpPr>
        <p:spPr>
          <a:xfrm>
            <a:off x="457200" y="51198"/>
            <a:ext cx="8229600" cy="913606"/>
          </a:xfrm>
        </p:spPr>
        <p:txBody>
          <a:bodyPr/>
          <a:lstStyle/>
          <a:p>
            <a:r>
              <a:rPr lang="en-US" altLang="en-US" dirty="0"/>
              <a:t>Reductions Examples</a:t>
            </a:r>
          </a:p>
        </p:txBody>
      </p:sp>
      <p:sp>
        <p:nvSpPr>
          <p:cNvPr id="986115" name="Rectangle 3"/>
          <p:cNvSpPr>
            <a:spLocks noGrp="1" noChangeArrowheads="1"/>
          </p:cNvSpPr>
          <p:nvPr>
            <p:ph type="body" idx="1"/>
          </p:nvPr>
        </p:nvSpPr>
        <p:spPr>
          <a:xfrm>
            <a:off x="269875" y="964804"/>
            <a:ext cx="8686800" cy="5326459"/>
          </a:xfrm>
        </p:spPr>
        <p:txBody>
          <a:bodyPr>
            <a:normAutofit fontScale="92500" lnSpcReduction="20000"/>
          </a:bodyPr>
          <a:lstStyle/>
          <a:p>
            <a:r>
              <a:rPr lang="en-US" altLang="en-US" sz="2800" dirty="0">
                <a:solidFill>
                  <a:schemeClr val="tx2"/>
                </a:solidFill>
              </a:rPr>
              <a:t>Problem A reduces to problem B if you can use an algorithm that solves B to help solve A.</a:t>
            </a:r>
          </a:p>
          <a:p>
            <a:endParaRPr lang="en-US" altLang="en-US" sz="2800" dirty="0">
              <a:solidFill>
                <a:schemeClr val="tx2"/>
              </a:solidFill>
            </a:endParaRP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2800" dirty="0">
              <a:solidFill>
                <a:schemeClr val="tx2"/>
              </a:solidFill>
            </a:endParaRPr>
          </a:p>
          <a:p>
            <a:r>
              <a:rPr lang="en-US" sz="2800" dirty="0">
                <a:solidFill>
                  <a:schemeClr val="tx2"/>
                </a:solidFill>
              </a:rPr>
              <a:t>Example 2. [element distinctness reduces to sorting]</a:t>
            </a:r>
          </a:p>
          <a:p>
            <a:r>
              <a:rPr lang="en-US" dirty="0"/>
              <a:t>To solve element distinctness on N items:</a:t>
            </a:r>
          </a:p>
          <a:p>
            <a:pPr lvl="1"/>
            <a:r>
              <a:rPr lang="en-US" sz="2400" dirty="0">
                <a:solidFill>
                  <a:schemeClr val="tx2"/>
                </a:solidFill>
              </a:rPr>
              <a:t>Sort N items</a:t>
            </a:r>
          </a:p>
          <a:p>
            <a:pPr lvl="1"/>
            <a:r>
              <a:rPr lang="en-US" sz="2400" dirty="0">
                <a:solidFill>
                  <a:schemeClr val="tx2"/>
                </a:solidFill>
              </a:rPr>
              <a:t>Check adjacent pairs for equality.</a:t>
            </a:r>
          </a:p>
          <a:p>
            <a:endParaRPr lang="en-US" sz="2800" dirty="0">
              <a:solidFill>
                <a:schemeClr val="tx2"/>
              </a:solidFill>
            </a:endParaRPr>
          </a:p>
          <a:p>
            <a:pPr marL="0" indent="0">
              <a:buNone/>
            </a:pPr>
            <a:r>
              <a:rPr lang="en-US" sz="2400" dirty="0">
                <a:solidFill>
                  <a:srgbClr val="C00000"/>
                </a:solidFill>
              </a:rPr>
              <a:t>Cost of solving </a:t>
            </a:r>
            <a:r>
              <a:rPr lang="en-US" sz="2400" i="1" dirty="0">
                <a:solidFill>
                  <a:srgbClr val="C00000"/>
                </a:solidFill>
              </a:rPr>
              <a:t>element distinctness </a:t>
            </a:r>
            <a:r>
              <a:rPr lang="en-US" sz="2400" dirty="0">
                <a:solidFill>
                  <a:srgbClr val="C00000"/>
                </a:solidFill>
              </a:rPr>
              <a:t>= </a:t>
            </a:r>
            <a:r>
              <a:rPr lang="en-US" sz="2400" dirty="0">
                <a:solidFill>
                  <a:srgbClr val="002060"/>
                </a:solidFill>
              </a:rPr>
              <a:t>O(n log n) + O(n)</a:t>
            </a:r>
          </a:p>
          <a:p>
            <a:pPr marL="0" indent="0">
              <a:buNone/>
            </a:pPr>
            <a:endParaRPr lang="en-US" altLang="en-US" sz="2400" dirty="0">
              <a:solidFill>
                <a:srgbClr val="C00000"/>
              </a:solidFill>
            </a:endParaRPr>
          </a:p>
        </p:txBody>
      </p:sp>
      <p:grpSp>
        <p:nvGrpSpPr>
          <p:cNvPr id="986133" name="Group 21"/>
          <p:cNvGrpSpPr>
            <a:grpSpLocks/>
          </p:cNvGrpSpPr>
          <p:nvPr/>
        </p:nvGrpSpPr>
        <p:grpSpPr bwMode="auto">
          <a:xfrm>
            <a:off x="76200" y="1828800"/>
            <a:ext cx="8115300" cy="1966913"/>
            <a:chOff x="304" y="895"/>
            <a:chExt cx="5112" cy="1239"/>
          </a:xfrm>
        </p:grpSpPr>
        <p:sp>
          <p:nvSpPr>
            <p:cNvPr id="986134" name="Rectangle 22"/>
            <p:cNvSpPr>
              <a:spLocks noChangeArrowheads="1"/>
            </p:cNvSpPr>
            <p:nvPr/>
          </p:nvSpPr>
          <p:spPr bwMode="auto">
            <a:xfrm>
              <a:off x="677" y="89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p>
            <a:p>
              <a:pPr algn="ctr"/>
              <a:endParaRPr lang="en-US" altLang="en-US" sz="2400"/>
            </a:p>
            <a:p>
              <a:pPr algn="ctr"/>
              <a:endParaRPr lang="en-US" altLang="en-US" sz="2400"/>
            </a:p>
          </p:txBody>
        </p:sp>
        <p:sp>
          <p:nvSpPr>
            <p:cNvPr id="986135" name="Rectangle 23"/>
            <p:cNvSpPr>
              <a:spLocks noChangeArrowheads="1"/>
            </p:cNvSpPr>
            <p:nvPr/>
          </p:nvSpPr>
          <p:spPr bwMode="auto">
            <a:xfrm>
              <a:off x="852" y="1102"/>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latin typeface="Monotype Corsiva" panose="03010101010201010101" pitchFamily="66" charset="0"/>
                </a:rPr>
                <a:t>f</a:t>
              </a:r>
            </a:p>
          </p:txBody>
        </p:sp>
        <p:sp>
          <p:nvSpPr>
            <p:cNvPr id="986136" name="Rectangle 24"/>
            <p:cNvSpPr>
              <a:spLocks noChangeArrowheads="1"/>
            </p:cNvSpPr>
            <p:nvPr/>
          </p:nvSpPr>
          <p:spPr bwMode="auto">
            <a:xfrm>
              <a:off x="2224" y="1102"/>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Problem B</a:t>
              </a:r>
            </a:p>
          </p:txBody>
        </p:sp>
        <p:sp>
          <p:nvSpPr>
            <p:cNvPr id="986137" name="Line 25"/>
            <p:cNvSpPr>
              <a:spLocks noChangeShapeType="1"/>
            </p:cNvSpPr>
            <p:nvPr/>
          </p:nvSpPr>
          <p:spPr bwMode="auto">
            <a:xfrm>
              <a:off x="304" y="1383"/>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38" name="Text Box 26"/>
            <p:cNvSpPr txBox="1">
              <a:spLocks noChangeArrowheads="1"/>
            </p:cNvSpPr>
            <p:nvPr/>
          </p:nvSpPr>
          <p:spPr bwMode="auto">
            <a:xfrm>
              <a:off x="453" y="1074"/>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86139" name="Text Box 27"/>
            <p:cNvSpPr txBox="1">
              <a:spLocks noChangeArrowheads="1"/>
            </p:cNvSpPr>
            <p:nvPr/>
          </p:nvSpPr>
          <p:spPr bwMode="auto">
            <a:xfrm>
              <a:off x="1946" y="1074"/>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86140" name="Line 28"/>
            <p:cNvSpPr>
              <a:spLocks noChangeShapeType="1"/>
            </p:cNvSpPr>
            <p:nvPr/>
          </p:nvSpPr>
          <p:spPr bwMode="auto">
            <a:xfrm>
              <a:off x="1480" y="1383"/>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1" name="Line 29"/>
            <p:cNvSpPr>
              <a:spLocks noChangeShapeType="1"/>
            </p:cNvSpPr>
            <p:nvPr/>
          </p:nvSpPr>
          <p:spPr bwMode="auto">
            <a:xfrm flipV="1">
              <a:off x="4310" y="1186"/>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2" name="Line 30"/>
            <p:cNvSpPr>
              <a:spLocks noChangeShapeType="1"/>
            </p:cNvSpPr>
            <p:nvPr/>
          </p:nvSpPr>
          <p:spPr bwMode="auto">
            <a:xfrm>
              <a:off x="4310" y="1397"/>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3" name="Line 31"/>
            <p:cNvSpPr>
              <a:spLocks noChangeShapeType="1"/>
            </p:cNvSpPr>
            <p:nvPr/>
          </p:nvSpPr>
          <p:spPr bwMode="auto">
            <a:xfrm>
              <a:off x="4854" y="1191"/>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4" name="Line 32"/>
            <p:cNvSpPr>
              <a:spLocks noChangeShapeType="1"/>
            </p:cNvSpPr>
            <p:nvPr/>
          </p:nvSpPr>
          <p:spPr bwMode="auto">
            <a:xfrm>
              <a:off x="4859" y="1585"/>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5" name="Text Box 33"/>
            <p:cNvSpPr txBox="1">
              <a:spLocks noChangeArrowheads="1"/>
            </p:cNvSpPr>
            <p:nvPr/>
          </p:nvSpPr>
          <p:spPr bwMode="auto">
            <a:xfrm>
              <a:off x="4402" y="1065"/>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86146" name="Text Box 34"/>
            <p:cNvSpPr txBox="1">
              <a:spLocks noChangeArrowheads="1"/>
            </p:cNvSpPr>
            <p:nvPr/>
          </p:nvSpPr>
          <p:spPr bwMode="auto">
            <a:xfrm>
              <a:off x="4426" y="14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86147" name="Text Box 35"/>
            <p:cNvSpPr txBox="1">
              <a:spLocks noChangeArrowheads="1"/>
            </p:cNvSpPr>
            <p:nvPr/>
          </p:nvSpPr>
          <p:spPr bwMode="auto">
            <a:xfrm>
              <a:off x="4997" y="969"/>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86148" name="Text Box 36"/>
            <p:cNvSpPr txBox="1">
              <a:spLocks noChangeArrowheads="1"/>
            </p:cNvSpPr>
            <p:nvPr/>
          </p:nvSpPr>
          <p:spPr bwMode="auto">
            <a:xfrm>
              <a:off x="5021" y="136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86149" name="Text Box 37"/>
            <p:cNvSpPr txBox="1">
              <a:spLocks noChangeArrowheads="1"/>
            </p:cNvSpPr>
            <p:nvPr/>
          </p:nvSpPr>
          <p:spPr bwMode="auto">
            <a:xfrm>
              <a:off x="1984" y="1901"/>
              <a:ext cx="15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Algorithm for Problem A</a:t>
              </a:r>
            </a:p>
          </p:txBody>
        </p:sp>
      </p:grpSp>
      <p:sp>
        <p:nvSpPr>
          <p:cNvPr id="22" name="Google Shape;285;p49"/>
          <p:cNvSpPr txBox="1"/>
          <p:nvPr/>
        </p:nvSpPr>
        <p:spPr>
          <a:xfrm>
            <a:off x="4343400" y="4890648"/>
            <a:ext cx="2319726" cy="6560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         Cost of Sorting</a:t>
            </a:r>
            <a:endParaRPr dirty="0">
              <a:solidFill>
                <a:srgbClr val="CC0000"/>
              </a:solidFill>
              <a:latin typeface="Assistant ExtraLight"/>
              <a:ea typeface="Assistant ExtraLight"/>
              <a:cs typeface="Assistant ExtraLight"/>
              <a:sym typeface="Assistant ExtraLight"/>
            </a:endParaRPr>
          </a:p>
        </p:txBody>
      </p:sp>
      <p:cxnSp>
        <p:nvCxnSpPr>
          <p:cNvPr id="23" name="Google Shape;286;p49"/>
          <p:cNvCxnSpPr/>
          <p:nvPr/>
        </p:nvCxnSpPr>
        <p:spPr>
          <a:xfrm rot="5400000">
            <a:off x="5065683" y="5495515"/>
            <a:ext cx="372737" cy="83751"/>
          </a:xfrm>
          <a:prstGeom prst="curvedConnector3">
            <a:avLst>
              <a:gd name="adj1" fmla="val 50000"/>
            </a:avLst>
          </a:prstGeom>
          <a:noFill/>
          <a:ln w="9525" cap="flat" cmpd="sng">
            <a:solidFill>
              <a:srgbClr val="CC0000"/>
            </a:solidFill>
            <a:prstDash val="solid"/>
            <a:round/>
            <a:headEnd type="none" w="med" len="med"/>
            <a:tailEnd type="triangle" w="med" len="med"/>
          </a:ln>
        </p:spPr>
      </p:cxnSp>
      <p:sp>
        <p:nvSpPr>
          <p:cNvPr id="25" name="Google Shape;285;p49"/>
          <p:cNvSpPr txBox="1"/>
          <p:nvPr/>
        </p:nvSpPr>
        <p:spPr>
          <a:xfrm>
            <a:off x="6294680" y="5156621"/>
            <a:ext cx="2319726" cy="6560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Cost of Reduction</a:t>
            </a:r>
            <a:endParaRPr dirty="0">
              <a:solidFill>
                <a:srgbClr val="CC0000"/>
              </a:solidFill>
              <a:latin typeface="Assistant ExtraLight"/>
              <a:ea typeface="Assistant ExtraLight"/>
              <a:cs typeface="Assistant ExtraLight"/>
              <a:sym typeface="Assistant ExtraLight"/>
            </a:endParaRPr>
          </a:p>
        </p:txBody>
      </p:sp>
      <p:cxnSp>
        <p:nvCxnSpPr>
          <p:cNvPr id="26" name="Google Shape;286;p49"/>
          <p:cNvCxnSpPr/>
          <p:nvPr/>
        </p:nvCxnSpPr>
        <p:spPr>
          <a:xfrm rot="10800000" flipV="1">
            <a:off x="6581775" y="5688153"/>
            <a:ext cx="539752" cy="189609"/>
          </a:xfrm>
          <a:prstGeom prst="curvedConnector3">
            <a:avLst>
              <a:gd name="adj1" fmla="val 50000"/>
            </a:avLst>
          </a:prstGeom>
          <a:noFill/>
          <a:ln w="9525" cap="flat" cmpd="sng">
            <a:solidFill>
              <a:srgbClr val="CC0000"/>
            </a:solidFill>
            <a:prstDash val="solid"/>
            <a:round/>
            <a:headEnd type="none" w="med" len="med"/>
            <a:tailEnd type="triangle" w="med" len="med"/>
          </a:ln>
        </p:spPr>
      </p:cxnSp>
    </p:spTree>
    <p:extLst>
      <p:ext uri="{BB962C8B-B14F-4D97-AF65-F5344CB8AC3E}">
        <p14:creationId xmlns:p14="http://schemas.microsoft.com/office/powerpoint/2010/main" val="28732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BE12E5CF-9DB6-49B4-B1ED-5711B97701D2}" type="slidenum">
              <a:rPr lang="en-US" altLang="en-US"/>
              <a:pPr/>
              <a:t>8</a:t>
            </a:fld>
            <a:endParaRPr lang="en-US" altLang="en-US"/>
          </a:p>
        </p:txBody>
      </p:sp>
      <p:sp>
        <p:nvSpPr>
          <p:cNvPr id="986114" name="Rectangle 2"/>
          <p:cNvSpPr>
            <a:spLocks noGrp="1" noChangeArrowheads="1"/>
          </p:cNvSpPr>
          <p:nvPr>
            <p:ph type="title"/>
          </p:nvPr>
        </p:nvSpPr>
        <p:spPr>
          <a:xfrm>
            <a:off x="457200" y="51198"/>
            <a:ext cx="8229600" cy="913606"/>
          </a:xfrm>
        </p:spPr>
        <p:txBody>
          <a:bodyPr/>
          <a:lstStyle/>
          <a:p>
            <a:r>
              <a:rPr lang="en-US" altLang="en-US" dirty="0"/>
              <a:t>Reductions Examples</a:t>
            </a:r>
          </a:p>
        </p:txBody>
      </p:sp>
      <p:sp>
        <p:nvSpPr>
          <p:cNvPr id="986115" name="Rectangle 3"/>
          <p:cNvSpPr>
            <a:spLocks noGrp="1" noChangeArrowheads="1"/>
          </p:cNvSpPr>
          <p:nvPr>
            <p:ph type="body" idx="1"/>
          </p:nvPr>
        </p:nvSpPr>
        <p:spPr>
          <a:xfrm>
            <a:off x="269875" y="964804"/>
            <a:ext cx="8686800" cy="5326459"/>
          </a:xfrm>
        </p:spPr>
        <p:txBody>
          <a:bodyPr>
            <a:normAutofit fontScale="85000" lnSpcReduction="20000"/>
          </a:bodyPr>
          <a:lstStyle/>
          <a:p>
            <a:r>
              <a:rPr lang="en-US" altLang="en-US" sz="2800" dirty="0">
                <a:solidFill>
                  <a:srgbClr val="C00000"/>
                </a:solidFill>
              </a:rPr>
              <a:t>Convex hull. </a:t>
            </a:r>
            <a:r>
              <a:rPr lang="en-US" altLang="en-US" sz="2800" dirty="0">
                <a:solidFill>
                  <a:schemeClr val="tx2"/>
                </a:solidFill>
              </a:rPr>
              <a:t>Given N points in the plane, identify the extreme points of the convex hull (in counterclockwise order).</a:t>
            </a:r>
          </a:p>
          <a:p>
            <a:endParaRPr lang="en-US" altLang="en-US" sz="2800" dirty="0">
              <a:solidFill>
                <a:schemeClr val="tx2"/>
              </a:solidFill>
            </a:endParaRP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2800" dirty="0">
              <a:solidFill>
                <a:schemeClr val="tx2"/>
              </a:solidFill>
            </a:endParaRPr>
          </a:p>
          <a:p>
            <a:r>
              <a:rPr lang="en-US" sz="2800" dirty="0">
                <a:solidFill>
                  <a:schemeClr val="tx2"/>
                </a:solidFill>
              </a:rPr>
              <a:t>Example 3. [Convex hull reduces to sorting.]</a:t>
            </a:r>
          </a:p>
          <a:p>
            <a:r>
              <a:rPr lang="en-US" dirty="0"/>
              <a:t>To solve convex hull:</a:t>
            </a:r>
          </a:p>
          <a:p>
            <a:pPr lvl="1"/>
            <a:r>
              <a:rPr lang="en-US" sz="2400" dirty="0">
                <a:solidFill>
                  <a:schemeClr val="tx2"/>
                </a:solidFill>
              </a:rPr>
              <a:t>Choose point p with smallest (or largest) y-coordinate.</a:t>
            </a:r>
          </a:p>
          <a:p>
            <a:pPr lvl="1"/>
            <a:r>
              <a:rPr lang="en-US" sz="2400" dirty="0">
                <a:solidFill>
                  <a:schemeClr val="tx2"/>
                </a:solidFill>
              </a:rPr>
              <a:t>Sort points by polar angle with p.</a:t>
            </a:r>
          </a:p>
          <a:p>
            <a:pPr lvl="1"/>
            <a:r>
              <a:rPr lang="en-US" sz="2400" dirty="0">
                <a:solidFill>
                  <a:schemeClr val="tx2"/>
                </a:solidFill>
              </a:rPr>
              <a:t>Consider points in order, and discard those that would create a clockwise turn.</a:t>
            </a:r>
          </a:p>
          <a:p>
            <a:pPr marL="0" indent="0">
              <a:buNone/>
            </a:pPr>
            <a:endParaRPr lang="en-US" sz="2800" dirty="0">
              <a:solidFill>
                <a:schemeClr val="tx2"/>
              </a:solidFill>
            </a:endParaRPr>
          </a:p>
          <a:p>
            <a:pPr marL="0" indent="0">
              <a:buNone/>
            </a:pPr>
            <a:r>
              <a:rPr lang="en-US" sz="2400" dirty="0">
                <a:solidFill>
                  <a:srgbClr val="C00000"/>
                </a:solidFill>
              </a:rPr>
              <a:t>Cost of solving </a:t>
            </a:r>
            <a:r>
              <a:rPr lang="en-US" sz="2400" i="1" dirty="0">
                <a:solidFill>
                  <a:srgbClr val="C00000"/>
                </a:solidFill>
              </a:rPr>
              <a:t>element distinctness </a:t>
            </a:r>
            <a:r>
              <a:rPr lang="en-US" sz="2400" dirty="0">
                <a:solidFill>
                  <a:srgbClr val="C00000"/>
                </a:solidFill>
              </a:rPr>
              <a:t>= </a:t>
            </a:r>
            <a:r>
              <a:rPr lang="en-US" sz="2400" dirty="0">
                <a:solidFill>
                  <a:srgbClr val="002060"/>
                </a:solidFill>
              </a:rPr>
              <a:t>O(n log n) + O(n)</a:t>
            </a:r>
          </a:p>
          <a:p>
            <a:pPr marL="0" indent="0">
              <a:buNone/>
            </a:pPr>
            <a:endParaRPr lang="en-US" altLang="en-US" sz="2400" dirty="0">
              <a:solidFill>
                <a:srgbClr val="C00000"/>
              </a:solidFill>
            </a:endParaRPr>
          </a:p>
        </p:txBody>
      </p:sp>
      <p:grpSp>
        <p:nvGrpSpPr>
          <p:cNvPr id="986133" name="Group 21"/>
          <p:cNvGrpSpPr>
            <a:grpSpLocks/>
          </p:cNvGrpSpPr>
          <p:nvPr/>
        </p:nvGrpSpPr>
        <p:grpSpPr bwMode="auto">
          <a:xfrm>
            <a:off x="76200" y="1828800"/>
            <a:ext cx="8115300" cy="1635125"/>
            <a:chOff x="304" y="895"/>
            <a:chExt cx="5112" cy="1030"/>
          </a:xfrm>
        </p:grpSpPr>
        <p:sp>
          <p:nvSpPr>
            <p:cNvPr id="986134" name="Rectangle 22"/>
            <p:cNvSpPr>
              <a:spLocks noChangeArrowheads="1"/>
            </p:cNvSpPr>
            <p:nvPr/>
          </p:nvSpPr>
          <p:spPr bwMode="auto">
            <a:xfrm>
              <a:off x="677" y="89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p>
            <a:p>
              <a:pPr algn="ctr"/>
              <a:endParaRPr lang="en-US" altLang="en-US" sz="2400"/>
            </a:p>
            <a:p>
              <a:pPr algn="ctr"/>
              <a:endParaRPr lang="en-US" altLang="en-US" sz="2400"/>
            </a:p>
          </p:txBody>
        </p:sp>
        <p:sp>
          <p:nvSpPr>
            <p:cNvPr id="986135" name="Rectangle 23"/>
            <p:cNvSpPr>
              <a:spLocks noChangeArrowheads="1"/>
            </p:cNvSpPr>
            <p:nvPr/>
          </p:nvSpPr>
          <p:spPr bwMode="auto">
            <a:xfrm>
              <a:off x="852" y="1102"/>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latin typeface="Monotype Corsiva" panose="03010101010201010101" pitchFamily="66" charset="0"/>
                </a:rPr>
                <a:t>f</a:t>
              </a:r>
            </a:p>
          </p:txBody>
        </p:sp>
        <p:sp>
          <p:nvSpPr>
            <p:cNvPr id="986136" name="Rectangle 24"/>
            <p:cNvSpPr>
              <a:spLocks noChangeArrowheads="1"/>
            </p:cNvSpPr>
            <p:nvPr/>
          </p:nvSpPr>
          <p:spPr bwMode="auto">
            <a:xfrm>
              <a:off x="2224" y="1102"/>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t>Problem B</a:t>
              </a:r>
            </a:p>
          </p:txBody>
        </p:sp>
        <p:sp>
          <p:nvSpPr>
            <p:cNvPr id="986137" name="Line 25"/>
            <p:cNvSpPr>
              <a:spLocks noChangeShapeType="1"/>
            </p:cNvSpPr>
            <p:nvPr/>
          </p:nvSpPr>
          <p:spPr bwMode="auto">
            <a:xfrm>
              <a:off x="304" y="1383"/>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38" name="Text Box 26"/>
            <p:cNvSpPr txBox="1">
              <a:spLocks noChangeArrowheads="1"/>
            </p:cNvSpPr>
            <p:nvPr/>
          </p:nvSpPr>
          <p:spPr bwMode="auto">
            <a:xfrm>
              <a:off x="453" y="1074"/>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86139" name="Text Box 27"/>
            <p:cNvSpPr txBox="1">
              <a:spLocks noChangeArrowheads="1"/>
            </p:cNvSpPr>
            <p:nvPr/>
          </p:nvSpPr>
          <p:spPr bwMode="auto">
            <a:xfrm>
              <a:off x="1946" y="1074"/>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86140" name="Line 28"/>
            <p:cNvSpPr>
              <a:spLocks noChangeShapeType="1"/>
            </p:cNvSpPr>
            <p:nvPr/>
          </p:nvSpPr>
          <p:spPr bwMode="auto">
            <a:xfrm>
              <a:off x="1480" y="1383"/>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1" name="Line 29"/>
            <p:cNvSpPr>
              <a:spLocks noChangeShapeType="1"/>
            </p:cNvSpPr>
            <p:nvPr/>
          </p:nvSpPr>
          <p:spPr bwMode="auto">
            <a:xfrm flipV="1">
              <a:off x="4310" y="1186"/>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2" name="Line 30"/>
            <p:cNvSpPr>
              <a:spLocks noChangeShapeType="1"/>
            </p:cNvSpPr>
            <p:nvPr/>
          </p:nvSpPr>
          <p:spPr bwMode="auto">
            <a:xfrm>
              <a:off x="4310" y="1397"/>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3" name="Line 31"/>
            <p:cNvSpPr>
              <a:spLocks noChangeShapeType="1"/>
            </p:cNvSpPr>
            <p:nvPr/>
          </p:nvSpPr>
          <p:spPr bwMode="auto">
            <a:xfrm>
              <a:off x="4854" y="1191"/>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4" name="Line 32"/>
            <p:cNvSpPr>
              <a:spLocks noChangeShapeType="1"/>
            </p:cNvSpPr>
            <p:nvPr/>
          </p:nvSpPr>
          <p:spPr bwMode="auto">
            <a:xfrm>
              <a:off x="4859" y="1585"/>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86145" name="Text Box 33"/>
            <p:cNvSpPr txBox="1">
              <a:spLocks noChangeArrowheads="1"/>
            </p:cNvSpPr>
            <p:nvPr/>
          </p:nvSpPr>
          <p:spPr bwMode="auto">
            <a:xfrm>
              <a:off x="4402" y="1065"/>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86146" name="Text Box 34"/>
            <p:cNvSpPr txBox="1">
              <a:spLocks noChangeArrowheads="1"/>
            </p:cNvSpPr>
            <p:nvPr/>
          </p:nvSpPr>
          <p:spPr bwMode="auto">
            <a:xfrm>
              <a:off x="4426" y="14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86147" name="Text Box 35"/>
            <p:cNvSpPr txBox="1">
              <a:spLocks noChangeArrowheads="1"/>
            </p:cNvSpPr>
            <p:nvPr/>
          </p:nvSpPr>
          <p:spPr bwMode="auto">
            <a:xfrm>
              <a:off x="4997" y="969"/>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86148" name="Text Box 36"/>
            <p:cNvSpPr txBox="1">
              <a:spLocks noChangeArrowheads="1"/>
            </p:cNvSpPr>
            <p:nvPr/>
          </p:nvSpPr>
          <p:spPr bwMode="auto">
            <a:xfrm>
              <a:off x="5021" y="136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86149" name="Text Box 37"/>
            <p:cNvSpPr txBox="1">
              <a:spLocks noChangeArrowheads="1"/>
            </p:cNvSpPr>
            <p:nvPr/>
          </p:nvSpPr>
          <p:spPr bwMode="auto">
            <a:xfrm>
              <a:off x="2185" y="1692"/>
              <a:ext cx="15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Algorithm for Problem A</a:t>
              </a:r>
            </a:p>
          </p:txBody>
        </p:sp>
      </p:grpSp>
      <p:sp>
        <p:nvSpPr>
          <p:cNvPr id="22" name="Google Shape;285;p49"/>
          <p:cNvSpPr txBox="1"/>
          <p:nvPr/>
        </p:nvSpPr>
        <p:spPr>
          <a:xfrm>
            <a:off x="3124200" y="5221708"/>
            <a:ext cx="2319726" cy="6560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         Cost of Sorting</a:t>
            </a:r>
            <a:endParaRPr dirty="0">
              <a:solidFill>
                <a:srgbClr val="CC0000"/>
              </a:solidFill>
              <a:latin typeface="Assistant ExtraLight"/>
              <a:ea typeface="Assistant ExtraLight"/>
              <a:cs typeface="Assistant ExtraLight"/>
              <a:sym typeface="Assistant ExtraLight"/>
            </a:endParaRPr>
          </a:p>
        </p:txBody>
      </p:sp>
      <p:cxnSp>
        <p:nvCxnSpPr>
          <p:cNvPr id="23" name="Google Shape;286;p49"/>
          <p:cNvCxnSpPr/>
          <p:nvPr/>
        </p:nvCxnSpPr>
        <p:spPr>
          <a:xfrm rot="16200000" flipH="1">
            <a:off x="4599104" y="5695447"/>
            <a:ext cx="259344" cy="146049"/>
          </a:xfrm>
          <a:prstGeom prst="curvedConnector3">
            <a:avLst>
              <a:gd name="adj1" fmla="val 50000"/>
            </a:avLst>
          </a:prstGeom>
          <a:noFill/>
          <a:ln w="9525" cap="flat" cmpd="sng">
            <a:solidFill>
              <a:srgbClr val="CC0000"/>
            </a:solidFill>
            <a:prstDash val="solid"/>
            <a:round/>
            <a:headEnd type="none" w="med" len="med"/>
            <a:tailEnd type="triangle" w="med" len="med"/>
          </a:ln>
        </p:spPr>
      </p:cxnSp>
      <p:sp>
        <p:nvSpPr>
          <p:cNvPr id="25" name="Google Shape;285;p49"/>
          <p:cNvSpPr txBox="1"/>
          <p:nvPr/>
        </p:nvSpPr>
        <p:spPr>
          <a:xfrm>
            <a:off x="5476487" y="5251984"/>
            <a:ext cx="2319726" cy="6560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C0000"/>
                </a:solidFill>
                <a:latin typeface="Assistant ExtraLight"/>
                <a:ea typeface="Assistant ExtraLight"/>
                <a:cs typeface="Assistant ExtraLight"/>
                <a:sym typeface="Assistant ExtraLight"/>
              </a:rPr>
              <a:t>Cost of Reduction</a:t>
            </a:r>
            <a:endParaRPr dirty="0">
              <a:solidFill>
                <a:srgbClr val="CC0000"/>
              </a:solidFill>
              <a:latin typeface="Assistant ExtraLight"/>
              <a:ea typeface="Assistant ExtraLight"/>
              <a:cs typeface="Assistant ExtraLight"/>
              <a:sym typeface="Assistant ExtraLight"/>
            </a:endParaRPr>
          </a:p>
        </p:txBody>
      </p:sp>
      <p:cxnSp>
        <p:nvCxnSpPr>
          <p:cNvPr id="26" name="Google Shape;286;p49"/>
          <p:cNvCxnSpPr/>
          <p:nvPr/>
        </p:nvCxnSpPr>
        <p:spPr>
          <a:xfrm rot="10800000" flipV="1">
            <a:off x="5921832" y="5726646"/>
            <a:ext cx="411521" cy="131720"/>
          </a:xfrm>
          <a:prstGeom prst="curvedConnector3">
            <a:avLst>
              <a:gd name="adj1" fmla="val 50000"/>
            </a:avLst>
          </a:prstGeom>
          <a:noFill/>
          <a:ln w="9525" cap="flat" cmpd="sng">
            <a:solidFill>
              <a:srgbClr val="CC0000"/>
            </a:solidFill>
            <a:prstDash val="solid"/>
            <a:round/>
            <a:headEnd type="none" w="med" len="med"/>
            <a:tailEnd type="triangle" w="med" len="med"/>
          </a:ln>
        </p:spPr>
      </p:cxnSp>
    </p:spTree>
    <p:extLst>
      <p:ext uri="{BB962C8B-B14F-4D97-AF65-F5344CB8AC3E}">
        <p14:creationId xmlns:p14="http://schemas.microsoft.com/office/powerpoint/2010/main" val="237157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4"/>
          <p:cNvSpPr txBox="1">
            <a:spLocks noGrp="1"/>
          </p:cNvSpPr>
          <p:nvPr>
            <p:ph type="title" idx="4294967295"/>
          </p:nvPr>
        </p:nvSpPr>
        <p:spPr>
          <a:xfrm>
            <a:off x="155775" y="223667"/>
            <a:ext cx="8832150" cy="990600"/>
          </a:xfrm>
          <a:prstGeom prst="rect">
            <a:avLst/>
          </a:prstGeom>
          <a:noFill/>
          <a:ln w="28575" cap="flat" cmpd="sng">
            <a:solidFill>
              <a:srgbClr val="FFFFFF"/>
            </a:solidFill>
            <a:prstDash val="solid"/>
            <a:round/>
            <a:headEnd type="none" w="sm" len="sm"/>
            <a:tailEnd type="none" w="sm" len="sm"/>
          </a:ln>
        </p:spPr>
        <p:txBody>
          <a:bodyPr spcFirstLastPara="1" vert="horz" wrap="square" lIns="91425" tIns="91425" rIns="91425" bIns="91425" rtlCol="0" anchor="ctr" anchorCtr="0">
            <a:noAutofit/>
          </a:bodyPr>
          <a:lstStyle/>
          <a:p>
            <a:pPr algn="l">
              <a:spcBef>
                <a:spcPts val="0"/>
              </a:spcBef>
            </a:pPr>
            <a:r>
              <a:rPr lang="en" sz="2800" dirty="0">
                <a:solidFill>
                  <a:schemeClr val="accent5"/>
                </a:solidFill>
                <a:latin typeface="Lato Light"/>
                <a:ea typeface="Lato Light"/>
                <a:cs typeface="Lato Light"/>
                <a:sym typeface="Lato Light"/>
              </a:rPr>
              <a:t>RECIPE FOR PROVING </a:t>
            </a:r>
            <a:r>
              <a:rPr lang="en-US" altLang="en-US" sz="2800" dirty="0">
                <a:solidFill>
                  <a:schemeClr val="accent5"/>
                </a:solidFill>
                <a:latin typeface="Lato Light"/>
                <a:ea typeface="Lato Light"/>
                <a:cs typeface="Lato Light"/>
              </a:rPr>
              <a:t>PROBLEM Is NP-Complete</a:t>
            </a:r>
            <a:endParaRPr sz="2800" dirty="0">
              <a:solidFill>
                <a:schemeClr val="accent5"/>
              </a:solidFill>
              <a:latin typeface="Lato Light"/>
              <a:ea typeface="Lato Light"/>
              <a:cs typeface="Lato Light"/>
              <a:sym typeface="Lato Light"/>
            </a:endParaRPr>
          </a:p>
        </p:txBody>
      </p:sp>
      <p:sp>
        <p:nvSpPr>
          <p:cNvPr id="154" name="Google Shape;154;p34"/>
          <p:cNvSpPr txBox="1">
            <a:spLocks noGrp="1"/>
          </p:cNvSpPr>
          <p:nvPr>
            <p:ph type="sldNum" idx="12"/>
          </p:nvPr>
        </p:nvSpPr>
        <p:spPr>
          <a:xfrm>
            <a:off x="8472458" y="5520467"/>
            <a:ext cx="548700" cy="393600"/>
          </a:xfrm>
          <a:prstGeom prst="rect">
            <a:avLst/>
          </a:prstGeom>
        </p:spPr>
        <p:txBody>
          <a:bodyPr spcFirstLastPara="1" vert="horz" wrap="square" lIns="91425" tIns="91425" rIns="91425" bIns="91425" rtlCol="0" anchor="ctr" anchorCtr="0">
            <a:noAutofit/>
          </a:bodyPr>
          <a:lstStyle/>
          <a:p>
            <a:fld id="{00000000-1234-1234-1234-123412341234}" type="slidenum">
              <a:rPr lang="en"/>
              <a:pPr/>
              <a:t>9</a:t>
            </a:fld>
            <a:endParaRPr/>
          </a:p>
        </p:txBody>
      </p:sp>
      <p:sp>
        <p:nvSpPr>
          <p:cNvPr id="155" name="Google Shape;155;p34"/>
          <p:cNvSpPr/>
          <p:nvPr/>
        </p:nvSpPr>
        <p:spPr>
          <a:xfrm>
            <a:off x="311549" y="1847308"/>
            <a:ext cx="8520600" cy="3681800"/>
          </a:xfrm>
          <a:prstGeom prst="roundRect">
            <a:avLst>
              <a:gd name="adj" fmla="val 11810"/>
            </a:avLst>
          </a:prstGeom>
          <a:solidFill>
            <a:schemeClr val="bg2"/>
          </a:solidFill>
          <a:ln>
            <a:noFill/>
          </a:ln>
        </p:spPr>
        <p:txBody>
          <a:bodyPr spcFirstLastPara="1" wrap="square" lIns="91425" tIns="91425" rIns="91425" bIns="91425" anchor="ctr" anchorCtr="0">
            <a:noAutofit/>
          </a:bodyPr>
          <a:lstStyle/>
          <a:p>
            <a:pPr marL="457200" indent="-342900">
              <a:buSzPts val="1800"/>
              <a:buFont typeface="Assistant"/>
              <a:buAutoNum type="arabicPeriod"/>
            </a:pPr>
            <a:r>
              <a:rPr lang="en-US" sz="2400" b="1" dirty="0">
                <a:latin typeface="Assistant"/>
                <a:ea typeface="Assistant"/>
                <a:cs typeface="Assistant"/>
                <a:sym typeface="Assistant"/>
              </a:rPr>
              <a:t>Prove that B is a member of the class NP.</a:t>
            </a:r>
            <a:r>
              <a:rPr lang="en" sz="2400" b="1" dirty="0">
                <a:latin typeface="Assistant"/>
                <a:ea typeface="Assistant"/>
                <a:cs typeface="Assistant"/>
                <a:sym typeface="Assistant"/>
              </a:rPr>
              <a:t> </a:t>
            </a:r>
            <a:r>
              <a:rPr lang="en-US" altLang="en-US" sz="2400" dirty="0">
                <a:latin typeface="Assistant ExtraLight"/>
                <a:ea typeface="Assistant ExtraLight"/>
                <a:cs typeface="Assistant ExtraLight"/>
              </a:rPr>
              <a:t>B </a:t>
            </a:r>
            <a:r>
              <a:rPr lang="en-US" sz="2400" dirty="0">
                <a:latin typeface="Assistant ExtraLight"/>
                <a:ea typeface="Assistant ExtraLight"/>
                <a:cs typeface="Assistant ExtraLight"/>
              </a:rPr>
              <a:t>∈ NP</a:t>
            </a:r>
          </a:p>
          <a:p>
            <a:pPr marL="457200" indent="-342900">
              <a:buSzPts val="1800"/>
              <a:buFont typeface="Assistant"/>
              <a:buAutoNum type="arabicPeriod"/>
            </a:pPr>
            <a:endParaRPr sz="2400" dirty="0">
              <a:latin typeface="Assistant ExtraLight"/>
              <a:ea typeface="Assistant ExtraLight"/>
              <a:cs typeface="Assistant ExtraLight"/>
              <a:sym typeface="Assistant ExtraLight"/>
            </a:endParaRPr>
          </a:p>
          <a:p>
            <a:pPr marL="457200" indent="-342900">
              <a:spcBef>
                <a:spcPts val="1000"/>
              </a:spcBef>
              <a:buSzPts val="1800"/>
              <a:buFont typeface="Assistant"/>
              <a:buAutoNum type="arabicPeriod"/>
            </a:pPr>
            <a:r>
              <a:rPr lang="en-US" sz="2400" b="1" dirty="0">
                <a:latin typeface="Assistant"/>
                <a:ea typeface="Assistant"/>
                <a:cs typeface="Assistant"/>
                <a:sym typeface="Assistant"/>
              </a:rPr>
              <a:t>Choose an NP-complete problem A.</a:t>
            </a:r>
          </a:p>
          <a:p>
            <a:pPr marL="457200" indent="-342900">
              <a:spcBef>
                <a:spcPts val="1000"/>
              </a:spcBef>
              <a:buSzPts val="1800"/>
              <a:buFont typeface="Assistant"/>
              <a:buAutoNum type="arabicPeriod"/>
            </a:pPr>
            <a:endParaRPr sz="2400" i="1" dirty="0">
              <a:latin typeface="Assistant ExtraLight"/>
              <a:ea typeface="Assistant ExtraLight"/>
              <a:cs typeface="Assistant ExtraLight"/>
              <a:sym typeface="Assistant ExtraLight"/>
            </a:endParaRPr>
          </a:p>
          <a:p>
            <a:pPr marL="457200" indent="-342900">
              <a:spcBef>
                <a:spcPts val="1000"/>
              </a:spcBef>
              <a:buSzPts val="1800"/>
              <a:buFont typeface="Assistant"/>
              <a:buAutoNum type="arabicPeriod"/>
            </a:pPr>
            <a:r>
              <a:rPr lang="en-US" sz="2400" b="1" dirty="0">
                <a:latin typeface="Assistant"/>
                <a:ea typeface="Assistant"/>
                <a:cs typeface="Assistant"/>
                <a:sym typeface="Assistant"/>
              </a:rPr>
              <a:t>Prove that there is a Levin reduction from A to B.</a:t>
            </a:r>
            <a:endParaRPr sz="2400" dirty="0">
              <a:latin typeface="Assistant ExtraLight"/>
              <a:ea typeface="Assistant ExtraLight"/>
              <a:cs typeface="Assistant ExtraLight"/>
              <a:sym typeface="Assistant ExtraLight"/>
            </a:endParaRPr>
          </a:p>
        </p:txBody>
      </p:sp>
      <p:sp>
        <p:nvSpPr>
          <p:cNvPr id="5" name="Google Shape;153;p34"/>
          <p:cNvSpPr txBox="1">
            <a:spLocks/>
          </p:cNvSpPr>
          <p:nvPr/>
        </p:nvSpPr>
        <p:spPr>
          <a:xfrm>
            <a:off x="877836" y="977467"/>
            <a:ext cx="7388025" cy="775133"/>
          </a:xfrm>
          <a:prstGeom prst="rect">
            <a:avLst/>
          </a:prstGeom>
          <a:noFill/>
          <a:ln w="28575" cap="flat" cmpd="sng">
            <a:solidFill>
              <a:srgbClr val="FFFFFF"/>
            </a:solidFill>
            <a:prstDash val="solid"/>
            <a:round/>
            <a:headEnd type="none" w="sm" len="sm"/>
            <a:tailEnd type="none" w="sm" len="sm"/>
          </a:ln>
        </p:spPr>
        <p:txBody>
          <a:bodyPr spcFirstLastPara="1" vert="horz" wrap="square" lIns="91425" tIns="91425" rIns="91425" bIns="91425"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US" sz="2800" dirty="0">
                <a:solidFill>
                  <a:srgbClr val="002060"/>
                </a:solidFill>
                <a:latin typeface="Lato Light"/>
                <a:ea typeface="Lato Light"/>
                <a:cs typeface="Lato Light"/>
                <a:sym typeface="Lato Light"/>
              </a:rPr>
              <a:t>To Prove </a:t>
            </a:r>
            <a:r>
              <a:rPr lang="en-US" altLang="en-US" sz="2800" dirty="0">
                <a:solidFill>
                  <a:srgbClr val="002060"/>
                </a:solidFill>
                <a:latin typeface="Lato Light"/>
                <a:ea typeface="Lato Light"/>
                <a:cs typeface="Lato Light"/>
              </a:rPr>
              <a:t>B Is NP-Complete</a:t>
            </a:r>
            <a:endParaRPr lang="en-US" sz="2800" dirty="0">
              <a:solidFill>
                <a:srgbClr val="002060"/>
              </a:solidFill>
              <a:latin typeface="Lato Light"/>
              <a:ea typeface="Lato Light"/>
              <a:cs typeface="Lato Light"/>
              <a:sym typeface="Lato Light"/>
            </a:endParaRPr>
          </a:p>
        </p:txBody>
      </p:sp>
    </p:spTree>
    <p:extLst>
      <p:ext uri="{BB962C8B-B14F-4D97-AF65-F5344CB8AC3E}">
        <p14:creationId xmlns:p14="http://schemas.microsoft.com/office/powerpoint/2010/main" val="67746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fade">
                                      <p:cBhvr>
                                        <p:cTn id="7" dur="1"/>
                                        <p:tgtEl>
                                          <p:spTgt spid="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xEl>
                                              <p:pRg st="2" end="2"/>
                                            </p:txEl>
                                          </p:spTgt>
                                        </p:tgtEl>
                                        <p:attrNameLst>
                                          <p:attrName>style.visibility</p:attrName>
                                        </p:attrNameLst>
                                      </p:cBhvr>
                                      <p:to>
                                        <p:strVal val="visible"/>
                                      </p:to>
                                    </p:set>
                                    <p:animEffect transition="in" filter="fade">
                                      <p:cBhvr>
                                        <p:cTn id="12" dur="1"/>
                                        <p:tgtEl>
                                          <p:spTgt spid="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xEl>
                                              <p:pRg st="4" end="4"/>
                                            </p:txEl>
                                          </p:spTgt>
                                        </p:tgtEl>
                                        <p:attrNameLst>
                                          <p:attrName>style.visibility</p:attrName>
                                        </p:attrNameLst>
                                      </p:cBhvr>
                                      <p:to>
                                        <p:strVal val="visible"/>
                                      </p:to>
                                    </p:set>
                                    <p:animEffect transition="in" filter="fade">
                                      <p:cBhvr>
                                        <p:cTn id="17" dur="1"/>
                                        <p:tgtEl>
                                          <p:spTgt spid="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3208</TotalTime>
  <Words>2016</Words>
  <Application>Microsoft Office PowerPoint</Application>
  <PresentationFormat>On-screen Show (4:3)</PresentationFormat>
  <Paragraphs>389</Paragraphs>
  <Slides>34</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Assistant</vt:lpstr>
      <vt:lpstr>Assistant ExtraLight</vt:lpstr>
      <vt:lpstr>Calibri</vt:lpstr>
      <vt:lpstr>Lato Light</vt:lpstr>
      <vt:lpstr>Monotype Corsiva</vt:lpstr>
      <vt:lpstr>Tahoma</vt:lpstr>
      <vt:lpstr>Wingdings</vt:lpstr>
      <vt:lpstr>Office Theme</vt:lpstr>
      <vt:lpstr>PowerPoint Presentation</vt:lpstr>
      <vt:lpstr>Reductions</vt:lpstr>
      <vt:lpstr>Polynomial Reductions</vt:lpstr>
      <vt:lpstr>Polynomial Reduction</vt:lpstr>
      <vt:lpstr>Implications of Reduction</vt:lpstr>
      <vt:lpstr>Reductions Examples</vt:lpstr>
      <vt:lpstr>Reductions Examples</vt:lpstr>
      <vt:lpstr>Reductions Examples</vt:lpstr>
      <vt:lpstr>RECIPE FOR PROVING PROBLEM Is NP-Complete</vt:lpstr>
      <vt:lpstr>Cook’s Theorem</vt:lpstr>
      <vt:lpstr>Satisfiability </vt:lpstr>
      <vt:lpstr>Cook’s Theorem</vt:lpstr>
      <vt:lpstr>Cook’s Theorem</vt:lpstr>
      <vt:lpstr>Reduction Example 1: Reducing 3CNF SAT to Clique decision problem</vt:lpstr>
      <vt:lpstr>Reduction Example 1: Reducing 3CNF SAT to Clique decision problem</vt:lpstr>
      <vt:lpstr>Reduction Example 1: Reducing 3CNF SAT to Clique decision problem</vt:lpstr>
      <vt:lpstr>Reduction Example 2: Reducing 3CNF SAT to Clique decision problem</vt:lpstr>
      <vt:lpstr>Reduction Example 2: Reducing clique decision problem  to vertex cover</vt:lpstr>
      <vt:lpstr>Reduction Example 2: Reducing clique decision problem  to vertex cover</vt:lpstr>
      <vt:lpstr>Reduction Example 2: Reducing clique decision problem  to vertex cover</vt:lpstr>
      <vt:lpstr>Independent Set (Example 3)</vt:lpstr>
      <vt:lpstr>Vertex Cover (Example 3)</vt:lpstr>
      <vt:lpstr>Vertex Cover is NP-Complete </vt:lpstr>
      <vt:lpstr>Step 1: Vertex Cover ∈ NP</vt:lpstr>
      <vt:lpstr>Vertex cover and independent set reduce to one another </vt:lpstr>
      <vt:lpstr>Independent Set (Example 4)</vt:lpstr>
      <vt:lpstr>Clique (Example 4)</vt:lpstr>
      <vt:lpstr>Clique is NP-Complete </vt:lpstr>
      <vt:lpstr>Step 1: Clique ∈ NP.   </vt:lpstr>
      <vt:lpstr>Step 2: IS p Clique</vt:lpstr>
      <vt:lpstr>IS p Clique (Example 4)</vt:lpstr>
      <vt:lpstr>Reduction: Independent Set, Vertex Cover, and Clique (Example 4)</vt:lpstr>
      <vt:lpstr> INDEPENDENT-SET is NP-Complete </vt:lpstr>
      <vt:lpstr>Cook-Levin theorem shows that 3-SAT is a “universal”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Haydon</dc:creator>
  <cp:lastModifiedBy>anaum hamid</cp:lastModifiedBy>
  <cp:revision>248</cp:revision>
  <dcterms:created xsi:type="dcterms:W3CDTF">2006-08-16T00:00:00Z</dcterms:created>
  <dcterms:modified xsi:type="dcterms:W3CDTF">2022-12-01T10:11:22Z</dcterms:modified>
</cp:coreProperties>
</file>