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70" r:id="rId2"/>
    <p:sldId id="371" r:id="rId3"/>
    <p:sldId id="358" r:id="rId4"/>
    <p:sldId id="359" r:id="rId5"/>
    <p:sldId id="360" r:id="rId6"/>
    <p:sldId id="362" r:id="rId7"/>
    <p:sldId id="351" r:id="rId8"/>
    <p:sldId id="346" r:id="rId9"/>
    <p:sldId id="260" r:id="rId10"/>
    <p:sldId id="268" r:id="rId11"/>
    <p:sldId id="374" r:id="rId12"/>
    <p:sldId id="355" r:id="rId13"/>
    <p:sldId id="354" r:id="rId14"/>
    <p:sldId id="369" r:id="rId15"/>
    <p:sldId id="373" r:id="rId16"/>
    <p:sldId id="348" r:id="rId17"/>
    <p:sldId id="349" r:id="rId18"/>
    <p:sldId id="264" r:id="rId19"/>
    <p:sldId id="265" r:id="rId20"/>
    <p:sldId id="372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EA637E-7F67-4A18-AEC9-3DC540AC5B11}">
          <p14:sldIdLst>
            <p14:sldId id="370"/>
            <p14:sldId id="371"/>
            <p14:sldId id="358"/>
            <p14:sldId id="359"/>
            <p14:sldId id="360"/>
            <p14:sldId id="362"/>
            <p14:sldId id="351"/>
            <p14:sldId id="346"/>
            <p14:sldId id="260"/>
            <p14:sldId id="268"/>
            <p14:sldId id="374"/>
            <p14:sldId id="355"/>
            <p14:sldId id="354"/>
            <p14:sldId id="369"/>
            <p14:sldId id="373"/>
            <p14:sldId id="348"/>
            <p14:sldId id="349"/>
            <p14:sldId id="264"/>
            <p14:sldId id="265"/>
            <p14:sldId id="372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976" autoAdjust="0"/>
  </p:normalViewPr>
  <p:slideViewPr>
    <p:cSldViewPr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7B8F4-EB21-4AB0-A514-4D64B7869DD5}" type="datetimeFigureOut">
              <a:rPr lang="en-GB" smtClean="0"/>
              <a:t>27/11/2022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7FEB7-C754-4127-8BDC-9706E4914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8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ational_problem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Graph_isomorphism" TargetMode="External"/><Relationship Id="rId4" Type="http://schemas.openxmlformats.org/officeDocument/2006/relationships/hyperlink" Target="https://en.wikipedia.org/wiki/Graph_(discrete_mathematics)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83368a463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83368a463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5140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NOW P=NP ? is the biggest question which is still unsolved. to solve this you have to prove either way given below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1.if P=NP then give solution for the algorithm in NP solved by deterministic algorithm (means possible in theory as well as in practice)in polynomial time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2.if not then prove that the algorithm in NP will take minimum exponential time to solve and it can not be solved in polynomial time by using deterministic algorithm.</a:t>
            </a:r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 problem in NP-Hard cannot be solved in polynomial time, until </a:t>
            </a: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P = NP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If a problem is proved to be NPC, there is no need to waste time on trying to find an efficient algorithm for it. Instead, we can focus on design approximation algorithm.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04585-7FE1-4C26-A6FA-EB5F4BC97F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67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F3304D-3493-452C-88AD-226A57A2B598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00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NP-hard means “at least as hard as an NP-complete problem.“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NP-complete problems—for which no efficient solution is believed to exist.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(No polynomial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known but it is also not proven that in future there will be no polynomial algorithm for NP complete.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it is open-Question )</a:t>
            </a:r>
          </a:p>
          <a:p>
            <a:endParaRPr lang="en-US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isomorphism problem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mputational problem"/>
              </a:rPr>
              <a:t>computational problem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determining whether two finite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Graph (discrete mathematics)"/>
              </a:rPr>
              <a:t>graphs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Graph isomorphism"/>
              </a:rPr>
              <a:t>isomorphic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Hardest Problem are those problem which even can not be verified in </a:t>
            </a:r>
            <a:r>
              <a:rPr lang="en-US" altLang="en-US"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Polynomial </a:t>
            </a:r>
            <a:endParaRPr lang="en-US" sz="1200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104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e38d71bdf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e38d71bdf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931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e38d71bdf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e38d71bdf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037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e38d71bdf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e38d71bdf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575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e38d71bdf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e38d71bdf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578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e38d71bdf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e38d71bdf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735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04585-7FE1-4C26-A6FA-EB5F4BC97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52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104585-7FE1-4C26-A6FA-EB5F4BC97F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49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8665BE-3F56-4F0A-8CFA-304B97105FD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1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561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ssistant ExtraLight"/>
              <a:buChar char="●"/>
              <a:defRPr sz="2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●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●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4" name="Google Shape;64;p16"/>
          <p:cNvSpPr txBox="1"/>
          <p:nvPr/>
        </p:nvSpPr>
        <p:spPr>
          <a:xfrm>
            <a:off x="311700" y="494900"/>
            <a:ext cx="8520600" cy="862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83130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77000" y="1677300"/>
            <a:ext cx="7590000" cy="17517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49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CS 2009</a:t>
            </a:r>
            <a:br>
              <a:rPr lang="en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" sz="40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Design and Analysis of Algorithms</a:t>
            </a:r>
            <a:endParaRPr sz="4000" dirty="0">
              <a:solidFill>
                <a:srgbClr val="4C113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" name="Google Shape;109;p27"/>
          <p:cNvSpPr txBox="1">
            <a:spLocks/>
          </p:cNvSpPr>
          <p:nvPr/>
        </p:nvSpPr>
        <p:spPr>
          <a:xfrm>
            <a:off x="141600" y="3124200"/>
            <a:ext cx="9002400" cy="17517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altLang="zh-CN" sz="2800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NP-Completeness Intro</a:t>
            </a:r>
          </a:p>
          <a:p>
            <a:pPr>
              <a:spcBef>
                <a:spcPts val="0"/>
              </a:spcBef>
            </a:pPr>
            <a:endParaRPr lang="en-US" sz="28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Thomas H. </a:t>
            </a:r>
            <a:r>
              <a:rPr lang="en-US" sz="2800" b="1" dirty="0" err="1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Coreman</a:t>
            </a:r>
            <a:r>
              <a:rPr lang="en-US" sz="2800" b="1" dirty="0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 (CLRS), Chapter 34.</a:t>
            </a:r>
            <a:endParaRPr lang="en-US" sz="28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2181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295400"/>
            <a:ext cx="7924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any problem solvable by a deterministic Turing machine in polynomial time is also solvable by a nondeterministic Turing machine in polynomial time. Thus, </a:t>
            </a:r>
            <a:r>
              <a:rPr lang="en-US" sz="2800" b="1" dirty="0"/>
              <a:t>P</a:t>
            </a:r>
            <a:r>
              <a:rPr lang="en-US" sz="2800" dirty="0"/>
              <a:t> ⊆ </a:t>
            </a:r>
            <a:r>
              <a:rPr lang="en-US" sz="2800" b="1" dirty="0"/>
              <a:t>NP</a:t>
            </a:r>
          </a:p>
          <a:p>
            <a:pPr>
              <a:buFont typeface="Arial" pitchFamily="34" charset="0"/>
              <a:buChar char="•"/>
            </a:pPr>
            <a:endParaRPr lang="en-US" sz="2800" b="1" dirty="0"/>
          </a:p>
          <a:p>
            <a:r>
              <a:rPr lang="en-US" sz="2800" dirty="0"/>
              <a:t>P = NP means whether an NP problem can belong to class P problem. In other words whether every problem whose solution can be verified by a computer in polynomial time can also be solved by a</a:t>
            </a:r>
          </a:p>
          <a:p>
            <a:r>
              <a:rPr lang="en-GB" sz="2800" dirty="0"/>
              <a:t>computer in polynomial time</a:t>
            </a: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211733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1295400"/>
            <a:ext cx="7924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dirty="0"/>
              <a:t> In order to prove that </a:t>
            </a:r>
            <a:r>
              <a:rPr lang="en-US" sz="2800" b="1" dirty="0"/>
              <a:t>P</a:t>
            </a:r>
            <a:r>
              <a:rPr lang="en-US" sz="2800" dirty="0"/>
              <a:t> ≠ </a:t>
            </a:r>
            <a:r>
              <a:rPr lang="en-US" sz="2800" b="1" dirty="0"/>
              <a:t>NP</a:t>
            </a:r>
            <a:r>
              <a:rPr lang="en-US" sz="2800" dirty="0"/>
              <a:t>, we would need to prove that there exists a set of problems </a:t>
            </a:r>
            <a:r>
              <a:rPr lang="en-US" sz="2800" i="1" dirty="0"/>
              <a:t>X</a:t>
            </a:r>
            <a:r>
              <a:rPr lang="en-US" sz="2800" dirty="0"/>
              <a:t> such that:</a:t>
            </a:r>
          </a:p>
          <a:p>
            <a:pPr fontAlgn="base"/>
            <a:endParaRPr lang="en-US" sz="2800" i="1" dirty="0"/>
          </a:p>
          <a:p>
            <a:pPr lvl="1" fontAlgn="base">
              <a:buFont typeface="Arial" pitchFamily="34" charset="0"/>
              <a:buChar char="•"/>
            </a:pPr>
            <a:r>
              <a:rPr lang="en-US" sz="2800" i="1" dirty="0"/>
              <a:t>X</a:t>
            </a:r>
            <a:r>
              <a:rPr lang="en-US" sz="2800" dirty="0"/>
              <a:t> falls in </a:t>
            </a:r>
            <a:r>
              <a:rPr lang="en-US" sz="2800" b="1" dirty="0"/>
              <a:t>NP</a:t>
            </a:r>
            <a:r>
              <a:rPr lang="en-US" sz="2800" dirty="0"/>
              <a:t>. There exists an algorithm with which a nondeterministic Turing machine could solve problems in </a:t>
            </a:r>
            <a:r>
              <a:rPr lang="en-US" sz="2800" i="1" dirty="0"/>
              <a:t>X</a:t>
            </a:r>
            <a:r>
              <a:rPr lang="en-US" sz="2800" dirty="0"/>
              <a:t> in polynomial time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sz="2800" i="1" dirty="0"/>
              <a:t>X</a:t>
            </a:r>
            <a:r>
              <a:rPr lang="en-US" sz="2800" dirty="0"/>
              <a:t> does </a:t>
            </a:r>
            <a:r>
              <a:rPr lang="en-US" sz="2800" i="1" dirty="0"/>
              <a:t>not</a:t>
            </a:r>
            <a:r>
              <a:rPr lang="en-US" sz="2800" dirty="0"/>
              <a:t> fall in </a:t>
            </a:r>
            <a:r>
              <a:rPr lang="en-US" sz="2800" b="1" dirty="0"/>
              <a:t>P</a:t>
            </a:r>
            <a:r>
              <a:rPr lang="en-US" sz="2800" dirty="0"/>
              <a:t>. There exists </a:t>
            </a:r>
            <a:r>
              <a:rPr lang="en-US" sz="2800" i="1" dirty="0"/>
              <a:t>no algorithm whatsoever</a:t>
            </a:r>
            <a:r>
              <a:rPr lang="en-US" sz="2800" dirty="0"/>
              <a:t> with which a deterministic Turing machine could solve problems in </a:t>
            </a:r>
            <a:r>
              <a:rPr lang="en-US" sz="2800" i="1" dirty="0"/>
              <a:t>X </a:t>
            </a:r>
            <a:r>
              <a:rPr lang="en-US" sz="2800" dirty="0"/>
              <a:t>in polynomial time</a:t>
            </a:r>
          </a:p>
          <a:p>
            <a:pPr>
              <a:buFont typeface="Arial" pitchFamily="34" charset="0"/>
              <a:buChar char="•"/>
            </a:pP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18221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28600"/>
            <a:ext cx="5292576" cy="31089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503" y="3505200"/>
            <a:ext cx="5361273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6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505200"/>
            <a:ext cx="5315642" cy="31089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9400" y="228600"/>
            <a:ext cx="5371371" cy="310896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" y="141374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scientists believe: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4672" y="4477517"/>
            <a:ext cx="242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it is not ruled out that:</a:t>
            </a:r>
          </a:p>
        </p:txBody>
      </p:sp>
    </p:spTree>
    <p:extLst>
      <p:ext uri="{BB962C8B-B14F-4D97-AF65-F5344CB8AC3E}">
        <p14:creationId xmlns:p14="http://schemas.microsoft.com/office/powerpoint/2010/main" val="43234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NP Hard vs NP-Completeness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A problem B is </a:t>
            </a:r>
            <a:r>
              <a:rPr lang="en-US" altLang="en-US" sz="2400" b="1" dirty="0">
                <a:solidFill>
                  <a:schemeClr val="tx2"/>
                </a:solidFill>
              </a:rPr>
              <a:t>NP-complete</a:t>
            </a:r>
            <a:r>
              <a:rPr lang="en-US" altLang="en-US" sz="2400" dirty="0">
                <a:solidFill>
                  <a:schemeClr val="tx2"/>
                </a:solidFill>
              </a:rPr>
              <a:t> if: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		(1) B 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b="1" dirty="0">
                <a:solidFill>
                  <a:schemeClr val="tx2"/>
                </a:solidFill>
              </a:rPr>
              <a:t>NP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</a:rPr>
              <a:t>		(2) A 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</a:t>
            </a:r>
            <a:r>
              <a:rPr lang="en-US" altLang="en-US" sz="2400" baseline="-25000" dirty="0">
                <a:solidFill>
                  <a:schemeClr val="tx2"/>
                </a:solidFill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 B</a:t>
            </a:r>
            <a:r>
              <a:rPr lang="en-US" altLang="en-US" sz="2400" dirty="0">
                <a:solidFill>
                  <a:schemeClr val="tx2"/>
                </a:solidFill>
              </a:rPr>
              <a:t> for all A </a:t>
            </a:r>
            <a:r>
              <a:rPr lang="en-US" altLang="en-US" sz="2400" dirty="0">
                <a:solidFill>
                  <a:schemeClr val="tx2"/>
                </a:solidFill>
                <a:sym typeface="Symbol" panose="05050102010706020507" pitchFamily="18" charset="2"/>
              </a:rPr>
              <a:t>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b="1" dirty="0">
                <a:solidFill>
                  <a:schemeClr val="tx2"/>
                </a:solidFill>
              </a:rPr>
              <a:t>NP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If B satisfies only property (2) we say that B is </a:t>
            </a:r>
            <a:r>
              <a:rPr lang="en-US" altLang="en-US" sz="2400" b="1" dirty="0">
                <a:solidFill>
                  <a:schemeClr val="tx2"/>
                </a:solidFill>
              </a:rPr>
              <a:t>NP-hard.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(NP-hard </a:t>
            </a:r>
            <a:r>
              <a:rPr lang="en-US" altLang="en-US" sz="2400" b="1" dirty="0">
                <a:solidFill>
                  <a:schemeClr val="tx2"/>
                </a:solidFill>
              </a:rPr>
              <a:t>may or may not</a:t>
            </a:r>
            <a:r>
              <a:rPr lang="en-US" altLang="en-US" sz="2400" dirty="0">
                <a:solidFill>
                  <a:schemeClr val="tx2"/>
                </a:solidFill>
              </a:rPr>
              <a:t> be in NP) 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(NP-complete must be in </a:t>
            </a:r>
            <a:r>
              <a:rPr lang="en-US" altLang="en-US" sz="2400" b="1" dirty="0">
                <a:solidFill>
                  <a:schemeClr val="tx2"/>
                </a:solidFill>
              </a:rPr>
              <a:t>NP</a:t>
            </a:r>
            <a:r>
              <a:rPr lang="en-US" alt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>
                <a:solidFill>
                  <a:schemeClr val="tx2"/>
                </a:solidFill>
                <a:sym typeface="Assistant"/>
              </a:rPr>
              <a:t>if every problem in </a:t>
            </a:r>
            <a:r>
              <a:rPr lang="en-US" sz="2400" b="1" dirty="0">
                <a:solidFill>
                  <a:schemeClr val="tx2"/>
                </a:solidFill>
                <a:sym typeface="Assistant"/>
              </a:rPr>
              <a:t>NP reduces to it.</a:t>
            </a:r>
            <a:r>
              <a:rPr lang="en-US" altLang="en-US" sz="2400" b="1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/>
                </a:solidFill>
              </a:rPr>
              <a:t>So far, </a:t>
            </a:r>
            <a:r>
              <a:rPr lang="en-US" altLang="en-US" sz="2400" dirty="0">
                <a:solidFill>
                  <a:schemeClr val="tx2"/>
                </a:solidFill>
              </a:rPr>
              <a:t>No polynomial time algorithm has been discovered for an </a:t>
            </a:r>
            <a:r>
              <a:rPr lang="en-US" altLang="en-US" sz="2400" b="1" dirty="0">
                <a:solidFill>
                  <a:schemeClr val="tx2"/>
                </a:solidFill>
              </a:rPr>
              <a:t>NP-Complete</a:t>
            </a:r>
            <a:r>
              <a:rPr lang="en-US" altLang="en-US" sz="2400" dirty="0">
                <a:solidFill>
                  <a:schemeClr val="tx2"/>
                </a:solidFill>
              </a:rPr>
              <a:t> problem</a:t>
            </a:r>
          </a:p>
          <a:p>
            <a:pPr>
              <a:lnSpc>
                <a:spcPct val="150000"/>
              </a:lnSpc>
            </a:pPr>
            <a:r>
              <a:rPr lang="en-US" altLang="en-US" sz="2400" dirty="0">
                <a:solidFill>
                  <a:schemeClr val="tx2"/>
                </a:solidFill>
              </a:rPr>
              <a:t>No one has ever proven that no polynomial time algorithm can exist for any </a:t>
            </a:r>
            <a:r>
              <a:rPr lang="en-US" altLang="en-US" sz="2400" b="1" dirty="0">
                <a:solidFill>
                  <a:schemeClr val="tx2"/>
                </a:solidFill>
              </a:rPr>
              <a:t>NP-Complete</a:t>
            </a:r>
            <a:r>
              <a:rPr lang="en-US" altLang="en-US" sz="2400" dirty="0">
                <a:solidFill>
                  <a:schemeClr val="tx2"/>
                </a:solidFill>
              </a:rPr>
              <a:t> problem</a:t>
            </a:r>
          </a:p>
          <a:p>
            <a:pPr marL="0" indent="0">
              <a:lnSpc>
                <a:spcPct val="150000"/>
              </a:lnSpc>
              <a:buNone/>
            </a:pPr>
            <a:endParaRPr lang="en-GB" sz="2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en-US" altLang="en-US" sz="2400" dirty="0">
              <a:solidFill>
                <a:schemeClr val="tx2"/>
              </a:solidFill>
            </a:endParaRPr>
          </a:p>
        </p:txBody>
      </p:sp>
      <p:sp>
        <p:nvSpPr>
          <p:cNvPr id="854021" name="Freeform 5"/>
          <p:cNvSpPr>
            <a:spLocks/>
          </p:cNvSpPr>
          <p:nvPr/>
        </p:nvSpPr>
        <p:spPr bwMode="auto">
          <a:xfrm>
            <a:off x="5784850" y="1066800"/>
            <a:ext cx="2108200" cy="1517650"/>
          </a:xfrm>
          <a:custGeom>
            <a:avLst/>
            <a:gdLst>
              <a:gd name="T0" fmla="*/ 451 w 1328"/>
              <a:gd name="T1" fmla="*/ 16 h 956"/>
              <a:gd name="T2" fmla="*/ 345 w 1328"/>
              <a:gd name="T3" fmla="*/ 30 h 956"/>
              <a:gd name="T4" fmla="*/ 288 w 1328"/>
              <a:gd name="T5" fmla="*/ 44 h 956"/>
              <a:gd name="T6" fmla="*/ 206 w 1328"/>
              <a:gd name="T7" fmla="*/ 92 h 956"/>
              <a:gd name="T8" fmla="*/ 144 w 1328"/>
              <a:gd name="T9" fmla="*/ 198 h 956"/>
              <a:gd name="T10" fmla="*/ 129 w 1328"/>
              <a:gd name="T11" fmla="*/ 275 h 956"/>
              <a:gd name="T12" fmla="*/ 86 w 1328"/>
              <a:gd name="T13" fmla="*/ 323 h 956"/>
              <a:gd name="T14" fmla="*/ 19 w 1328"/>
              <a:gd name="T15" fmla="*/ 409 h 956"/>
              <a:gd name="T16" fmla="*/ 0 w 1328"/>
              <a:gd name="T17" fmla="*/ 476 h 956"/>
              <a:gd name="T18" fmla="*/ 33 w 1328"/>
              <a:gd name="T19" fmla="*/ 587 h 956"/>
              <a:gd name="T20" fmla="*/ 86 w 1328"/>
              <a:gd name="T21" fmla="*/ 630 h 956"/>
              <a:gd name="T22" fmla="*/ 110 w 1328"/>
              <a:gd name="T23" fmla="*/ 664 h 956"/>
              <a:gd name="T24" fmla="*/ 235 w 1328"/>
              <a:gd name="T25" fmla="*/ 740 h 956"/>
              <a:gd name="T26" fmla="*/ 374 w 1328"/>
              <a:gd name="T27" fmla="*/ 788 h 956"/>
              <a:gd name="T28" fmla="*/ 432 w 1328"/>
              <a:gd name="T29" fmla="*/ 808 h 956"/>
              <a:gd name="T30" fmla="*/ 465 w 1328"/>
              <a:gd name="T31" fmla="*/ 817 h 956"/>
              <a:gd name="T32" fmla="*/ 557 w 1328"/>
              <a:gd name="T33" fmla="*/ 856 h 956"/>
              <a:gd name="T34" fmla="*/ 600 w 1328"/>
              <a:gd name="T35" fmla="*/ 870 h 956"/>
              <a:gd name="T36" fmla="*/ 696 w 1328"/>
              <a:gd name="T37" fmla="*/ 889 h 956"/>
              <a:gd name="T38" fmla="*/ 787 w 1328"/>
              <a:gd name="T39" fmla="*/ 913 h 956"/>
              <a:gd name="T40" fmla="*/ 845 w 1328"/>
              <a:gd name="T41" fmla="*/ 937 h 956"/>
              <a:gd name="T42" fmla="*/ 888 w 1328"/>
              <a:gd name="T43" fmla="*/ 956 h 956"/>
              <a:gd name="T44" fmla="*/ 1041 w 1328"/>
              <a:gd name="T45" fmla="*/ 937 h 956"/>
              <a:gd name="T46" fmla="*/ 1113 w 1328"/>
              <a:gd name="T47" fmla="*/ 904 h 956"/>
              <a:gd name="T48" fmla="*/ 1185 w 1328"/>
              <a:gd name="T49" fmla="*/ 856 h 956"/>
              <a:gd name="T50" fmla="*/ 1243 w 1328"/>
              <a:gd name="T51" fmla="*/ 764 h 956"/>
              <a:gd name="T52" fmla="*/ 1277 w 1328"/>
              <a:gd name="T53" fmla="*/ 702 h 956"/>
              <a:gd name="T54" fmla="*/ 1291 w 1328"/>
              <a:gd name="T55" fmla="*/ 664 h 956"/>
              <a:gd name="T56" fmla="*/ 1310 w 1328"/>
              <a:gd name="T57" fmla="*/ 592 h 956"/>
              <a:gd name="T58" fmla="*/ 1214 w 1328"/>
              <a:gd name="T59" fmla="*/ 260 h 956"/>
              <a:gd name="T60" fmla="*/ 1142 w 1328"/>
              <a:gd name="T61" fmla="*/ 198 h 956"/>
              <a:gd name="T62" fmla="*/ 1094 w 1328"/>
              <a:gd name="T63" fmla="*/ 150 h 956"/>
              <a:gd name="T64" fmla="*/ 1032 w 1328"/>
              <a:gd name="T65" fmla="*/ 102 h 956"/>
              <a:gd name="T66" fmla="*/ 883 w 1328"/>
              <a:gd name="T67" fmla="*/ 40 h 956"/>
              <a:gd name="T68" fmla="*/ 691 w 1328"/>
              <a:gd name="T69" fmla="*/ 25 h 956"/>
              <a:gd name="T70" fmla="*/ 451 w 1328"/>
              <a:gd name="T71" fmla="*/ 16 h 9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328" h="956">
                <a:moveTo>
                  <a:pt x="451" y="16"/>
                </a:moveTo>
                <a:cubicBezTo>
                  <a:pt x="400" y="19"/>
                  <a:pt x="386" y="20"/>
                  <a:pt x="345" y="30"/>
                </a:cubicBezTo>
                <a:cubicBezTo>
                  <a:pt x="326" y="35"/>
                  <a:pt x="288" y="44"/>
                  <a:pt x="288" y="44"/>
                </a:cubicBezTo>
                <a:cubicBezTo>
                  <a:pt x="261" y="61"/>
                  <a:pt x="235" y="78"/>
                  <a:pt x="206" y="92"/>
                </a:cubicBezTo>
                <a:cubicBezTo>
                  <a:pt x="175" y="125"/>
                  <a:pt x="160" y="156"/>
                  <a:pt x="144" y="198"/>
                </a:cubicBezTo>
                <a:cubicBezTo>
                  <a:pt x="141" y="222"/>
                  <a:pt x="140" y="252"/>
                  <a:pt x="129" y="275"/>
                </a:cubicBezTo>
                <a:cubicBezTo>
                  <a:pt x="119" y="296"/>
                  <a:pt x="103" y="308"/>
                  <a:pt x="86" y="323"/>
                </a:cubicBezTo>
                <a:cubicBezTo>
                  <a:pt x="59" y="346"/>
                  <a:pt x="35" y="378"/>
                  <a:pt x="19" y="409"/>
                </a:cubicBezTo>
                <a:cubicBezTo>
                  <a:pt x="14" y="432"/>
                  <a:pt x="6" y="453"/>
                  <a:pt x="0" y="476"/>
                </a:cubicBezTo>
                <a:cubicBezTo>
                  <a:pt x="3" y="513"/>
                  <a:pt x="7" y="557"/>
                  <a:pt x="33" y="587"/>
                </a:cubicBezTo>
                <a:cubicBezTo>
                  <a:pt x="50" y="607"/>
                  <a:pt x="69" y="613"/>
                  <a:pt x="86" y="630"/>
                </a:cubicBezTo>
                <a:cubicBezTo>
                  <a:pt x="96" y="640"/>
                  <a:pt x="100" y="655"/>
                  <a:pt x="110" y="664"/>
                </a:cubicBezTo>
                <a:cubicBezTo>
                  <a:pt x="143" y="694"/>
                  <a:pt x="193" y="728"/>
                  <a:pt x="235" y="740"/>
                </a:cubicBezTo>
                <a:cubicBezTo>
                  <a:pt x="262" y="759"/>
                  <a:pt x="341" y="784"/>
                  <a:pt x="374" y="788"/>
                </a:cubicBezTo>
                <a:cubicBezTo>
                  <a:pt x="393" y="795"/>
                  <a:pt x="413" y="803"/>
                  <a:pt x="432" y="808"/>
                </a:cubicBezTo>
                <a:cubicBezTo>
                  <a:pt x="443" y="811"/>
                  <a:pt x="465" y="817"/>
                  <a:pt x="465" y="817"/>
                </a:cubicBezTo>
                <a:cubicBezTo>
                  <a:pt x="487" y="832"/>
                  <a:pt x="531" y="850"/>
                  <a:pt x="557" y="856"/>
                </a:cubicBezTo>
                <a:cubicBezTo>
                  <a:pt x="575" y="867"/>
                  <a:pt x="579" y="877"/>
                  <a:pt x="600" y="870"/>
                </a:cubicBezTo>
                <a:cubicBezTo>
                  <a:pt x="633" y="881"/>
                  <a:pt x="661" y="885"/>
                  <a:pt x="696" y="889"/>
                </a:cubicBezTo>
                <a:cubicBezTo>
                  <a:pt x="724" y="896"/>
                  <a:pt x="762" y="900"/>
                  <a:pt x="787" y="913"/>
                </a:cubicBezTo>
                <a:cubicBezTo>
                  <a:pt x="831" y="935"/>
                  <a:pt x="811" y="929"/>
                  <a:pt x="845" y="937"/>
                </a:cubicBezTo>
                <a:cubicBezTo>
                  <a:pt x="860" y="947"/>
                  <a:pt x="871" y="951"/>
                  <a:pt x="888" y="956"/>
                </a:cubicBezTo>
                <a:cubicBezTo>
                  <a:pt x="959" y="953"/>
                  <a:pt x="980" y="951"/>
                  <a:pt x="1041" y="937"/>
                </a:cubicBezTo>
                <a:cubicBezTo>
                  <a:pt x="1059" y="920"/>
                  <a:pt x="1088" y="909"/>
                  <a:pt x="1113" y="904"/>
                </a:cubicBezTo>
                <a:cubicBezTo>
                  <a:pt x="1137" y="888"/>
                  <a:pt x="1158" y="869"/>
                  <a:pt x="1185" y="856"/>
                </a:cubicBezTo>
                <a:cubicBezTo>
                  <a:pt x="1202" y="823"/>
                  <a:pt x="1222" y="794"/>
                  <a:pt x="1243" y="764"/>
                </a:cubicBezTo>
                <a:cubicBezTo>
                  <a:pt x="1256" y="745"/>
                  <a:pt x="1277" y="702"/>
                  <a:pt x="1277" y="702"/>
                </a:cubicBezTo>
                <a:cubicBezTo>
                  <a:pt x="1287" y="643"/>
                  <a:pt x="1273" y="705"/>
                  <a:pt x="1291" y="664"/>
                </a:cubicBezTo>
                <a:cubicBezTo>
                  <a:pt x="1300" y="642"/>
                  <a:pt x="1303" y="615"/>
                  <a:pt x="1310" y="592"/>
                </a:cubicBezTo>
                <a:cubicBezTo>
                  <a:pt x="1328" y="472"/>
                  <a:pt x="1293" y="352"/>
                  <a:pt x="1214" y="260"/>
                </a:cubicBezTo>
                <a:cubicBezTo>
                  <a:pt x="1193" y="236"/>
                  <a:pt x="1164" y="220"/>
                  <a:pt x="1142" y="198"/>
                </a:cubicBezTo>
                <a:cubicBezTo>
                  <a:pt x="1125" y="181"/>
                  <a:pt x="1115" y="164"/>
                  <a:pt x="1094" y="150"/>
                </a:cubicBezTo>
                <a:cubicBezTo>
                  <a:pt x="1087" y="130"/>
                  <a:pt x="1053" y="110"/>
                  <a:pt x="1032" y="102"/>
                </a:cubicBezTo>
                <a:cubicBezTo>
                  <a:pt x="988" y="69"/>
                  <a:pt x="937" y="49"/>
                  <a:pt x="883" y="40"/>
                </a:cubicBezTo>
                <a:cubicBezTo>
                  <a:pt x="828" y="20"/>
                  <a:pt x="737" y="27"/>
                  <a:pt x="691" y="25"/>
                </a:cubicBezTo>
                <a:cubicBezTo>
                  <a:pt x="615" y="15"/>
                  <a:pt x="526" y="0"/>
                  <a:pt x="451" y="16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4022" name="Freeform 6"/>
          <p:cNvSpPr>
            <a:spLocks/>
          </p:cNvSpPr>
          <p:nvPr/>
        </p:nvSpPr>
        <p:spPr bwMode="auto">
          <a:xfrm>
            <a:off x="6099175" y="1504950"/>
            <a:ext cx="755650" cy="682625"/>
          </a:xfrm>
          <a:custGeom>
            <a:avLst/>
            <a:gdLst>
              <a:gd name="T0" fmla="*/ 120 w 476"/>
              <a:gd name="T1" fmla="*/ 27 h 430"/>
              <a:gd name="T2" fmla="*/ 62 w 476"/>
              <a:gd name="T3" fmla="*/ 75 h 430"/>
              <a:gd name="T4" fmla="*/ 14 w 476"/>
              <a:gd name="T5" fmla="*/ 147 h 430"/>
              <a:gd name="T6" fmla="*/ 0 w 476"/>
              <a:gd name="T7" fmla="*/ 204 h 430"/>
              <a:gd name="T8" fmla="*/ 5 w 476"/>
              <a:gd name="T9" fmla="*/ 267 h 430"/>
              <a:gd name="T10" fmla="*/ 29 w 476"/>
              <a:gd name="T11" fmla="*/ 315 h 430"/>
              <a:gd name="T12" fmla="*/ 125 w 476"/>
              <a:gd name="T13" fmla="*/ 430 h 430"/>
              <a:gd name="T14" fmla="*/ 178 w 476"/>
              <a:gd name="T15" fmla="*/ 420 h 430"/>
              <a:gd name="T16" fmla="*/ 235 w 476"/>
              <a:gd name="T17" fmla="*/ 377 h 430"/>
              <a:gd name="T18" fmla="*/ 269 w 476"/>
              <a:gd name="T19" fmla="*/ 339 h 430"/>
              <a:gd name="T20" fmla="*/ 312 w 476"/>
              <a:gd name="T21" fmla="*/ 267 h 430"/>
              <a:gd name="T22" fmla="*/ 437 w 476"/>
              <a:gd name="T23" fmla="*/ 224 h 430"/>
              <a:gd name="T24" fmla="*/ 475 w 476"/>
              <a:gd name="T25" fmla="*/ 176 h 430"/>
              <a:gd name="T26" fmla="*/ 470 w 476"/>
              <a:gd name="T27" fmla="*/ 123 h 430"/>
              <a:gd name="T28" fmla="*/ 456 w 476"/>
              <a:gd name="T29" fmla="*/ 118 h 430"/>
              <a:gd name="T30" fmla="*/ 389 w 476"/>
              <a:gd name="T31" fmla="*/ 70 h 430"/>
              <a:gd name="T32" fmla="*/ 274 w 476"/>
              <a:gd name="T33" fmla="*/ 22 h 430"/>
              <a:gd name="T34" fmla="*/ 182 w 476"/>
              <a:gd name="T35" fmla="*/ 12 h 430"/>
              <a:gd name="T36" fmla="*/ 120 w 476"/>
              <a:gd name="T37" fmla="*/ 36 h 430"/>
              <a:gd name="T38" fmla="*/ 120 w 476"/>
              <a:gd name="T39" fmla="*/ 27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6" h="430">
                <a:moveTo>
                  <a:pt x="120" y="27"/>
                </a:moveTo>
                <a:cubicBezTo>
                  <a:pt x="103" y="44"/>
                  <a:pt x="83" y="61"/>
                  <a:pt x="62" y="75"/>
                </a:cubicBezTo>
                <a:cubicBezTo>
                  <a:pt x="45" y="99"/>
                  <a:pt x="28" y="121"/>
                  <a:pt x="14" y="147"/>
                </a:cubicBezTo>
                <a:cubicBezTo>
                  <a:pt x="10" y="166"/>
                  <a:pt x="4" y="185"/>
                  <a:pt x="0" y="204"/>
                </a:cubicBezTo>
                <a:cubicBezTo>
                  <a:pt x="2" y="225"/>
                  <a:pt x="1" y="246"/>
                  <a:pt x="5" y="267"/>
                </a:cubicBezTo>
                <a:cubicBezTo>
                  <a:pt x="8" y="283"/>
                  <a:pt x="21" y="301"/>
                  <a:pt x="29" y="315"/>
                </a:cubicBezTo>
                <a:cubicBezTo>
                  <a:pt x="55" y="362"/>
                  <a:pt x="76" y="404"/>
                  <a:pt x="125" y="430"/>
                </a:cubicBezTo>
                <a:cubicBezTo>
                  <a:pt x="128" y="430"/>
                  <a:pt x="168" y="427"/>
                  <a:pt x="178" y="420"/>
                </a:cubicBezTo>
                <a:cubicBezTo>
                  <a:pt x="199" y="406"/>
                  <a:pt x="211" y="386"/>
                  <a:pt x="235" y="377"/>
                </a:cubicBezTo>
                <a:cubicBezTo>
                  <a:pt x="242" y="358"/>
                  <a:pt x="252" y="349"/>
                  <a:pt x="269" y="339"/>
                </a:cubicBezTo>
                <a:cubicBezTo>
                  <a:pt x="275" y="309"/>
                  <a:pt x="280" y="278"/>
                  <a:pt x="312" y="267"/>
                </a:cubicBezTo>
                <a:cubicBezTo>
                  <a:pt x="345" y="232"/>
                  <a:pt x="391" y="228"/>
                  <a:pt x="437" y="224"/>
                </a:cubicBezTo>
                <a:cubicBezTo>
                  <a:pt x="456" y="211"/>
                  <a:pt x="465" y="197"/>
                  <a:pt x="475" y="176"/>
                </a:cubicBezTo>
                <a:cubicBezTo>
                  <a:pt x="473" y="158"/>
                  <a:pt x="476" y="140"/>
                  <a:pt x="470" y="123"/>
                </a:cubicBezTo>
                <a:cubicBezTo>
                  <a:pt x="468" y="118"/>
                  <a:pt x="460" y="121"/>
                  <a:pt x="456" y="118"/>
                </a:cubicBezTo>
                <a:cubicBezTo>
                  <a:pt x="432" y="98"/>
                  <a:pt x="422" y="79"/>
                  <a:pt x="389" y="70"/>
                </a:cubicBezTo>
                <a:cubicBezTo>
                  <a:pt x="352" y="43"/>
                  <a:pt x="318" y="31"/>
                  <a:pt x="274" y="22"/>
                </a:cubicBezTo>
                <a:cubicBezTo>
                  <a:pt x="241" y="0"/>
                  <a:pt x="231" y="9"/>
                  <a:pt x="182" y="12"/>
                </a:cubicBezTo>
                <a:cubicBezTo>
                  <a:pt x="169" y="17"/>
                  <a:pt x="132" y="40"/>
                  <a:pt x="120" y="36"/>
                </a:cubicBezTo>
                <a:cubicBezTo>
                  <a:pt x="117" y="35"/>
                  <a:pt x="120" y="30"/>
                  <a:pt x="120" y="27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54023" name="Text Box 7"/>
          <p:cNvSpPr txBox="1">
            <a:spLocks noChangeArrowheads="1"/>
          </p:cNvSpPr>
          <p:nvPr/>
        </p:nvSpPr>
        <p:spPr bwMode="auto">
          <a:xfrm>
            <a:off x="6219825" y="1636713"/>
            <a:ext cx="33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</a:t>
            </a:r>
          </a:p>
        </p:txBody>
      </p:sp>
      <p:sp>
        <p:nvSpPr>
          <p:cNvPr id="854024" name="Text Box 8"/>
          <p:cNvSpPr txBox="1">
            <a:spLocks noChangeArrowheads="1"/>
          </p:cNvSpPr>
          <p:nvPr/>
        </p:nvSpPr>
        <p:spPr bwMode="auto">
          <a:xfrm>
            <a:off x="6375400" y="200025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NP</a:t>
            </a:r>
          </a:p>
        </p:txBody>
      </p:sp>
      <p:sp>
        <p:nvSpPr>
          <p:cNvPr id="854025" name="Oval 9"/>
          <p:cNvSpPr>
            <a:spLocks noChangeArrowheads="1"/>
          </p:cNvSpPr>
          <p:nvPr/>
        </p:nvSpPr>
        <p:spPr bwMode="auto">
          <a:xfrm>
            <a:off x="7169150" y="1801673"/>
            <a:ext cx="573087" cy="373063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54026" name="Text Box 10"/>
          <p:cNvSpPr txBox="1">
            <a:spLocks noChangeArrowheads="1"/>
          </p:cNvSpPr>
          <p:nvPr/>
        </p:nvSpPr>
        <p:spPr bwMode="auto">
          <a:xfrm>
            <a:off x="7148513" y="1401763"/>
            <a:ext cx="150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NP-complete</a:t>
            </a:r>
          </a:p>
        </p:txBody>
      </p:sp>
    </p:spTree>
    <p:extLst>
      <p:ext uri="{BB962C8B-B14F-4D97-AF65-F5344CB8AC3E}">
        <p14:creationId xmlns:p14="http://schemas.microsoft.com/office/powerpoint/2010/main" val="393059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NP-complete problems?</a:t>
            </a:r>
          </a:p>
        </p:txBody>
      </p:sp>
      <p:sp>
        <p:nvSpPr>
          <p:cNvPr id="5" name="Oval 4"/>
          <p:cNvSpPr/>
          <p:nvPr/>
        </p:nvSpPr>
        <p:spPr>
          <a:xfrm>
            <a:off x="541234" y="1981200"/>
            <a:ext cx="3886200" cy="388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84134" y="3895102"/>
            <a:ext cx="1600200" cy="160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674834" y="2667000"/>
            <a:ext cx="1600200" cy="1600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" y="1447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scientists believe:</a:t>
            </a:r>
          </a:p>
        </p:txBody>
      </p:sp>
      <p:sp>
        <p:nvSpPr>
          <p:cNvPr id="9" name="Oval 8"/>
          <p:cNvSpPr/>
          <p:nvPr/>
        </p:nvSpPr>
        <p:spPr>
          <a:xfrm>
            <a:off x="4789918" y="1952002"/>
            <a:ext cx="3886200" cy="388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NP=NPC=P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1416465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it is not ruled out that: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9200" y="6305811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NP-Hard problems: </a:t>
            </a:r>
            <a:r>
              <a:rPr lang="en-US" dirty="0"/>
              <a:t>problems harder than or equal to NPC problems</a:t>
            </a:r>
          </a:p>
        </p:txBody>
      </p:sp>
    </p:spTree>
    <p:extLst>
      <p:ext uri="{BB962C8B-B14F-4D97-AF65-F5344CB8AC3E}">
        <p14:creationId xmlns:p14="http://schemas.microsoft.com/office/powerpoint/2010/main" val="239908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20E8078-081B-4961-82C6-8EDAF7A87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" y="1066800"/>
            <a:ext cx="7474479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85;p49"/>
          <p:cNvSpPr txBox="1"/>
          <p:nvPr/>
        </p:nvSpPr>
        <p:spPr>
          <a:xfrm>
            <a:off x="7239000" y="5181600"/>
            <a:ext cx="1812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Sorting,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Search Element,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Graph Connectivity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6" name="Google Shape;286;p49"/>
          <p:cNvCxnSpPr/>
          <p:nvPr/>
        </p:nvCxnSpPr>
        <p:spPr>
          <a:xfrm rot="10800000" flipV="1">
            <a:off x="6896102" y="5638800"/>
            <a:ext cx="800099" cy="304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285;p49"/>
          <p:cNvSpPr txBox="1"/>
          <p:nvPr/>
        </p:nvSpPr>
        <p:spPr>
          <a:xfrm>
            <a:off x="7088605" y="685799"/>
            <a:ext cx="2041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TSP,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Halting Problem,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Best Chess move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16" name="Google Shape;286;p49"/>
          <p:cNvCxnSpPr/>
          <p:nvPr/>
        </p:nvCxnSpPr>
        <p:spPr>
          <a:xfrm rot="10800000" flipV="1">
            <a:off x="6477002" y="1143001"/>
            <a:ext cx="838198" cy="76199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285;p49"/>
          <p:cNvSpPr txBox="1"/>
          <p:nvPr/>
        </p:nvSpPr>
        <p:spPr>
          <a:xfrm>
            <a:off x="7010399" y="2324099"/>
            <a:ext cx="2119405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Hamiltonian Cycle,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Maximum Clique,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Satisfibility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20" name="Google Shape;286;p49"/>
          <p:cNvCxnSpPr/>
          <p:nvPr/>
        </p:nvCxnSpPr>
        <p:spPr>
          <a:xfrm rot="5400000">
            <a:off x="6248400" y="2971800"/>
            <a:ext cx="914400" cy="60959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285;p49"/>
          <p:cNvSpPr txBox="1"/>
          <p:nvPr/>
        </p:nvSpPr>
        <p:spPr>
          <a:xfrm>
            <a:off x="7124700" y="3657600"/>
            <a:ext cx="2041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Factoring,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Graph isomorphism</a:t>
            </a:r>
          </a:p>
        </p:txBody>
      </p:sp>
      <p:cxnSp>
        <p:nvCxnSpPr>
          <p:cNvPr id="22" name="Google Shape;286;p49"/>
          <p:cNvCxnSpPr/>
          <p:nvPr/>
        </p:nvCxnSpPr>
        <p:spPr>
          <a:xfrm rot="10800000" flipV="1">
            <a:off x="6553203" y="4038599"/>
            <a:ext cx="933308" cy="838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285;p49"/>
          <p:cNvSpPr txBox="1"/>
          <p:nvPr/>
        </p:nvSpPr>
        <p:spPr>
          <a:xfrm>
            <a:off x="-1" y="533399"/>
            <a:ext cx="5331603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NP-Hard Region: Even hard to check answer in P-time 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12" name="Google Shape;286;p49"/>
          <p:cNvCxnSpPr/>
          <p:nvPr/>
        </p:nvCxnSpPr>
        <p:spPr>
          <a:xfrm rot="5400000">
            <a:off x="1172744" y="1325144"/>
            <a:ext cx="689811" cy="127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285;p49"/>
          <p:cNvSpPr txBox="1"/>
          <p:nvPr/>
        </p:nvSpPr>
        <p:spPr>
          <a:xfrm>
            <a:off x="2209800" y="49039"/>
            <a:ext cx="5331603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NP-Hard Region: Can be verified in P-time </a:t>
            </a:r>
            <a:endParaRPr dirty="0">
              <a:solidFill>
                <a:srgbClr val="0070C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14" name="Google Shape;286;p49"/>
          <p:cNvCxnSpPr/>
          <p:nvPr/>
        </p:nvCxnSpPr>
        <p:spPr>
          <a:xfrm rot="5400000">
            <a:off x="1969998" y="1827526"/>
            <a:ext cx="3102981" cy="480969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6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9" grpId="0"/>
      <p:bldP spid="21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dirty="0"/>
              <a:t>Examples NP-complete and </a:t>
            </a:r>
            <a:br>
              <a:rPr lang="en-US" altLang="en-US" sz="3600" dirty="0"/>
            </a:br>
            <a:r>
              <a:rPr lang="en-US" altLang="en-US" sz="3600" dirty="0"/>
              <a:t>NP-hard problems</a:t>
            </a:r>
          </a:p>
        </p:txBody>
      </p:sp>
      <p:pic>
        <p:nvPicPr>
          <p:cNvPr id="100761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7856" y="1676400"/>
            <a:ext cx="7888288" cy="3481387"/>
          </a:xfrm>
          <a:noFill/>
          <a:ln/>
        </p:spPr>
      </p:pic>
      <p:sp>
        <p:nvSpPr>
          <p:cNvPr id="1007620" name="Text Box 4"/>
          <p:cNvSpPr txBox="1">
            <a:spLocks noChangeArrowheads="1"/>
          </p:cNvSpPr>
          <p:nvPr/>
        </p:nvSpPr>
        <p:spPr bwMode="auto">
          <a:xfrm>
            <a:off x="3962400" y="1551379"/>
            <a:ext cx="1947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DD0111"/>
                </a:solidFill>
              </a:rPr>
              <a:t>NP-complete</a:t>
            </a:r>
          </a:p>
        </p:txBody>
      </p:sp>
      <p:sp>
        <p:nvSpPr>
          <p:cNvPr id="1007621" name="Text Box 5"/>
          <p:cNvSpPr txBox="1">
            <a:spLocks noChangeArrowheads="1"/>
          </p:cNvSpPr>
          <p:nvPr/>
        </p:nvSpPr>
        <p:spPr bwMode="auto">
          <a:xfrm>
            <a:off x="4419600" y="3454340"/>
            <a:ext cx="132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DD0111"/>
                </a:solidFill>
              </a:rPr>
              <a:t>NP-hard</a:t>
            </a:r>
          </a:p>
        </p:txBody>
      </p:sp>
      <p:sp>
        <p:nvSpPr>
          <p:cNvPr id="3" name="Rectangle 2"/>
          <p:cNvSpPr/>
          <p:nvPr/>
        </p:nvSpPr>
        <p:spPr>
          <a:xfrm>
            <a:off x="453189" y="5388475"/>
            <a:ext cx="85303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u="sng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Factoring and Graph isomorphism:</a:t>
            </a:r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  <a:r>
              <a:rPr lang="en" dirty="0">
                <a:latin typeface="Assistant ExtraLight"/>
                <a:ea typeface="Assistant ExtraLight"/>
                <a:cs typeface="Assistant ExtraLight"/>
                <a:sym typeface="Assistant ExtraLight"/>
              </a:rPr>
              <a:t>are NP Problems which means we can verify solution in P time. But these problems still can not reduce to any existing NP-complete problem (so these problems are not hard as NP-complete problems) . </a:t>
            </a:r>
            <a:r>
              <a:rPr lang="en-US" dirty="0">
                <a:latin typeface="Assistant ExtraLight"/>
                <a:ea typeface="Assistant ExtraLight"/>
                <a:cs typeface="Assistant ExtraLight"/>
                <a:sym typeface="Assistant ExtraLight"/>
              </a:rPr>
              <a:t>Therefore may be in the computational complexity class NP-intermediate.</a:t>
            </a:r>
            <a:r>
              <a:rPr lang="en" dirty="0">
                <a:latin typeface="Assistant ExtraLight"/>
                <a:ea typeface="Assistant ExtraLight"/>
                <a:cs typeface="Assistant ExtraLight"/>
                <a:sym typeface="Assistant ExtraLight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0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0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0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20" grpId="0"/>
      <p:bldP spid="10076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study NPC?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/>
              <a:t>For new computational problems we encounter: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try for a while to develop an efficient algorithm; and if this fails,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then try to prove it NP-complete.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Approximate Algorithms (sub-optimal solution) if required.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prove a problem is a NPC problem?</a:t>
            </a:r>
          </a:p>
        </p:txBody>
      </p:sp>
    </p:spTree>
    <p:extLst>
      <p:ext uri="{BB962C8B-B14F-4D97-AF65-F5344CB8AC3E}">
        <p14:creationId xmlns:p14="http://schemas.microsoft.com/office/powerpoint/2010/main" val="257321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prove a problem is a NPC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common method is to prove that it is not easier than a known NPC problem.</a:t>
            </a:r>
          </a:p>
          <a:p>
            <a:r>
              <a:rPr lang="en-US" dirty="0"/>
              <a:t>To prove problem A is a NPC problem</a:t>
            </a:r>
          </a:p>
          <a:p>
            <a:pPr lvl="1"/>
            <a:r>
              <a:rPr lang="en-US" dirty="0"/>
              <a:t>Choose a NPC problem B</a:t>
            </a:r>
          </a:p>
          <a:p>
            <a:pPr lvl="1"/>
            <a:r>
              <a:rPr lang="en-US" dirty="0"/>
              <a:t>Develop a </a:t>
            </a:r>
            <a:r>
              <a:rPr lang="en-US" b="1" dirty="0"/>
              <a:t>polynomial-time algorithm translate A to B</a:t>
            </a:r>
          </a:p>
          <a:p>
            <a:r>
              <a:rPr lang="en-US" dirty="0"/>
              <a:t>A </a:t>
            </a:r>
            <a:r>
              <a:rPr lang="en-US" b="1" dirty="0"/>
              <a:t>reduction algorithm</a:t>
            </a:r>
          </a:p>
          <a:p>
            <a:r>
              <a:rPr lang="en-US" dirty="0"/>
              <a:t>If A can be solved in polynomial time, then B can be solved in polynomial time. It is contradicted with B is a NPC problem. </a:t>
            </a:r>
          </a:p>
          <a:p>
            <a:r>
              <a:rPr lang="en-US" dirty="0"/>
              <a:t>So, A cannot be solved in polynomial time, it is also a NPC problem.</a:t>
            </a:r>
          </a:p>
        </p:txBody>
      </p:sp>
    </p:spTree>
    <p:extLst>
      <p:ext uri="{BB962C8B-B14F-4D97-AF65-F5344CB8AC3E}">
        <p14:creationId xmlns:p14="http://schemas.microsoft.com/office/powerpoint/2010/main" val="110963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 idx="4294967295"/>
          </p:nvPr>
        </p:nvSpPr>
        <p:spPr>
          <a:xfrm>
            <a:off x="381000" y="457200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WHAT WE’LL COVER TODAY</a:t>
            </a:r>
            <a:endParaRPr sz="36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1"/>
          </p:nvPr>
        </p:nvSpPr>
        <p:spPr>
          <a:xfrm>
            <a:off x="311700" y="1676400"/>
            <a:ext cx="8520600" cy="402392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900">
              <a:lnSpc>
                <a:spcPct val="114000"/>
              </a:lnSpc>
              <a:spcBef>
                <a:spcPts val="1000"/>
              </a:spcBef>
              <a:buSzPts val="1800"/>
            </a:pPr>
            <a:r>
              <a:rPr lang="en-US" sz="2400" dirty="0">
                <a:solidFill>
                  <a:srgbClr val="002060"/>
                </a:solidFill>
              </a:rPr>
              <a:t>Easy Vs. Hard Problems</a:t>
            </a:r>
          </a:p>
          <a:p>
            <a:pPr indent="-342900">
              <a:lnSpc>
                <a:spcPct val="114000"/>
              </a:lnSpc>
              <a:spcBef>
                <a:spcPts val="1000"/>
              </a:spcBef>
              <a:buSzPts val="1800"/>
            </a:pPr>
            <a:r>
              <a:rPr lang="en-US" sz="2400" dirty="0">
                <a:solidFill>
                  <a:srgbClr val="002060"/>
                </a:solidFill>
              </a:rPr>
              <a:t>P Vs. NP Problems</a:t>
            </a:r>
          </a:p>
          <a:p>
            <a:pPr indent="-342900">
              <a:lnSpc>
                <a:spcPct val="114000"/>
              </a:lnSpc>
              <a:spcBef>
                <a:spcPts val="1000"/>
              </a:spcBef>
              <a:buSzPts val="1800"/>
            </a:pPr>
            <a:r>
              <a:rPr lang="en-US" sz="2400" dirty="0">
                <a:solidFill>
                  <a:srgbClr val="002060"/>
                </a:solidFill>
              </a:rPr>
              <a:t>NP-Hard vs NP-Complete</a:t>
            </a:r>
          </a:p>
          <a:p>
            <a:pPr indent="-342900">
              <a:lnSpc>
                <a:spcPct val="114000"/>
              </a:lnSpc>
              <a:spcBef>
                <a:spcPts val="1000"/>
              </a:spcBef>
              <a:buSzPts val="1800"/>
            </a:pPr>
            <a:r>
              <a:rPr lang="en-US" sz="2400" dirty="0">
                <a:solidFill>
                  <a:srgbClr val="002060"/>
                </a:solidFill>
              </a:rPr>
              <a:t>Difficulty level of various complexity groups. </a:t>
            </a:r>
            <a:endParaRPr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726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if </a:t>
            </a:r>
            <a:r>
              <a:rPr lang="en-GB" i="1" dirty="0"/>
              <a:t>any </a:t>
            </a:r>
            <a:r>
              <a:rPr lang="en-GB" dirty="0"/>
              <a:t>NP-complete problem can be solved in polynomial time, then </a:t>
            </a:r>
            <a:r>
              <a:rPr lang="en-GB" i="1" dirty="0"/>
              <a:t>every </a:t>
            </a:r>
            <a:r>
              <a:rPr lang="en-GB" dirty="0"/>
              <a:t>problem in NP has a polynomial-time solution.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442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if a NPC problem needs to be solved?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 a more expensive machine and wait</a:t>
            </a:r>
          </a:p>
          <a:p>
            <a:pPr lvl="1"/>
            <a:r>
              <a:rPr lang="en-US" dirty="0"/>
              <a:t>(could be 1000 years)</a:t>
            </a:r>
          </a:p>
          <a:p>
            <a:r>
              <a:rPr lang="en-US" dirty="0"/>
              <a:t>Turn to approximation algorithms</a:t>
            </a:r>
          </a:p>
          <a:p>
            <a:pPr lvl="1"/>
            <a:r>
              <a:rPr lang="en-US" dirty="0"/>
              <a:t>Algorithms that produce near optimal solutions</a:t>
            </a:r>
          </a:p>
        </p:txBody>
      </p:sp>
    </p:spTree>
    <p:extLst>
      <p:ext uri="{BB962C8B-B14F-4D97-AF65-F5344CB8AC3E}">
        <p14:creationId xmlns:p14="http://schemas.microsoft.com/office/powerpoint/2010/main" val="143710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 idx="4294967295"/>
          </p:nvPr>
        </p:nvSpPr>
        <p:spPr>
          <a:xfrm>
            <a:off x="457200" y="152400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28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Easy vs. Hard Problems (</a:t>
            </a:r>
            <a:r>
              <a:rPr lang="en-US" sz="2800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Oversimplification</a:t>
            </a:r>
            <a:r>
              <a:rPr lang="en" sz="28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)</a:t>
            </a:r>
            <a:endParaRPr sz="28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520600" cy="510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indent="-342900">
              <a:lnSpc>
                <a:spcPct val="114000"/>
              </a:lnSpc>
              <a:spcBef>
                <a:spcPts val="1000"/>
              </a:spcBef>
              <a:buSzPts val="1800"/>
            </a:pPr>
            <a:r>
              <a:rPr lang="en-US" sz="1800" dirty="0"/>
              <a:t>An oversimplification of the “easy vs. hard” dichotomy proposed by</a:t>
            </a: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SzPts val="1800"/>
              <a:buNone/>
            </a:pPr>
            <a:r>
              <a:rPr lang="en-US" sz="1800" dirty="0"/>
              <a:t>the theory of NP-hardness is:</a:t>
            </a: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SzPts val="1800"/>
              <a:buNone/>
            </a:pPr>
            <a:endParaRPr lang="en-US" sz="1800" dirty="0"/>
          </a:p>
          <a:p>
            <a:pPr marL="114300" indent="0">
              <a:lnSpc>
                <a:spcPct val="114000"/>
              </a:lnSpc>
              <a:spcBef>
                <a:spcPts val="1000"/>
              </a:spcBef>
              <a:buSzPts val="1800"/>
              <a:buNone/>
            </a:pPr>
            <a:r>
              <a:rPr lang="en-US" altLang="en-US" b="1" dirty="0">
                <a:solidFill>
                  <a:schemeClr val="tx2"/>
                </a:solidFill>
                <a:sym typeface="Symbol" panose="05050102010706020507" pitchFamily="18" charset="2"/>
              </a:rPr>
              <a:t>Easy Problems</a:t>
            </a:r>
            <a:r>
              <a:rPr lang="en-US" dirty="0"/>
              <a:t>               can be solved with a polynomial-time algorithm; </a:t>
            </a:r>
            <a:endParaRPr lang="en-US" sz="1800" dirty="0"/>
          </a:p>
          <a:p>
            <a:pPr marL="114300" indent="0">
              <a:lnSpc>
                <a:spcPct val="114000"/>
              </a:lnSpc>
              <a:spcBef>
                <a:spcPts val="1000"/>
              </a:spcBef>
              <a:buSzPts val="1800"/>
              <a:buNone/>
            </a:pPr>
            <a:endParaRPr lang="en-US" altLang="en-US" b="1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SzPts val="1800"/>
              <a:buNone/>
            </a:pPr>
            <a:endParaRPr lang="en-US" altLang="en-US" b="1" dirty="0">
              <a:solidFill>
                <a:schemeClr val="tx2"/>
              </a:solidFill>
              <a:sym typeface="Symbol" panose="05050102010706020507" pitchFamily="18" charset="2"/>
            </a:endParaRP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SzPts val="1800"/>
              <a:buNone/>
            </a:pPr>
            <a:r>
              <a:rPr lang="en-US" altLang="en-US" b="1" dirty="0">
                <a:solidFill>
                  <a:schemeClr val="tx2"/>
                </a:solidFill>
                <a:sym typeface="Symbol" panose="05050102010706020507" pitchFamily="18" charset="2"/>
              </a:rPr>
              <a:t>Hard Problems</a:t>
            </a:r>
            <a:r>
              <a:rPr lang="en-US" dirty="0"/>
              <a:t>               requires exponential time in the worst case. </a:t>
            </a:r>
            <a:endParaRPr lang="en-US" sz="1800" dirty="0"/>
          </a:p>
          <a:p>
            <a:pPr indent="-342900">
              <a:lnSpc>
                <a:spcPct val="114000"/>
              </a:lnSpc>
              <a:spcBef>
                <a:spcPts val="1000"/>
              </a:spcBef>
              <a:buSzPts val="1800"/>
            </a:pPr>
            <a:endParaRPr lang="en-US" dirty="0"/>
          </a:p>
          <a:p>
            <a:pPr marL="114300" indent="0">
              <a:lnSpc>
                <a:spcPct val="114000"/>
              </a:lnSpc>
              <a:spcBef>
                <a:spcPts val="1000"/>
              </a:spcBef>
              <a:buSzPts val="1800"/>
              <a:buNone/>
            </a:pPr>
            <a:endParaRPr lang="en-US" dirty="0"/>
          </a:p>
        </p:txBody>
      </p:sp>
      <p:sp>
        <p:nvSpPr>
          <p:cNvPr id="4" name="Left-Right Arrow 3"/>
          <p:cNvSpPr/>
          <p:nvPr/>
        </p:nvSpPr>
        <p:spPr>
          <a:xfrm>
            <a:off x="2514600" y="2895600"/>
            <a:ext cx="609600" cy="1524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2476893" y="4267200"/>
            <a:ext cx="609600" cy="15240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0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 idx="4294967295"/>
          </p:nvPr>
        </p:nvSpPr>
        <p:spPr>
          <a:xfrm>
            <a:off x="457200" y="152400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Polynomial-Time</a:t>
            </a:r>
            <a:r>
              <a:rPr lang="en-US" dirty="0"/>
              <a:t> </a:t>
            </a:r>
            <a:r>
              <a:rPr lang="en-US" sz="2800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Algorithms</a:t>
            </a:r>
            <a:endParaRPr sz="28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520600" cy="510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dirty="0"/>
              <a:t>A polynomial-time algorithm is an algorithm with worst-case running time O(</a:t>
            </a:r>
            <a:r>
              <a:rPr lang="en-US" dirty="0" err="1"/>
              <a:t>n</a:t>
            </a:r>
            <a:r>
              <a:rPr lang="en-US" baseline="30000" dirty="0" err="1"/>
              <a:t>d</a:t>
            </a:r>
            <a:r>
              <a:rPr lang="en-US" dirty="0"/>
              <a:t>), where n denotes the input size and d is a constant (independent of n).</a:t>
            </a:r>
            <a:r>
              <a:rPr lang="en-US" sz="1800" dirty="0"/>
              <a:t>:</a:t>
            </a:r>
          </a:p>
          <a:p>
            <a:pPr marL="114300" indent="0">
              <a:lnSpc>
                <a:spcPct val="114000"/>
              </a:lnSpc>
              <a:spcBef>
                <a:spcPts val="1000"/>
              </a:spcBef>
              <a:buSzPts val="1800"/>
              <a:buNone/>
            </a:pPr>
            <a:endParaRPr lang="en-US" sz="1800" dirty="0"/>
          </a:p>
          <a:p>
            <a:pPr indent="-342900">
              <a:lnSpc>
                <a:spcPct val="114000"/>
              </a:lnSpc>
              <a:spcBef>
                <a:spcPts val="1000"/>
              </a:spcBef>
              <a:buSzPts val="1800"/>
            </a:pPr>
            <a:r>
              <a:rPr lang="en-US" dirty="0"/>
              <a:t>Example: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929554"/>
              </p:ext>
            </p:extLst>
          </p:nvPr>
        </p:nvGraphicFramePr>
        <p:xfrm>
          <a:off x="1295400" y="3581400"/>
          <a:ext cx="64008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1037388287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138581599"/>
                    </a:ext>
                  </a:extLst>
                </a:gridCol>
                <a:gridCol w="1840230">
                  <a:extLst>
                    <a:ext uri="{9D8B030D-6E8A-4147-A177-3AD203B41FA5}">
                      <a16:colId xmlns:a16="http://schemas.microsoft.com/office/drawing/2014/main" val="2983318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Problems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Running 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111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Sorting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MergeSort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O(n log n)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93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Strong Components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Kosaraju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O(V + E)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14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Shortest Paths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Dijkstra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u="none" strike="noStrike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O((V+ E) log V)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709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MST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Kruskal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i="0" u="none" strike="noStrike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O((V+ E) log V)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8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All-Pairs Shortest Paths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Floyd-</a:t>
                      </a:r>
                      <a:r>
                        <a:rPr lang="en-US" sz="1800" b="0" i="0" u="none" strike="noStrike" kern="1200" baseline="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Warshall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O(n</a:t>
                      </a:r>
                      <a:r>
                        <a:rPr lang="en-US" sz="1800" b="0" i="0" u="none" strike="noStrike" kern="1200" baseline="300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800" b="0" i="0" u="none" strike="noStrike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91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373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 idx="4294967295"/>
          </p:nvPr>
        </p:nvSpPr>
        <p:spPr>
          <a:xfrm>
            <a:off x="457200" y="152400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Easy Problems (Polynomial-Time Solvable)</a:t>
            </a:r>
            <a:endParaRPr sz="28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520600" cy="510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theory of NP-hardness defines “easy” problems as those solvable by a polynomial-time algorithm.</a:t>
            </a:r>
          </a:p>
          <a:p>
            <a:endParaRPr lang="en-US" sz="1800" dirty="0"/>
          </a:p>
          <a:p>
            <a:endParaRPr lang="en-US" sz="1800" dirty="0"/>
          </a:p>
          <a:p>
            <a:pPr marL="114300" indent="0">
              <a:lnSpc>
                <a:spcPct val="114000"/>
              </a:lnSpc>
              <a:spcBef>
                <a:spcPts val="1000"/>
              </a:spcBef>
              <a:buSzPts val="180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9113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 idx="4294967295"/>
          </p:nvPr>
        </p:nvSpPr>
        <p:spPr>
          <a:xfrm>
            <a:off x="457200" y="152400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2800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Hard Problems </a:t>
            </a:r>
            <a:endParaRPr sz="28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1"/>
          </p:nvPr>
        </p:nvSpPr>
        <p:spPr>
          <a:xfrm>
            <a:off x="304800" y="1219200"/>
            <a:ext cx="8520600" cy="5105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US" sz="2400" dirty="0"/>
              <a:t>“Hard” problems as family of problems for which no polynomial-time Algorithm </a:t>
            </a:r>
            <a:r>
              <a:rPr lang="en-US" sz="2400" b="1" dirty="0">
                <a:solidFill>
                  <a:srgbClr val="C00000"/>
                </a:solidFill>
              </a:rPr>
              <a:t>known to exist.</a:t>
            </a:r>
          </a:p>
          <a:p>
            <a:pPr marL="101600" indent="0">
              <a:buNone/>
            </a:pPr>
            <a:endParaRPr lang="en-US" sz="2400" dirty="0"/>
          </a:p>
          <a:p>
            <a:r>
              <a:rPr lang="en-US" sz="2400" dirty="0"/>
              <a:t>The theory of NP-hardness shows that thousands of computational problems (including the TSP) are variations of the same problem in disguise, all destined to suffer identical computational fates.</a:t>
            </a:r>
          </a:p>
          <a:p>
            <a:endParaRPr lang="en-US" sz="2800" dirty="0"/>
          </a:p>
          <a:p>
            <a:endParaRPr lang="en-US" sz="1800" dirty="0"/>
          </a:p>
          <a:p>
            <a:endParaRPr lang="en-US" sz="1800" dirty="0"/>
          </a:p>
          <a:p>
            <a:pPr marL="101600" indent="0">
              <a:buNone/>
            </a:pPr>
            <a:endParaRPr lang="en-US" sz="1800" dirty="0"/>
          </a:p>
          <a:p>
            <a:pPr marL="114300" indent="0">
              <a:lnSpc>
                <a:spcPct val="114000"/>
              </a:lnSpc>
              <a:spcBef>
                <a:spcPts val="1000"/>
              </a:spcBef>
              <a:buSzPts val="1800"/>
              <a:buNone/>
            </a:pPr>
            <a:endParaRPr lang="en-US" sz="1800" dirty="0"/>
          </a:p>
        </p:txBody>
      </p:sp>
      <p:sp>
        <p:nvSpPr>
          <p:cNvPr id="10" name="Google Shape;268;p40"/>
          <p:cNvSpPr/>
          <p:nvPr/>
        </p:nvSpPr>
        <p:spPr>
          <a:xfrm>
            <a:off x="228600" y="4348175"/>
            <a:ext cx="8673000" cy="1956000"/>
          </a:xfrm>
          <a:prstGeom prst="ribbon2">
            <a:avLst>
              <a:gd name="adj1" fmla="val 14100"/>
              <a:gd name="adj2" fmla="val 72144"/>
            </a:avLst>
          </a:prstGeom>
          <a:solidFill>
            <a:srgbClr val="FFFFFF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  <a:effectLst>
            <a:outerShdw blurRad="542925" dist="152400" dir="41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i="1" dirty="0">
                <a:latin typeface="Assistant"/>
                <a:ea typeface="Assistant"/>
                <a:cs typeface="Assistant"/>
                <a:sym typeface="Assistant"/>
              </a:rPr>
              <a:t>NP-Hard (Formal Definition)</a:t>
            </a:r>
            <a:endParaRPr i="1" dirty="0">
              <a:latin typeface="Assistant"/>
              <a:ea typeface="Assistant"/>
              <a:cs typeface="Assistant"/>
              <a:sym typeface="Assistant"/>
            </a:endParaRPr>
          </a:p>
          <a:p>
            <a:pPr lvl="0" algn="ctr">
              <a:spcBef>
                <a:spcPts val="1000"/>
              </a:spcBef>
            </a:pPr>
            <a:r>
              <a:rPr lang="en-US" sz="1600" b="1" dirty="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A computational problem is NP-hard if every problem in NP reduces to it.</a:t>
            </a:r>
            <a:endParaRPr sz="1900" b="1" dirty="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123201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vs NP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 problems: (The original definition) Problems that can be solved by deterministic Turing machine in polynomial-time.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NP problems</a:t>
            </a:r>
          </a:p>
          <a:p>
            <a:pPr lvl="1"/>
            <a:r>
              <a:rPr lang="en-US" dirty="0"/>
              <a:t>(The original definition) Problems that can be solved by </a:t>
            </a:r>
            <a:r>
              <a:rPr lang="en-US" b="1" dirty="0"/>
              <a:t>non-deterministic Turing machine </a:t>
            </a:r>
            <a:r>
              <a:rPr lang="en-US" dirty="0"/>
              <a:t>in polynomial-time.</a:t>
            </a:r>
          </a:p>
          <a:p>
            <a:pPr lvl="1"/>
            <a:r>
              <a:rPr lang="en-US" dirty="0"/>
              <a:t>(A equivalent definition) Problems that are </a:t>
            </a:r>
            <a:r>
              <a:rPr lang="en-US" b="1" dirty="0"/>
              <a:t>verifiable </a:t>
            </a:r>
            <a:r>
              <a:rPr lang="en-US" dirty="0"/>
              <a:t>in polynomial time.</a:t>
            </a:r>
          </a:p>
          <a:p>
            <a:pPr lvl="2"/>
            <a:r>
              <a:rPr lang="en-US" dirty="0"/>
              <a:t>Given a solution, there is a polynomial-time algorithm to tell if this solution is correct.</a:t>
            </a:r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532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NP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502" y="762000"/>
            <a:ext cx="8229600" cy="60960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NP = {Decision problems solvable in polynomial time via a “lucky” algorithm}. </a:t>
            </a:r>
            <a:r>
              <a:rPr lang="en-US" sz="2600" b="1" dirty="0">
                <a:solidFill>
                  <a:srgbClr val="00B050"/>
                </a:solidFill>
              </a:rPr>
              <a:t>The “lucky” algorithm can make lucky guesses always “right” without trying all options.</a:t>
            </a:r>
            <a:endParaRPr lang="en-US" altLang="en-US" b="1" dirty="0">
              <a:solidFill>
                <a:srgbClr val="CC0000"/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Stage 1 Non-deterministic model (Guessing): </a:t>
            </a:r>
            <a:r>
              <a:rPr lang="en-US" altLang="en-US" dirty="0"/>
              <a:t>algorithm makes guesses.</a:t>
            </a:r>
          </a:p>
          <a:p>
            <a:pPr lvl="1">
              <a:lnSpc>
                <a:spcPct val="130000"/>
              </a:lnSpc>
            </a:pPr>
            <a:r>
              <a:rPr lang="en-US" altLang="en-US" dirty="0">
                <a:solidFill>
                  <a:srgbClr val="002060"/>
                </a:solidFill>
              </a:rPr>
              <a:t>Stage 2: Deterministic (“verification”)</a:t>
            </a:r>
            <a:r>
              <a:rPr lang="en-US" altLang="en-US" dirty="0"/>
              <a:t> says YES or NO ()  guesses guaranteed to lead to YES outcome if possible (no otherwise). </a:t>
            </a:r>
          </a:p>
          <a:p>
            <a:pPr marL="914400" lvl="1" indent="-457200">
              <a:lnSpc>
                <a:spcPct val="130000"/>
              </a:lnSpc>
              <a:buFontTx/>
              <a:buNone/>
            </a:pPr>
            <a:r>
              <a:rPr lang="en-US" altLang="en-US" sz="2600" dirty="0"/>
              <a:t>	</a:t>
            </a:r>
          </a:p>
          <a:p>
            <a:pPr marL="914400" lvl="1" indent="-457200">
              <a:lnSpc>
                <a:spcPct val="130000"/>
              </a:lnSpc>
              <a:buFontTx/>
              <a:buNone/>
            </a:pPr>
            <a:r>
              <a:rPr lang="en-US" altLang="en-US" sz="2600" dirty="0"/>
              <a:t>NP Problems:  </a:t>
            </a:r>
            <a:r>
              <a:rPr lang="en-US" altLang="en-US" sz="2600" dirty="0">
                <a:solidFill>
                  <a:srgbClr val="C00000"/>
                </a:solidFill>
              </a:rPr>
              <a:t>verification stage is polynomial</a:t>
            </a:r>
          </a:p>
          <a:p>
            <a:pPr lvl="1">
              <a:lnSpc>
                <a:spcPct val="130000"/>
              </a:lnSpc>
            </a:pPr>
            <a:endParaRPr lang="en-US" dirty="0"/>
          </a:p>
          <a:p>
            <a:pPr marL="514350" lvl="1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01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 and NP?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Based on the definition of P and NP, which statements are correct?</a:t>
                </a:r>
              </a:p>
              <a:p>
                <a:pPr lvl="1"/>
                <a:r>
                  <a:rPr lang="en-US" dirty="0"/>
                  <a:t>“NP means non-polynomial”</a:t>
                </a:r>
              </a:p>
              <a:p>
                <a:pPr lvl="2"/>
                <a:r>
                  <a:rPr lang="en-US" dirty="0"/>
                  <a:t>No!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∩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NP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No.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NP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P problem is also a NP problem</a:t>
                </a:r>
              </a:p>
              <a:p>
                <a:pPr lvl="2"/>
                <a:r>
                  <a:rPr lang="en-US" dirty="0"/>
                  <a:t>Yes.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NP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33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1331</Words>
  <Application>Microsoft Macintosh PowerPoint</Application>
  <PresentationFormat>On-screen Show (4:3)</PresentationFormat>
  <Paragraphs>186</Paragraphs>
  <Slides>21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Assistant</vt:lpstr>
      <vt:lpstr>Assistant ExtraLight</vt:lpstr>
      <vt:lpstr>Calibri</vt:lpstr>
      <vt:lpstr>Cambria Math</vt:lpstr>
      <vt:lpstr>Charter</vt:lpstr>
      <vt:lpstr>Charter</vt:lpstr>
      <vt:lpstr>Lato Light</vt:lpstr>
      <vt:lpstr>Tahoma</vt:lpstr>
      <vt:lpstr>Office Theme</vt:lpstr>
      <vt:lpstr>CS 2009 Design and Analysis of Algorithms</vt:lpstr>
      <vt:lpstr>WHAT WE’LL COVER TODAY</vt:lpstr>
      <vt:lpstr>Easy vs. Hard Problems (Oversimplification)</vt:lpstr>
      <vt:lpstr>Polynomial-Time Algorithms</vt:lpstr>
      <vt:lpstr>Easy Problems (Polynomial-Time Solvable)</vt:lpstr>
      <vt:lpstr>Hard Problems </vt:lpstr>
      <vt:lpstr>P vs NP Problems?</vt:lpstr>
      <vt:lpstr>NP Problems</vt:lpstr>
      <vt:lpstr>What are P and NP?</vt:lpstr>
      <vt:lpstr>What are P and NP?</vt:lpstr>
      <vt:lpstr>What are P and NP?</vt:lpstr>
      <vt:lpstr>PowerPoint Presentation</vt:lpstr>
      <vt:lpstr>PowerPoint Presentation</vt:lpstr>
      <vt:lpstr>NP Hard vs NP-Completeness</vt:lpstr>
      <vt:lpstr>What are NP-complete problems?</vt:lpstr>
      <vt:lpstr>PowerPoint Presentation</vt:lpstr>
      <vt:lpstr>Examples NP-complete and  NP-hard problems</vt:lpstr>
      <vt:lpstr>Why we study NPC?</vt:lpstr>
      <vt:lpstr>How to prove a problem is a NPC problem?</vt:lpstr>
      <vt:lpstr>Reduction</vt:lpstr>
      <vt:lpstr>What if a NPC problem needs to be solved?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Haydon</dc:creator>
  <cp:lastModifiedBy>anaum hamid</cp:lastModifiedBy>
  <cp:revision>128</cp:revision>
  <dcterms:created xsi:type="dcterms:W3CDTF">2006-08-16T00:00:00Z</dcterms:created>
  <dcterms:modified xsi:type="dcterms:W3CDTF">2022-11-27T12:19:32Z</dcterms:modified>
</cp:coreProperties>
</file>