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63" r:id="rId2"/>
    <p:sldId id="268" r:id="rId3"/>
    <p:sldId id="273" r:id="rId4"/>
    <p:sldId id="274" r:id="rId5"/>
    <p:sldId id="485" r:id="rId6"/>
    <p:sldId id="517" r:id="rId7"/>
    <p:sldId id="272" r:id="rId8"/>
    <p:sldId id="271" r:id="rId9"/>
    <p:sldId id="269" r:id="rId10"/>
    <p:sldId id="264" r:id="rId11"/>
    <p:sldId id="267" r:id="rId12"/>
    <p:sldId id="276" r:id="rId13"/>
    <p:sldId id="277" r:id="rId14"/>
    <p:sldId id="278" r:id="rId15"/>
    <p:sldId id="285" r:id="rId16"/>
    <p:sldId id="275" r:id="rId17"/>
    <p:sldId id="279" r:id="rId18"/>
    <p:sldId id="280" r:id="rId19"/>
    <p:sldId id="499" r:id="rId20"/>
    <p:sldId id="467" r:id="rId21"/>
    <p:sldId id="504" r:id="rId22"/>
    <p:sldId id="516" r:id="rId23"/>
    <p:sldId id="521" r:id="rId24"/>
    <p:sldId id="523" r:id="rId25"/>
    <p:sldId id="505" r:id="rId26"/>
    <p:sldId id="506" r:id="rId27"/>
    <p:sldId id="507" r:id="rId28"/>
    <p:sldId id="508" r:id="rId29"/>
    <p:sldId id="509" r:id="rId30"/>
    <p:sldId id="510" r:id="rId31"/>
    <p:sldId id="511" r:id="rId32"/>
    <p:sldId id="512" r:id="rId33"/>
    <p:sldId id="513" r:id="rId34"/>
    <p:sldId id="514" r:id="rId35"/>
    <p:sldId id="284" r:id="rId36"/>
    <p:sldId id="286" r:id="rId37"/>
    <p:sldId id="283" r:id="rId38"/>
    <p:sldId id="5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179" autoAdjust="0"/>
  </p:normalViewPr>
  <p:slideViewPr>
    <p:cSldViewPr snapToGrid="0">
      <p:cViewPr varScale="1">
        <p:scale>
          <a:sx n="115" d="100"/>
          <a:sy n="115" d="100"/>
        </p:scale>
        <p:origin x="3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8D0A0-7245-B04E-AAEC-B6F413CC5D31}" type="datetimeFigureOut">
              <a:rPr lang="en-US" smtClean="0"/>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D20CF-0F91-C441-BF42-A9CDB2D3EED1}" type="slidenum">
              <a:rPr lang="en-US" smtClean="0"/>
              <a:t>‹#›</a:t>
            </a:fld>
            <a:endParaRPr lang="en-US"/>
          </a:p>
        </p:txBody>
      </p:sp>
    </p:spTree>
    <p:extLst>
      <p:ext uri="{BB962C8B-B14F-4D97-AF65-F5344CB8AC3E}">
        <p14:creationId xmlns:p14="http://schemas.microsoft.com/office/powerpoint/2010/main" val="167529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3501B6-29BC-425C-A862-62EC933D89A0}" type="slidenum">
              <a:rPr lang="en-US" smtClean="0"/>
              <a:pPr>
                <a:defRPr/>
              </a:pPr>
              <a:t>34</a:t>
            </a:fld>
            <a:endParaRPr lang="en-US"/>
          </a:p>
        </p:txBody>
      </p:sp>
    </p:spTree>
    <p:extLst>
      <p:ext uri="{BB962C8B-B14F-4D97-AF65-F5344CB8AC3E}">
        <p14:creationId xmlns:p14="http://schemas.microsoft.com/office/powerpoint/2010/main" val="108658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11/27/22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11/27/22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11/27/22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11/27/22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11/27/22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a:t>CS2009</a:t>
            </a:r>
            <a:br>
              <a:rPr lang="en-US" sz="4900" b="1" i="1" dirty="0"/>
            </a:br>
            <a:r>
              <a:rPr lang="en-US" sz="4900" b="1" i="1" dirty="0"/>
              <a:t>Design and Analysis of Algorithms</a:t>
            </a:r>
          </a:p>
        </p:txBody>
      </p:sp>
      <p:sp>
        <p:nvSpPr>
          <p:cNvPr id="3" name="Subtitle 2"/>
          <p:cNvSpPr>
            <a:spLocks noGrp="1"/>
          </p:cNvSpPr>
          <p:nvPr>
            <p:ph type="subTitle" idx="1"/>
          </p:nvPr>
        </p:nvSpPr>
        <p:spPr>
          <a:xfrm>
            <a:off x="1066800" y="4425639"/>
            <a:ext cx="10058400" cy="1143000"/>
          </a:xfrm>
        </p:spPr>
        <p:txBody>
          <a:bodyPr>
            <a:normAutofit/>
          </a:bodyPr>
          <a:lstStyle/>
          <a:p>
            <a:r>
              <a:rPr lang="en-US" dirty="0"/>
              <a:t>P and NP Hard Problems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problems (Polynomial time problems)</a:t>
            </a:r>
          </a:p>
        </p:txBody>
      </p:sp>
      <p:sp>
        <p:nvSpPr>
          <p:cNvPr id="6" name="Content Placeholder 5"/>
          <p:cNvSpPr>
            <a:spLocks noGrp="1"/>
          </p:cNvSpPr>
          <p:nvPr>
            <p:ph idx="1"/>
          </p:nvPr>
        </p:nvSpPr>
        <p:spPr/>
        <p:txBody>
          <a:bodyPr/>
          <a:lstStyle/>
          <a:p>
            <a:r>
              <a:rPr lang="en-US" u="sng" dirty="0"/>
              <a:t>P class problems </a:t>
            </a:r>
            <a:r>
              <a:rPr lang="en-US" dirty="0"/>
              <a:t>:</a:t>
            </a:r>
          </a:p>
          <a:p>
            <a:pPr>
              <a:buFont typeface="Wingdings" panose="05000000000000000000" pitchFamily="2" charset="2"/>
              <a:buChar char="v"/>
            </a:pPr>
            <a:r>
              <a:rPr lang="en-US" dirty="0"/>
              <a:t>Problems that can be solved and verified in polynomial time.   (easier to solve and verify)</a:t>
            </a:r>
          </a:p>
          <a:p>
            <a:pPr marL="0" indent="0">
              <a:buNone/>
            </a:pPr>
            <a:r>
              <a:rPr lang="en-US" dirty="0"/>
              <a:t> OR</a:t>
            </a:r>
          </a:p>
          <a:p>
            <a:pPr>
              <a:buFont typeface="Wingdings" panose="05000000000000000000" pitchFamily="2" charset="2"/>
              <a:buChar char="v"/>
            </a:pPr>
            <a:r>
              <a:rPr lang="en-US" dirty="0"/>
              <a:t>You can also say problems that are solvable and verifiable by deterministic Turing machine or in deterministic polynomial time</a:t>
            </a:r>
          </a:p>
          <a:p>
            <a:pPr>
              <a:buFont typeface="Wingdings" panose="05000000000000000000" pitchFamily="2" charset="2"/>
              <a:buChar char="v"/>
            </a:pPr>
            <a:endParaRPr lang="en-US" dirty="0"/>
          </a:p>
          <a:p>
            <a:pPr marL="0" indent="0">
              <a:buNone/>
            </a:pPr>
            <a:r>
              <a:rPr lang="en-US" dirty="0"/>
              <a:t>For example :</a:t>
            </a:r>
          </a:p>
          <a:p>
            <a:pPr marL="0" indent="0">
              <a:buNone/>
            </a:pPr>
            <a:r>
              <a:rPr lang="en-US" dirty="0"/>
              <a:t> Is the given number prime or not ? What is LCM (least common multiple), GCD (greatest common divisor) of given numbers. These problems can be solved and verified in polynomial time</a:t>
            </a:r>
          </a:p>
          <a:p>
            <a:endParaRPr lang="en-US" dirty="0"/>
          </a:p>
          <a:p>
            <a:endParaRPr lang="en-US" dirty="0"/>
          </a:p>
        </p:txBody>
      </p:sp>
    </p:spTree>
    <p:extLst>
      <p:ext uri="{BB962C8B-B14F-4D97-AF65-F5344CB8AC3E}">
        <p14:creationId xmlns:p14="http://schemas.microsoft.com/office/powerpoint/2010/main" val="238510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problems (Non-deterministic polynomial time problems)</a:t>
            </a:r>
          </a:p>
        </p:txBody>
      </p:sp>
      <p:sp>
        <p:nvSpPr>
          <p:cNvPr id="6" name="Content Placeholder 5"/>
          <p:cNvSpPr>
            <a:spLocks noGrp="1"/>
          </p:cNvSpPr>
          <p:nvPr>
            <p:ph idx="1"/>
          </p:nvPr>
        </p:nvSpPr>
        <p:spPr/>
        <p:txBody>
          <a:bodyPr/>
          <a:lstStyle/>
          <a:p>
            <a:r>
              <a:rPr lang="en-US" u="sng" dirty="0"/>
              <a:t>NP class problems</a:t>
            </a:r>
            <a:r>
              <a:rPr lang="en-US" dirty="0"/>
              <a:t> : (problems of unknown difficulty)</a:t>
            </a:r>
          </a:p>
          <a:p>
            <a:pPr>
              <a:buFont typeface="Wingdings" panose="05000000000000000000" pitchFamily="2" charset="2"/>
              <a:buChar char="v"/>
            </a:pPr>
            <a:r>
              <a:rPr lang="en-US" dirty="0"/>
              <a:t>Problems that right now are not solvable in polynomial time but can be verified in polynomial time if the solution is given.</a:t>
            </a:r>
          </a:p>
          <a:p>
            <a:pPr marL="0" indent="0">
              <a:buNone/>
            </a:pPr>
            <a:r>
              <a:rPr lang="en-US" dirty="0"/>
              <a:t>OR</a:t>
            </a:r>
          </a:p>
          <a:p>
            <a:pPr>
              <a:buFont typeface="Wingdings" panose="05000000000000000000" pitchFamily="2" charset="2"/>
              <a:buChar char="v"/>
            </a:pPr>
            <a:r>
              <a:rPr lang="en-US" dirty="0"/>
              <a:t>You can also say that problems that are right now solvable in non-deterministic polynomial time (which means not solvable in polynomial time) but can be verified in deterministic polynomial time (which means verifiable in polynomial time).</a:t>
            </a:r>
          </a:p>
          <a:p>
            <a:pPr>
              <a:buFont typeface="Wingdings" panose="05000000000000000000" pitchFamily="2" charset="2"/>
              <a:buChar char="v"/>
            </a:pPr>
            <a:endParaRPr lang="en-US" dirty="0"/>
          </a:p>
          <a:p>
            <a:pPr marL="0" indent="0">
              <a:buNone/>
            </a:pPr>
            <a:r>
              <a:rPr lang="en-US" dirty="0"/>
              <a:t>For example :</a:t>
            </a:r>
          </a:p>
          <a:p>
            <a:pPr marL="0" indent="0">
              <a:buNone/>
            </a:pPr>
            <a:r>
              <a:rPr lang="en-US" dirty="0"/>
              <a:t>Jigsaw puzzle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040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problems (Non-deterministic polynomial time problems)</a:t>
            </a:r>
          </a:p>
        </p:txBody>
      </p:sp>
      <p:sp>
        <p:nvSpPr>
          <p:cNvPr id="6" name="Content Placeholder 5"/>
          <p:cNvSpPr>
            <a:spLocks noGrp="1"/>
          </p:cNvSpPr>
          <p:nvPr>
            <p:ph idx="1"/>
          </p:nvPr>
        </p:nvSpPr>
        <p:spPr/>
        <p:txBody>
          <a:bodyPr/>
          <a:lstStyle/>
          <a:p>
            <a:pPr marL="0" indent="0">
              <a:buNone/>
            </a:pPr>
            <a:r>
              <a:rPr lang="en-US" dirty="0"/>
              <a:t>Jigsaw puzzle : a puzzle consisting of small irregularly cut pieces that are to be fitted together to form a picture</a:t>
            </a:r>
          </a:p>
          <a:p>
            <a:pPr marL="0" indent="0">
              <a:buNone/>
            </a:pPr>
            <a:endParaRPr lang="en-US" dirty="0"/>
          </a:p>
          <a:p>
            <a:pPr marL="0" indent="0">
              <a:buNone/>
            </a:pPr>
            <a:endParaRPr lang="en-US" dirty="0"/>
          </a:p>
        </p:txBody>
      </p:sp>
      <p:pic>
        <p:nvPicPr>
          <p:cNvPr id="3" name="Picture 2"/>
          <p:cNvPicPr>
            <a:picLocks noChangeAspect="1"/>
          </p:cNvPicPr>
          <p:nvPr/>
        </p:nvPicPr>
        <p:blipFill>
          <a:blip r:embed="rId2"/>
          <a:stretch>
            <a:fillRect/>
          </a:stretch>
        </p:blipFill>
        <p:spPr>
          <a:xfrm>
            <a:off x="3524134" y="2567684"/>
            <a:ext cx="4162425" cy="3038475"/>
          </a:xfrm>
          <a:prstGeom prst="rect">
            <a:avLst/>
          </a:prstGeom>
        </p:spPr>
      </p:pic>
    </p:spTree>
    <p:extLst>
      <p:ext uri="{BB962C8B-B14F-4D97-AF65-F5344CB8AC3E}">
        <p14:creationId xmlns:p14="http://schemas.microsoft.com/office/powerpoint/2010/main" val="132558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problems (Non-deterministic polynomial time problems)</a:t>
            </a:r>
          </a:p>
        </p:txBody>
      </p:sp>
      <p:sp>
        <p:nvSpPr>
          <p:cNvPr id="6" name="Content Placeholder 5"/>
          <p:cNvSpPr>
            <a:spLocks noGrp="1"/>
          </p:cNvSpPr>
          <p:nvPr>
            <p:ph idx="1"/>
          </p:nvPr>
        </p:nvSpPr>
        <p:spPr/>
        <p:txBody>
          <a:bodyPr/>
          <a:lstStyle/>
          <a:p>
            <a:pPr marL="0" indent="0">
              <a:buNone/>
            </a:pPr>
            <a:r>
              <a:rPr lang="en-US" dirty="0"/>
              <a:t>So in jigsaw puzzle, there are many possibilities to fill in the empty space so finding solution (complete picture) goes in non-polynomial time. Is there any faster way to </a:t>
            </a:r>
            <a:r>
              <a:rPr lang="en-US"/>
              <a:t>solve that we </a:t>
            </a:r>
            <a:r>
              <a:rPr lang="en-US" dirty="0"/>
              <a:t>don’t know right now! </a:t>
            </a:r>
          </a:p>
          <a:p>
            <a:pPr marL="0" indent="0">
              <a:buNone/>
            </a:pPr>
            <a:r>
              <a:rPr lang="en-US" dirty="0"/>
              <a:t>But if you are given the solved Jigsaw (which means you are given complete picture that was formed by pieces) and you are asked to verify that it is correct or not then you can easily do this in polynomial time by just checking that every piece is properly connected to its neighbors. </a:t>
            </a:r>
          </a:p>
          <a:p>
            <a:pPr marL="0" indent="0">
              <a:buNone/>
            </a:pPr>
            <a:r>
              <a:rPr lang="en-US" dirty="0"/>
              <a:t>So you noticed although problem is not solvable in polynomial time but can be verified in polynomial time. This is example of NP class problem</a:t>
            </a:r>
          </a:p>
          <a:p>
            <a:pPr marL="0" indent="0">
              <a:buNone/>
            </a:pPr>
            <a:endParaRPr lang="en-US" dirty="0"/>
          </a:p>
        </p:txBody>
      </p:sp>
    </p:spTree>
    <p:extLst>
      <p:ext uri="{BB962C8B-B14F-4D97-AF65-F5344CB8AC3E}">
        <p14:creationId xmlns:p14="http://schemas.microsoft.com/office/powerpoint/2010/main" val="77199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problems (Non-deterministic polynomial time problems)</a:t>
            </a:r>
          </a:p>
        </p:txBody>
      </p:sp>
      <p:sp>
        <p:nvSpPr>
          <p:cNvPr id="4" name="Content Placeholder 3"/>
          <p:cNvSpPr>
            <a:spLocks noGrp="1"/>
          </p:cNvSpPr>
          <p:nvPr>
            <p:ph idx="1"/>
          </p:nvPr>
        </p:nvSpPr>
        <p:spPr/>
        <p:txBody>
          <a:bodyPr>
            <a:normAutofit lnSpcReduction="10000"/>
          </a:bodyPr>
          <a:lstStyle/>
          <a:p>
            <a:pPr fontAlgn="base"/>
            <a:r>
              <a:rPr lang="en-US" dirty="0"/>
              <a:t>Another example of NP class could be of “</a:t>
            </a:r>
            <a:r>
              <a:rPr lang="en-US" b="1" dirty="0"/>
              <a:t>Detecting Hamiltonian cycle</a:t>
            </a:r>
            <a:r>
              <a:rPr lang="en-US" dirty="0"/>
              <a:t>”</a:t>
            </a:r>
          </a:p>
          <a:p>
            <a:r>
              <a:rPr lang="en-US" dirty="0"/>
              <a:t>Given an undirected graph G, does G have a cycle that visits every vertex exactly once? </a:t>
            </a:r>
          </a:p>
          <a:p>
            <a:endParaRPr lang="en-US" dirty="0"/>
          </a:p>
          <a:p>
            <a:endParaRPr lang="en-US" dirty="0"/>
          </a:p>
          <a:p>
            <a:endParaRPr lang="en-US" dirty="0"/>
          </a:p>
          <a:p>
            <a:endParaRPr lang="en-US" dirty="0"/>
          </a:p>
          <a:p>
            <a:endParaRPr lang="en-US" dirty="0"/>
          </a:p>
          <a:p>
            <a:r>
              <a:rPr lang="en-US" dirty="0"/>
              <a:t>There is no known polynomial time algorithm for solving this problem since there are n! possible cycles in general. However, if we are given a cycle and we need to verify in polynomial time if it is a legal cycle then we can. So, it is NP problem</a:t>
            </a:r>
          </a:p>
        </p:txBody>
      </p:sp>
      <p:pic>
        <p:nvPicPr>
          <p:cNvPr id="6" name="Picture 5"/>
          <p:cNvPicPr>
            <a:picLocks noChangeAspect="1"/>
          </p:cNvPicPr>
          <p:nvPr/>
        </p:nvPicPr>
        <p:blipFill>
          <a:blip r:embed="rId2"/>
          <a:stretch>
            <a:fillRect/>
          </a:stretch>
        </p:blipFill>
        <p:spPr>
          <a:xfrm>
            <a:off x="3974638" y="2631687"/>
            <a:ext cx="4242724" cy="2085278"/>
          </a:xfrm>
          <a:prstGeom prst="rect">
            <a:avLst/>
          </a:prstGeom>
        </p:spPr>
      </p:pic>
    </p:spTree>
    <p:extLst>
      <p:ext uri="{BB962C8B-B14F-4D97-AF65-F5344CB8AC3E}">
        <p14:creationId xmlns:p14="http://schemas.microsoft.com/office/powerpoint/2010/main" val="144191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problems (Non-deterministic polynomial time problems)</a:t>
            </a:r>
          </a:p>
        </p:txBody>
      </p:sp>
      <p:sp>
        <p:nvSpPr>
          <p:cNvPr id="6" name="Content Placeholder 5"/>
          <p:cNvSpPr>
            <a:spLocks noGrp="1"/>
          </p:cNvSpPr>
          <p:nvPr>
            <p:ph idx="1"/>
          </p:nvPr>
        </p:nvSpPr>
        <p:spPr/>
        <p:txBody>
          <a:bodyPr/>
          <a:lstStyle/>
          <a:p>
            <a:pPr marL="0" indent="0">
              <a:buNone/>
            </a:pPr>
            <a:r>
              <a:rPr lang="en-US" dirty="0"/>
              <a:t>Another example is Sudoku game :</a:t>
            </a:r>
          </a:p>
          <a:p>
            <a:pPr marL="0" indent="0">
              <a:buNone/>
            </a:pPr>
            <a:r>
              <a:rPr lang="en-US" dirty="0"/>
              <a:t>The classic </a:t>
            </a:r>
            <a:r>
              <a:rPr lang="en-US" b="1" dirty="0"/>
              <a:t>Sudoku game</a:t>
            </a:r>
            <a:r>
              <a:rPr lang="en-US" dirty="0"/>
              <a:t> involves a grid of 81 squares. The grid is divided into nine blocks, each containing nine squares. The </a:t>
            </a:r>
            <a:r>
              <a:rPr lang="en-US" b="1" dirty="0"/>
              <a:t>rules</a:t>
            </a:r>
            <a:r>
              <a:rPr lang="en-US" dirty="0"/>
              <a:t> of the </a:t>
            </a:r>
            <a:r>
              <a:rPr lang="en-US" b="1" dirty="0"/>
              <a:t>game</a:t>
            </a:r>
            <a:r>
              <a:rPr lang="en-US" dirty="0"/>
              <a:t> are simple: each of the nine blocks has to contain all the numbers 1-9 within its squares. Each number can only appear once in a row, column or box.</a:t>
            </a:r>
          </a:p>
          <a:p>
            <a:pPr marL="0" indent="0">
              <a:buNone/>
            </a:pPr>
            <a:endParaRPr lang="en-US" dirty="0"/>
          </a:p>
          <a:p>
            <a:pPr marL="0" indent="0">
              <a:buNone/>
            </a:pPr>
            <a:r>
              <a:rPr lang="en-US" dirty="0"/>
              <a:t>It is not solvable in polynomial time but can be verified easily in</a:t>
            </a:r>
          </a:p>
          <a:p>
            <a:pPr marL="0" indent="0">
              <a:buNone/>
            </a:pPr>
            <a:r>
              <a:rPr lang="en-US" dirty="0"/>
              <a:t>polynomial time by checking if any number is appearing twice in row, </a:t>
            </a:r>
          </a:p>
          <a:p>
            <a:pPr marL="0" indent="0">
              <a:buNone/>
            </a:pPr>
            <a:r>
              <a:rPr lang="en-US" dirty="0"/>
              <a:t>column or box. So, it is also NP problem.</a:t>
            </a:r>
          </a:p>
        </p:txBody>
      </p:sp>
      <p:pic>
        <p:nvPicPr>
          <p:cNvPr id="3" name="Picture 2"/>
          <p:cNvPicPr>
            <a:picLocks noChangeAspect="1"/>
          </p:cNvPicPr>
          <p:nvPr/>
        </p:nvPicPr>
        <p:blipFill>
          <a:blip r:embed="rId2"/>
          <a:stretch>
            <a:fillRect/>
          </a:stretch>
        </p:blipFill>
        <p:spPr>
          <a:xfrm>
            <a:off x="8806839" y="3563162"/>
            <a:ext cx="2348841" cy="1934389"/>
          </a:xfrm>
          <a:prstGeom prst="rect">
            <a:avLst/>
          </a:prstGeom>
        </p:spPr>
      </p:pic>
    </p:spTree>
    <p:extLst>
      <p:ext uri="{BB962C8B-B14F-4D97-AF65-F5344CB8AC3E}">
        <p14:creationId xmlns:p14="http://schemas.microsoft.com/office/powerpoint/2010/main" val="216801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a:t>
            </a:r>
            <a:r>
              <a:rPr lang="en-US" dirty="0" err="1"/>
              <a:t>vs</a:t>
            </a:r>
            <a:r>
              <a:rPr lang="en-US" dirty="0"/>
              <a:t> NP</a:t>
            </a:r>
          </a:p>
        </p:txBody>
      </p:sp>
      <p:pic>
        <p:nvPicPr>
          <p:cNvPr id="3" name="Content Placeholder 2"/>
          <p:cNvPicPr>
            <a:picLocks noGrp="1" noChangeAspect="1"/>
          </p:cNvPicPr>
          <p:nvPr>
            <p:ph idx="1"/>
          </p:nvPr>
        </p:nvPicPr>
        <p:blipFill>
          <a:blip r:embed="rId2"/>
          <a:stretch>
            <a:fillRect/>
          </a:stretch>
        </p:blipFill>
        <p:spPr>
          <a:xfrm>
            <a:off x="3006694" y="2193306"/>
            <a:ext cx="6038850" cy="2971800"/>
          </a:xfrm>
          <a:prstGeom prst="rect">
            <a:avLst/>
          </a:prstGeom>
        </p:spPr>
      </p:pic>
      <p:pic>
        <p:nvPicPr>
          <p:cNvPr id="5" name="Picture 4"/>
          <p:cNvPicPr>
            <a:picLocks noChangeAspect="1"/>
          </p:cNvPicPr>
          <p:nvPr/>
        </p:nvPicPr>
        <p:blipFill>
          <a:blip r:embed="rId3"/>
          <a:stretch>
            <a:fillRect/>
          </a:stretch>
        </p:blipFill>
        <p:spPr>
          <a:xfrm>
            <a:off x="7500704" y="5165106"/>
            <a:ext cx="1628775" cy="285750"/>
          </a:xfrm>
          <a:prstGeom prst="rect">
            <a:avLst/>
          </a:prstGeom>
        </p:spPr>
      </p:pic>
      <p:pic>
        <p:nvPicPr>
          <p:cNvPr id="7" name="Picture 6"/>
          <p:cNvPicPr>
            <a:picLocks noChangeAspect="1"/>
          </p:cNvPicPr>
          <p:nvPr/>
        </p:nvPicPr>
        <p:blipFill>
          <a:blip r:embed="rId4"/>
          <a:stretch>
            <a:fillRect/>
          </a:stretch>
        </p:blipFill>
        <p:spPr>
          <a:xfrm>
            <a:off x="7489319" y="5392544"/>
            <a:ext cx="713178" cy="350333"/>
          </a:xfrm>
          <a:prstGeom prst="rect">
            <a:avLst/>
          </a:prstGeom>
        </p:spPr>
      </p:pic>
    </p:spTree>
    <p:extLst>
      <p:ext uri="{BB962C8B-B14F-4D97-AF65-F5344CB8AC3E}">
        <p14:creationId xmlns:p14="http://schemas.microsoft.com/office/powerpoint/2010/main" val="336217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vs NP</a:t>
            </a:r>
          </a:p>
        </p:txBody>
      </p:sp>
      <p:sp>
        <p:nvSpPr>
          <p:cNvPr id="5" name="Content Placeholder 4"/>
          <p:cNvSpPr>
            <a:spLocks noGrp="1"/>
          </p:cNvSpPr>
          <p:nvPr>
            <p:ph idx="1"/>
          </p:nvPr>
        </p:nvSpPr>
        <p:spPr/>
        <p:txBody>
          <a:bodyPr/>
          <a:lstStyle/>
          <a:p>
            <a:pPr>
              <a:buFont typeface="Wingdings" panose="05000000000000000000" pitchFamily="2" charset="2"/>
              <a:buChar char="v"/>
            </a:pPr>
            <a:r>
              <a:rPr lang="en-US" dirty="0"/>
              <a:t>Observe that P is subset of NP. In other words, if we can solve a problem in polynomial time, we can certainly verify the solution in polynomial time. </a:t>
            </a:r>
          </a:p>
          <a:p>
            <a:pPr>
              <a:buFont typeface="Wingdings" panose="05000000000000000000" pitchFamily="2" charset="2"/>
              <a:buChar char="v"/>
            </a:pPr>
            <a:r>
              <a:rPr lang="en-US" dirty="0"/>
              <a:t>However, it is not known whether P = NP. It seems unreasonable to think that this should be so. Being able to verify that you have a correct solution does not help you in finding the actual solution. The belief is that P is not equal to NP, but no one has a proof for this.</a:t>
            </a:r>
          </a:p>
          <a:p>
            <a:pPr>
              <a:buFont typeface="Wingdings" panose="05000000000000000000" pitchFamily="2" charset="2"/>
              <a:buChar char="v"/>
            </a:pPr>
            <a:endParaRPr lang="en-US" dirty="0"/>
          </a:p>
        </p:txBody>
      </p:sp>
      <p:pic>
        <p:nvPicPr>
          <p:cNvPr id="7" name="Content Placeholder 2"/>
          <p:cNvPicPr>
            <a:picLocks noChangeAspect="1"/>
          </p:cNvPicPr>
          <p:nvPr/>
        </p:nvPicPr>
        <p:blipFill>
          <a:blip r:embed="rId2"/>
          <a:stretch>
            <a:fillRect/>
          </a:stretch>
        </p:blipFill>
        <p:spPr>
          <a:xfrm>
            <a:off x="4184107" y="3857414"/>
            <a:ext cx="2657475" cy="1659673"/>
          </a:xfrm>
          <a:prstGeom prst="rect">
            <a:avLst/>
          </a:prstGeom>
        </p:spPr>
      </p:pic>
    </p:spTree>
    <p:extLst>
      <p:ext uri="{BB962C8B-B14F-4D97-AF65-F5344CB8AC3E}">
        <p14:creationId xmlns:p14="http://schemas.microsoft.com/office/powerpoint/2010/main" val="88476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a:t>
            </a:r>
            <a:r>
              <a:rPr lang="en-US" dirty="0" err="1"/>
              <a:t>vs</a:t>
            </a:r>
            <a:r>
              <a:rPr lang="en-US" dirty="0"/>
              <a:t> NP</a:t>
            </a:r>
          </a:p>
        </p:txBody>
      </p:sp>
      <p:sp>
        <p:nvSpPr>
          <p:cNvPr id="5" name="Content Placeholder 4"/>
          <p:cNvSpPr>
            <a:spLocks noGrp="1"/>
          </p:cNvSpPr>
          <p:nvPr>
            <p:ph idx="1"/>
          </p:nvPr>
        </p:nvSpPr>
        <p:spPr/>
        <p:txBody>
          <a:bodyPr/>
          <a:lstStyle/>
          <a:p>
            <a:pPr marL="0" indent="0">
              <a:buNone/>
            </a:pPr>
            <a:r>
              <a:rPr lang="en-US" dirty="0"/>
              <a:t>Most say P is not equal to NP and give reasons in a way the world works.</a:t>
            </a:r>
          </a:p>
          <a:p>
            <a:pPr marL="0" indent="0">
              <a:buNone/>
            </a:pPr>
            <a:r>
              <a:rPr lang="en-US" dirty="0"/>
              <a:t>For example, I give two different tasks to two different persons</a:t>
            </a:r>
          </a:p>
          <a:p>
            <a:pPr marL="0" indent="0">
              <a:buNone/>
            </a:pPr>
            <a:r>
              <a:rPr lang="en-US" dirty="0"/>
              <a:t>Task1 : I give first person a question to solve</a:t>
            </a:r>
          </a:p>
          <a:p>
            <a:pPr marL="0" indent="0">
              <a:buNone/>
            </a:pPr>
            <a:r>
              <a:rPr lang="en-US" dirty="0"/>
              <a:t>Task2: I give second person solution of question and ask him to verify the solution</a:t>
            </a:r>
          </a:p>
          <a:p>
            <a:pPr marL="0" indent="0">
              <a:buNone/>
            </a:pPr>
            <a:r>
              <a:rPr lang="en-US" dirty="0"/>
              <a:t>Of course task1 is more difficult than task2. However if P=NP then that would mean both tasks would have same complexity which is not the case here.</a:t>
            </a:r>
          </a:p>
          <a:p>
            <a:pPr marL="0" indent="0">
              <a:buNone/>
            </a:pPr>
            <a:endParaRPr lang="en-US" dirty="0"/>
          </a:p>
        </p:txBody>
      </p:sp>
    </p:spTree>
    <p:extLst>
      <p:ext uri="{BB962C8B-B14F-4D97-AF65-F5344CB8AC3E}">
        <p14:creationId xmlns:p14="http://schemas.microsoft.com/office/powerpoint/2010/main" val="1318523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&amp; NP Class</a:t>
            </a:r>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953000" y="1912436"/>
            <a:ext cx="2286000" cy="6396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369A7D7C-F58F-41E8-80CF-70AEABF65F5C}"/>
              </a:ext>
            </a:extLst>
          </p:cNvPr>
          <p:cNvPicPr>
            <a:picLocks noChangeAspect="1"/>
          </p:cNvPicPr>
          <p:nvPr/>
        </p:nvPicPr>
        <p:blipFill>
          <a:blip r:embed="rId3"/>
          <a:stretch>
            <a:fillRect/>
          </a:stretch>
        </p:blipFill>
        <p:spPr>
          <a:xfrm>
            <a:off x="7675757" y="3764162"/>
            <a:ext cx="3387853" cy="2057400"/>
          </a:xfrm>
          <a:prstGeom prst="rect">
            <a:avLst/>
          </a:prstGeom>
        </p:spPr>
      </p:pic>
      <p:sp>
        <p:nvSpPr>
          <p:cNvPr id="3" name="Rectangle 2"/>
          <p:cNvSpPr/>
          <p:nvPr/>
        </p:nvSpPr>
        <p:spPr>
          <a:xfrm>
            <a:off x="1097280" y="2949475"/>
            <a:ext cx="5334000" cy="1754326"/>
          </a:xfrm>
          <a:prstGeom prst="rect">
            <a:avLst/>
          </a:prstGeom>
        </p:spPr>
        <p:txBody>
          <a:bodyPr wrap="square">
            <a:spAutoFit/>
          </a:bodyPr>
          <a:lstStyle/>
          <a:p>
            <a:r>
              <a:rPr lang="en-US" b="1" dirty="0"/>
              <a:t>P </a:t>
            </a:r>
            <a:r>
              <a:rPr lang="en-US" dirty="0"/>
              <a:t>is a set of all decision problems solvable by a deterministic algorithm in polynomial time. </a:t>
            </a:r>
            <a:r>
              <a:rPr lang="en-US" b="1" dirty="0"/>
              <a:t>NP </a:t>
            </a:r>
            <a:r>
              <a:rPr lang="en-US" dirty="0"/>
              <a:t>is the set of all decision problems solvable by a nondeterministic algorithm in polynomial time.</a:t>
            </a:r>
          </a:p>
          <a:p>
            <a:r>
              <a:rPr lang="en-US" dirty="0"/>
              <a:t>
</a:t>
            </a:r>
          </a:p>
        </p:txBody>
      </p:sp>
      <p:sp>
        <p:nvSpPr>
          <p:cNvPr id="6" name="Rectangle 5"/>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113100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Vs. Nondeterministic</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latin typeface="urw-din"/>
              </a:rPr>
              <a:t>In </a:t>
            </a:r>
            <a:r>
              <a:rPr lang="en-US" b="1" dirty="0">
                <a:latin typeface="urw-din"/>
              </a:rPr>
              <a:t>deterministic algorithm</a:t>
            </a:r>
            <a:r>
              <a:rPr lang="en-US" dirty="0">
                <a:latin typeface="urw-din"/>
              </a:rPr>
              <a:t>, for a given particular input, the computer will always produce the same output going through the same states OR we know how each and every statement of algorithm is working OR result of every operation is uniquely defined as there is no choice</a:t>
            </a:r>
          </a:p>
          <a:p>
            <a:pPr>
              <a:buFont typeface="Wingdings" panose="05000000000000000000" pitchFamily="2" charset="2"/>
              <a:buChar char="v"/>
            </a:pPr>
            <a:endParaRPr lang="en-US" dirty="0">
              <a:latin typeface="urw-din"/>
            </a:endParaRPr>
          </a:p>
          <a:p>
            <a:pPr>
              <a:buFont typeface="Wingdings" panose="05000000000000000000" pitchFamily="2" charset="2"/>
              <a:buChar char="v"/>
            </a:pPr>
            <a:r>
              <a:rPr lang="en-US" dirty="0">
                <a:latin typeface="urw-din"/>
              </a:rPr>
              <a:t>In </a:t>
            </a:r>
            <a:r>
              <a:rPr lang="en-US" b="1" dirty="0">
                <a:latin typeface="urw-din"/>
              </a:rPr>
              <a:t>non-deterministic algorithm</a:t>
            </a:r>
            <a:r>
              <a:rPr lang="en-US" dirty="0">
                <a:latin typeface="urw-din"/>
              </a:rPr>
              <a:t>, for the same input, the compiler may produce different output in different runs. In fact, non-deterministic algorithms can’t solve the problem in polynomial time and can’t determine what is the next step. The non-deterministic algorithms can show different behaviors for the same input on different execution and there is a degree of randomness to it. OR we don’t know how statements of algorithm are working OR result of every operation is not uniquely defined as there is choice</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133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a:t>
            </a:r>
          </a:p>
        </p:txBody>
      </p:sp>
      <p:pic>
        <p:nvPicPr>
          <p:cNvPr id="7" name="Picture 6">
            <a:extLst>
              <a:ext uri="{FF2B5EF4-FFF2-40B4-BE49-F238E27FC236}">
                <a16:creationId xmlns:a16="http://schemas.microsoft.com/office/drawing/2014/main" id="{9366660B-66F8-450B-A5B5-348BDCF51CFF}"/>
              </a:ext>
            </a:extLst>
          </p:cNvPr>
          <p:cNvPicPr>
            <a:picLocks noChangeAspect="1"/>
          </p:cNvPicPr>
          <p:nvPr/>
        </p:nvPicPr>
        <p:blipFill>
          <a:blip r:embed="rId2"/>
          <a:stretch>
            <a:fillRect/>
          </a:stretch>
        </p:blipFill>
        <p:spPr>
          <a:xfrm>
            <a:off x="3793868" y="1011981"/>
            <a:ext cx="7470648" cy="5105400"/>
          </a:xfrm>
          <a:prstGeom prst="rect">
            <a:avLst/>
          </a:prstGeom>
        </p:spPr>
      </p:pic>
      <p:sp>
        <p:nvSpPr>
          <p:cNvPr id="3" name="Rectangle 2">
            <a:extLst>
              <a:ext uri="{FF2B5EF4-FFF2-40B4-BE49-F238E27FC236}">
                <a16:creationId xmlns:a16="http://schemas.microsoft.com/office/drawing/2014/main" id="{C2CAD578-21F6-371B-867D-8C79EBE83327}"/>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CC15-A468-4A9F-AA99-163B258B2777}"/>
              </a:ext>
            </a:extLst>
          </p:cNvPr>
          <p:cNvSpPr>
            <a:spLocks noGrp="1"/>
          </p:cNvSpPr>
          <p:nvPr>
            <p:ph type="title"/>
          </p:nvPr>
        </p:nvSpPr>
        <p:spPr/>
        <p:txBody>
          <a:bodyPr/>
          <a:lstStyle/>
          <a:p>
            <a:r>
              <a:rPr lang="en-US" dirty="0"/>
              <a:t>Reduction</a:t>
            </a:r>
          </a:p>
        </p:txBody>
      </p:sp>
      <p:pic>
        <p:nvPicPr>
          <p:cNvPr id="4" name="Content Placeholder 3">
            <a:extLst>
              <a:ext uri="{FF2B5EF4-FFF2-40B4-BE49-F238E27FC236}">
                <a16:creationId xmlns:a16="http://schemas.microsoft.com/office/drawing/2014/main" id="{80C15686-FD2E-4E4F-9DB2-3AD36CB9A3DD}"/>
              </a:ext>
            </a:extLst>
          </p:cNvPr>
          <p:cNvPicPr>
            <a:picLocks noGrp="1" noChangeAspect="1"/>
          </p:cNvPicPr>
          <p:nvPr>
            <p:ph sz="quarter" idx="1"/>
          </p:nvPr>
        </p:nvPicPr>
        <p:blipFill>
          <a:blip r:embed="rId2"/>
          <a:stretch>
            <a:fillRect/>
          </a:stretch>
        </p:blipFill>
        <p:spPr>
          <a:xfrm>
            <a:off x="1848920" y="1752601"/>
            <a:ext cx="8441128" cy="3852863"/>
          </a:xfrm>
          <a:prstGeom prst="rect">
            <a:avLst/>
          </a:prstGeom>
        </p:spPr>
      </p:pic>
      <p:sp>
        <p:nvSpPr>
          <p:cNvPr id="3" name="Rectangle 2">
            <a:extLst>
              <a:ext uri="{FF2B5EF4-FFF2-40B4-BE49-F238E27FC236}">
                <a16:creationId xmlns:a16="http://schemas.microsoft.com/office/drawing/2014/main" id="{51DA0F84-6D1C-569B-991F-F5D296DC00C3}"/>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216413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4C80-5FB9-46C5-8D14-C5D51FC8EB0E}"/>
              </a:ext>
            </a:extLst>
          </p:cNvPr>
          <p:cNvSpPr>
            <a:spLocks noGrp="1"/>
          </p:cNvSpPr>
          <p:nvPr>
            <p:ph type="title"/>
          </p:nvPr>
        </p:nvSpPr>
        <p:spPr>
          <a:xfrm>
            <a:off x="1097280" y="286604"/>
            <a:ext cx="10058400" cy="783914"/>
          </a:xfrm>
        </p:spPr>
        <p:txBody>
          <a:bodyPr/>
          <a:lstStyle/>
          <a:p>
            <a:r>
              <a:rPr lang="en-US" dirty="0"/>
              <a:t>What is Boolean Satisfiability</a:t>
            </a:r>
            <a:r>
              <a:rPr lang="en-US" dirty="0">
                <a:latin typeface="Arial" panose="020B0604020202020204" pitchFamily="34" charset="0"/>
                <a:cs typeface="Arial" panose="020B0604020202020204" pitchFamily="34" charset="0"/>
              </a:rPr>
              <a:t>?</a:t>
            </a:r>
            <a:endParaRPr lang="en-US" dirty="0"/>
          </a:p>
        </p:txBody>
      </p:sp>
      <p:pic>
        <p:nvPicPr>
          <p:cNvPr id="4" name="Content Placeholder 3">
            <a:extLst>
              <a:ext uri="{FF2B5EF4-FFF2-40B4-BE49-F238E27FC236}">
                <a16:creationId xmlns:a16="http://schemas.microsoft.com/office/drawing/2014/main" id="{7002CD62-06A2-4E4E-AC6F-D200A4DDEBE2}"/>
              </a:ext>
            </a:extLst>
          </p:cNvPr>
          <p:cNvPicPr>
            <a:picLocks noGrp="1" noChangeAspect="1"/>
          </p:cNvPicPr>
          <p:nvPr>
            <p:ph sz="quarter" idx="1"/>
          </p:nvPr>
        </p:nvPicPr>
        <p:blipFill>
          <a:blip r:embed="rId2"/>
          <a:stretch>
            <a:fillRect/>
          </a:stretch>
        </p:blipFill>
        <p:spPr>
          <a:xfrm>
            <a:off x="1982191" y="1245963"/>
            <a:ext cx="8513293" cy="1527048"/>
          </a:xfrm>
          <a:prstGeom prst="rect">
            <a:avLst/>
          </a:prstGeom>
        </p:spPr>
      </p:pic>
      <p:pic>
        <p:nvPicPr>
          <p:cNvPr id="5" name="Picture 4">
            <a:extLst>
              <a:ext uri="{FF2B5EF4-FFF2-40B4-BE49-F238E27FC236}">
                <a16:creationId xmlns:a16="http://schemas.microsoft.com/office/drawing/2014/main" id="{7A6BEF7B-555B-4EC1-945C-67AC23D43D85}"/>
              </a:ext>
            </a:extLst>
          </p:cNvPr>
          <p:cNvPicPr>
            <a:picLocks noChangeAspect="1"/>
          </p:cNvPicPr>
          <p:nvPr/>
        </p:nvPicPr>
        <p:blipFill>
          <a:blip r:embed="rId3"/>
          <a:stretch>
            <a:fillRect/>
          </a:stretch>
        </p:blipFill>
        <p:spPr>
          <a:xfrm>
            <a:off x="1982191" y="2773011"/>
            <a:ext cx="8496300" cy="3276600"/>
          </a:xfrm>
          <a:prstGeom prst="rect">
            <a:avLst/>
          </a:prstGeom>
        </p:spPr>
      </p:pic>
      <p:sp>
        <p:nvSpPr>
          <p:cNvPr id="3" name="Rectangle 2">
            <a:extLst>
              <a:ext uri="{FF2B5EF4-FFF2-40B4-BE49-F238E27FC236}">
                <a16:creationId xmlns:a16="http://schemas.microsoft.com/office/drawing/2014/main" id="{9DDE11A4-8C8A-633B-BF3B-AC96EF7F9069}"/>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1060990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SAT</a:t>
            </a:r>
          </a:p>
        </p:txBody>
      </p:sp>
      <p:sp>
        <p:nvSpPr>
          <p:cNvPr id="3" name="Rectangle 2"/>
          <p:cNvSpPr/>
          <p:nvPr/>
        </p:nvSpPr>
        <p:spPr>
          <a:xfrm>
            <a:off x="1897380" y="1737360"/>
            <a:ext cx="8458200" cy="4031873"/>
          </a:xfrm>
          <a:prstGeom prst="rect">
            <a:avLst/>
          </a:prstGeom>
        </p:spPr>
        <p:txBody>
          <a:bodyPr wrap="square">
            <a:spAutoFit/>
          </a:bodyPr>
          <a:lstStyle/>
          <a:p>
            <a:pPr>
              <a:buFont typeface="Wingdings" panose="05000000000000000000" pitchFamily="2" charset="2"/>
              <a:buChar char="v"/>
            </a:pPr>
            <a:r>
              <a:rPr lang="en-US" sz="3200" dirty="0">
                <a:solidFill>
                  <a:schemeClr val="tx1"/>
                </a:solidFill>
                <a:latin typeface="Calibri" panose="020F0502020204030204" pitchFamily="34" charset="0"/>
                <a:cs typeface="Calibri" panose="020F0502020204030204" pitchFamily="34" charset="0"/>
              </a:rPr>
              <a:t>3-SAT (Boolean satisfiability problem) Problem is known NP-Complete problem in which all other NP problems can be reduced. It is problem of determining whether given Boolean formula is satisfiable or not. </a:t>
            </a:r>
            <a:r>
              <a:rPr lang="en-US" sz="3200" dirty="0" err="1">
                <a:solidFill>
                  <a:schemeClr val="tx1"/>
                </a:solidFill>
                <a:latin typeface="Calibri" panose="020F0502020204030204" pitchFamily="34" charset="0"/>
                <a:cs typeface="Calibri" panose="020F0502020204030204" pitchFamily="34" charset="0"/>
              </a:rPr>
              <a:t>Eg.</a:t>
            </a:r>
            <a:endParaRPr lang="en-US" sz="32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sz="3200" dirty="0">
              <a:solidFill>
                <a:schemeClr val="tx1"/>
              </a:solidFill>
              <a:latin typeface="Calibri" panose="020F0502020204030204" pitchFamily="34" charset="0"/>
              <a:cs typeface="Calibri" panose="020F0502020204030204" pitchFamily="34" charset="0"/>
            </a:endParaRPr>
          </a:p>
          <a:p>
            <a:pPr marL="0" indent="0">
              <a:buNone/>
            </a:pPr>
            <a:r>
              <a:rPr lang="en-US" sz="3200" dirty="0">
                <a:solidFill>
                  <a:schemeClr val="tx1"/>
                </a:solidFill>
                <a:latin typeface="Calibri" panose="020F0502020204030204" pitchFamily="34" charset="0"/>
                <a:cs typeface="Calibri" panose="020F0502020204030204" pitchFamily="34" charset="0"/>
              </a:rPr>
              <a:t>Are there any Boolean values of x1…..x6 that will evaluate whole expression to true !</a:t>
            </a:r>
          </a:p>
        </p:txBody>
      </p:sp>
      <p:sp>
        <p:nvSpPr>
          <p:cNvPr id="4" name="Rectangle 3"/>
          <p:cNvSpPr/>
          <p:nvPr/>
        </p:nvSpPr>
        <p:spPr>
          <a:xfrm>
            <a:off x="1524000" y="6488668"/>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pic>
        <p:nvPicPr>
          <p:cNvPr id="5" name="Picture 4">
            <a:extLst>
              <a:ext uri="{FF2B5EF4-FFF2-40B4-BE49-F238E27FC236}">
                <a16:creationId xmlns:a16="http://schemas.microsoft.com/office/drawing/2014/main" id="{636700FF-899A-F3A1-819A-63B6A0D1A201}"/>
              </a:ext>
            </a:extLst>
          </p:cNvPr>
          <p:cNvPicPr>
            <a:picLocks noChangeAspect="1"/>
          </p:cNvPicPr>
          <p:nvPr/>
        </p:nvPicPr>
        <p:blipFill>
          <a:blip r:embed="rId2"/>
          <a:stretch>
            <a:fillRect/>
          </a:stretch>
        </p:blipFill>
        <p:spPr>
          <a:xfrm>
            <a:off x="5714420" y="3924696"/>
            <a:ext cx="5257800" cy="704850"/>
          </a:xfrm>
          <a:prstGeom prst="rect">
            <a:avLst/>
          </a:prstGeom>
        </p:spPr>
      </p:pic>
    </p:spTree>
    <p:extLst>
      <p:ext uri="{BB962C8B-B14F-4D97-AF65-F5344CB8AC3E}">
        <p14:creationId xmlns:p14="http://schemas.microsoft.com/office/powerpoint/2010/main" val="1844412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20-04-24 at 10.02.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532" y="0"/>
            <a:ext cx="8552985" cy="6343464"/>
          </a:xfrm>
          <a:prstGeom prst="rect">
            <a:avLst/>
          </a:prstGeom>
        </p:spPr>
      </p:pic>
      <p:sp>
        <p:nvSpPr>
          <p:cNvPr id="2" name="Rectangle 1">
            <a:extLst>
              <a:ext uri="{FF2B5EF4-FFF2-40B4-BE49-F238E27FC236}">
                <a16:creationId xmlns:a16="http://schemas.microsoft.com/office/drawing/2014/main" id="{47B5E721-5016-A560-B0C3-F57B8100A2B9}"/>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4106168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8CF9-4CB8-4A02-8E41-E6E417B5A023}"/>
              </a:ext>
            </a:extLst>
          </p:cNvPr>
          <p:cNvSpPr>
            <a:spLocks noGrp="1"/>
          </p:cNvSpPr>
          <p:nvPr>
            <p:ph type="title"/>
          </p:nvPr>
        </p:nvSpPr>
        <p:spPr/>
        <p:txBody>
          <a:bodyPr/>
          <a:lstStyle/>
          <a:p>
            <a:r>
              <a:rPr lang="en-US" dirty="0"/>
              <a:t>NP Hard</a:t>
            </a:r>
          </a:p>
        </p:txBody>
      </p:sp>
      <p:pic>
        <p:nvPicPr>
          <p:cNvPr id="4" name="Content Placeholder 3">
            <a:extLst>
              <a:ext uri="{FF2B5EF4-FFF2-40B4-BE49-F238E27FC236}">
                <a16:creationId xmlns:a16="http://schemas.microsoft.com/office/drawing/2014/main" id="{32F09ABB-4CC9-4D06-BBA8-569D0E59545A}"/>
              </a:ext>
            </a:extLst>
          </p:cNvPr>
          <p:cNvPicPr>
            <a:picLocks noGrp="1" noChangeAspect="1"/>
          </p:cNvPicPr>
          <p:nvPr>
            <p:ph sz="quarter" idx="1"/>
          </p:nvPr>
        </p:nvPicPr>
        <p:blipFill>
          <a:blip r:embed="rId2"/>
          <a:stretch>
            <a:fillRect/>
          </a:stretch>
        </p:blipFill>
        <p:spPr>
          <a:xfrm>
            <a:off x="2460069" y="1524000"/>
            <a:ext cx="7506559" cy="1676400"/>
          </a:xfrm>
          <a:prstGeom prst="rect">
            <a:avLst/>
          </a:prstGeom>
        </p:spPr>
      </p:pic>
      <p:sp>
        <p:nvSpPr>
          <p:cNvPr id="3" name="Rectangle 2">
            <a:extLst>
              <a:ext uri="{FF2B5EF4-FFF2-40B4-BE49-F238E27FC236}">
                <a16:creationId xmlns:a16="http://schemas.microsoft.com/office/drawing/2014/main" id="{ECE49655-1D60-CDDD-F610-1F49A1F45339}"/>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664779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8CF9-4CB8-4A02-8E41-E6E417B5A023}"/>
              </a:ext>
            </a:extLst>
          </p:cNvPr>
          <p:cNvSpPr>
            <a:spLocks noGrp="1"/>
          </p:cNvSpPr>
          <p:nvPr>
            <p:ph type="title"/>
          </p:nvPr>
        </p:nvSpPr>
        <p:spPr/>
        <p:txBody>
          <a:bodyPr/>
          <a:lstStyle/>
          <a:p>
            <a:r>
              <a:rPr lang="en-US" dirty="0"/>
              <a:t>NP Hard</a:t>
            </a:r>
          </a:p>
        </p:txBody>
      </p:sp>
      <p:pic>
        <p:nvPicPr>
          <p:cNvPr id="4" name="Content Placeholder 3">
            <a:extLst>
              <a:ext uri="{FF2B5EF4-FFF2-40B4-BE49-F238E27FC236}">
                <a16:creationId xmlns:a16="http://schemas.microsoft.com/office/drawing/2014/main" id="{32F09ABB-4CC9-4D06-BBA8-569D0E59545A}"/>
              </a:ext>
            </a:extLst>
          </p:cNvPr>
          <p:cNvPicPr>
            <a:picLocks noGrp="1" noChangeAspect="1"/>
          </p:cNvPicPr>
          <p:nvPr>
            <p:ph sz="quarter" idx="1"/>
          </p:nvPr>
        </p:nvPicPr>
        <p:blipFill>
          <a:blip r:embed="rId2"/>
          <a:stretch>
            <a:fillRect/>
          </a:stretch>
        </p:blipFill>
        <p:spPr>
          <a:xfrm>
            <a:off x="2460069" y="1524000"/>
            <a:ext cx="7506559" cy="1676400"/>
          </a:xfrm>
          <a:prstGeom prst="rect">
            <a:avLst/>
          </a:prstGeom>
        </p:spPr>
      </p:pic>
      <p:pic>
        <p:nvPicPr>
          <p:cNvPr id="3" name="Picture 2">
            <a:extLst>
              <a:ext uri="{FF2B5EF4-FFF2-40B4-BE49-F238E27FC236}">
                <a16:creationId xmlns:a16="http://schemas.microsoft.com/office/drawing/2014/main" id="{369A7D7C-F58F-41E8-80CF-70AEABF65F5C}"/>
              </a:ext>
            </a:extLst>
          </p:cNvPr>
          <p:cNvPicPr>
            <a:picLocks noChangeAspect="1"/>
          </p:cNvPicPr>
          <p:nvPr/>
        </p:nvPicPr>
        <p:blipFill>
          <a:blip r:embed="rId3"/>
          <a:stretch>
            <a:fillRect/>
          </a:stretch>
        </p:blipFill>
        <p:spPr>
          <a:xfrm>
            <a:off x="3352801" y="3200400"/>
            <a:ext cx="3387853" cy="2057400"/>
          </a:xfrm>
          <a:prstGeom prst="rect">
            <a:avLst/>
          </a:prstGeom>
        </p:spPr>
      </p:pic>
      <p:sp>
        <p:nvSpPr>
          <p:cNvPr id="5" name="Rectangle 4">
            <a:extLst>
              <a:ext uri="{FF2B5EF4-FFF2-40B4-BE49-F238E27FC236}">
                <a16:creationId xmlns:a16="http://schemas.microsoft.com/office/drawing/2014/main" id="{6279A426-6A80-BD49-4AA4-B03CF8E3739F}"/>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2320633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8CF9-4CB8-4A02-8E41-E6E417B5A023}"/>
              </a:ext>
            </a:extLst>
          </p:cNvPr>
          <p:cNvSpPr>
            <a:spLocks noGrp="1"/>
          </p:cNvSpPr>
          <p:nvPr>
            <p:ph type="title"/>
          </p:nvPr>
        </p:nvSpPr>
        <p:spPr/>
        <p:txBody>
          <a:bodyPr/>
          <a:lstStyle/>
          <a:p>
            <a:r>
              <a:rPr lang="en-US" dirty="0"/>
              <a:t>NP Hard</a:t>
            </a:r>
          </a:p>
        </p:txBody>
      </p:sp>
      <p:pic>
        <p:nvPicPr>
          <p:cNvPr id="4" name="Content Placeholder 3">
            <a:extLst>
              <a:ext uri="{FF2B5EF4-FFF2-40B4-BE49-F238E27FC236}">
                <a16:creationId xmlns:a16="http://schemas.microsoft.com/office/drawing/2014/main" id="{32F09ABB-4CC9-4D06-BBA8-569D0E59545A}"/>
              </a:ext>
            </a:extLst>
          </p:cNvPr>
          <p:cNvPicPr>
            <a:picLocks noGrp="1" noChangeAspect="1"/>
          </p:cNvPicPr>
          <p:nvPr>
            <p:ph sz="quarter" idx="1"/>
          </p:nvPr>
        </p:nvPicPr>
        <p:blipFill>
          <a:blip r:embed="rId2"/>
          <a:stretch>
            <a:fillRect/>
          </a:stretch>
        </p:blipFill>
        <p:spPr>
          <a:xfrm>
            <a:off x="2460069" y="1524000"/>
            <a:ext cx="7506559" cy="1676400"/>
          </a:xfrm>
          <a:prstGeom prst="rect">
            <a:avLst/>
          </a:prstGeom>
        </p:spPr>
      </p:pic>
      <p:pic>
        <p:nvPicPr>
          <p:cNvPr id="5" name="Picture 4">
            <a:extLst>
              <a:ext uri="{FF2B5EF4-FFF2-40B4-BE49-F238E27FC236}">
                <a16:creationId xmlns:a16="http://schemas.microsoft.com/office/drawing/2014/main" id="{0E2400EB-44C9-4751-8D45-714FC230F5F3}"/>
              </a:ext>
            </a:extLst>
          </p:cNvPr>
          <p:cNvPicPr>
            <a:picLocks noChangeAspect="1"/>
          </p:cNvPicPr>
          <p:nvPr/>
        </p:nvPicPr>
        <p:blipFill>
          <a:blip r:embed="rId3"/>
          <a:stretch>
            <a:fillRect/>
          </a:stretch>
        </p:blipFill>
        <p:spPr>
          <a:xfrm>
            <a:off x="3352800" y="3222886"/>
            <a:ext cx="5181600" cy="2049905"/>
          </a:xfrm>
          <a:prstGeom prst="rect">
            <a:avLst/>
          </a:prstGeom>
        </p:spPr>
      </p:pic>
      <p:sp>
        <p:nvSpPr>
          <p:cNvPr id="3" name="Rectangle 2">
            <a:extLst>
              <a:ext uri="{FF2B5EF4-FFF2-40B4-BE49-F238E27FC236}">
                <a16:creationId xmlns:a16="http://schemas.microsoft.com/office/drawing/2014/main" id="{F4BBD6D1-909D-64EA-BFC6-0FEEF4D86C9F}"/>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2577163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8CF9-4CB8-4A02-8E41-E6E417B5A023}"/>
              </a:ext>
            </a:extLst>
          </p:cNvPr>
          <p:cNvSpPr>
            <a:spLocks noGrp="1"/>
          </p:cNvSpPr>
          <p:nvPr>
            <p:ph type="title"/>
          </p:nvPr>
        </p:nvSpPr>
        <p:spPr/>
        <p:txBody>
          <a:bodyPr/>
          <a:lstStyle/>
          <a:p>
            <a:r>
              <a:rPr lang="en-US" dirty="0"/>
              <a:t>NP Hard</a:t>
            </a:r>
          </a:p>
        </p:txBody>
      </p:sp>
      <p:pic>
        <p:nvPicPr>
          <p:cNvPr id="4" name="Content Placeholder 3">
            <a:extLst>
              <a:ext uri="{FF2B5EF4-FFF2-40B4-BE49-F238E27FC236}">
                <a16:creationId xmlns:a16="http://schemas.microsoft.com/office/drawing/2014/main" id="{32F09ABB-4CC9-4D06-BBA8-569D0E59545A}"/>
              </a:ext>
            </a:extLst>
          </p:cNvPr>
          <p:cNvPicPr>
            <a:picLocks noGrp="1" noChangeAspect="1"/>
          </p:cNvPicPr>
          <p:nvPr>
            <p:ph sz="quarter" idx="1"/>
          </p:nvPr>
        </p:nvPicPr>
        <p:blipFill>
          <a:blip r:embed="rId2"/>
          <a:stretch>
            <a:fillRect/>
          </a:stretch>
        </p:blipFill>
        <p:spPr>
          <a:xfrm>
            <a:off x="2460069" y="1524000"/>
            <a:ext cx="7506559" cy="1676400"/>
          </a:xfrm>
          <a:prstGeom prst="rect">
            <a:avLst/>
          </a:prstGeom>
        </p:spPr>
      </p:pic>
      <p:pic>
        <p:nvPicPr>
          <p:cNvPr id="3" name="Picture 2">
            <a:extLst>
              <a:ext uri="{FF2B5EF4-FFF2-40B4-BE49-F238E27FC236}">
                <a16:creationId xmlns:a16="http://schemas.microsoft.com/office/drawing/2014/main" id="{ACA30255-D480-4B30-A137-CA9D70775F72}"/>
              </a:ext>
            </a:extLst>
          </p:cNvPr>
          <p:cNvPicPr>
            <a:picLocks noChangeAspect="1"/>
          </p:cNvPicPr>
          <p:nvPr/>
        </p:nvPicPr>
        <p:blipFill>
          <a:blip r:embed="rId3"/>
          <a:stretch>
            <a:fillRect/>
          </a:stretch>
        </p:blipFill>
        <p:spPr>
          <a:xfrm>
            <a:off x="3328581" y="3200401"/>
            <a:ext cx="5769532" cy="2939321"/>
          </a:xfrm>
          <a:prstGeom prst="rect">
            <a:avLst/>
          </a:prstGeom>
        </p:spPr>
      </p:pic>
      <p:sp>
        <p:nvSpPr>
          <p:cNvPr id="5" name="Rectangle 4">
            <a:extLst>
              <a:ext uri="{FF2B5EF4-FFF2-40B4-BE49-F238E27FC236}">
                <a16:creationId xmlns:a16="http://schemas.microsoft.com/office/drawing/2014/main" id="{24FA76AF-B899-C272-1807-FFBF1AAAD7A7}"/>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119583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F0B5-BF5F-4416-8AE2-867F45B10DA7}"/>
              </a:ext>
            </a:extLst>
          </p:cNvPr>
          <p:cNvSpPr>
            <a:spLocks noGrp="1"/>
          </p:cNvSpPr>
          <p:nvPr>
            <p:ph type="title"/>
          </p:nvPr>
        </p:nvSpPr>
        <p:spPr/>
        <p:txBody>
          <a:bodyPr/>
          <a:lstStyle/>
          <a:p>
            <a:r>
              <a:rPr lang="en-US" dirty="0"/>
              <a:t>NP Complete</a:t>
            </a:r>
          </a:p>
        </p:txBody>
      </p:sp>
      <p:pic>
        <p:nvPicPr>
          <p:cNvPr id="4" name="Content Placeholder 3">
            <a:extLst>
              <a:ext uri="{FF2B5EF4-FFF2-40B4-BE49-F238E27FC236}">
                <a16:creationId xmlns:a16="http://schemas.microsoft.com/office/drawing/2014/main" id="{F31A1A9D-6692-42DC-873A-417D330E66A9}"/>
              </a:ext>
            </a:extLst>
          </p:cNvPr>
          <p:cNvPicPr>
            <a:picLocks noGrp="1" noChangeAspect="1"/>
          </p:cNvPicPr>
          <p:nvPr>
            <p:ph sz="quarter" idx="1"/>
          </p:nvPr>
        </p:nvPicPr>
        <p:blipFill>
          <a:blip r:embed="rId2"/>
          <a:stretch>
            <a:fillRect/>
          </a:stretch>
        </p:blipFill>
        <p:spPr>
          <a:xfrm>
            <a:off x="2469995" y="1914292"/>
            <a:ext cx="7607300" cy="1752600"/>
          </a:xfrm>
          <a:prstGeom prst="rect">
            <a:avLst/>
          </a:prstGeom>
        </p:spPr>
      </p:pic>
      <p:sp>
        <p:nvSpPr>
          <p:cNvPr id="3" name="Rectangle 2">
            <a:extLst>
              <a:ext uri="{FF2B5EF4-FFF2-40B4-BE49-F238E27FC236}">
                <a16:creationId xmlns:a16="http://schemas.microsoft.com/office/drawing/2014/main" id="{8D2900DD-4C07-EB8E-8D69-51F8672797D9}"/>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205985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Vs. Non deterministic</a:t>
            </a:r>
          </a:p>
        </p:txBody>
      </p:sp>
      <p:pic>
        <p:nvPicPr>
          <p:cNvPr id="3" name="Content Placeholder 2"/>
          <p:cNvPicPr>
            <a:picLocks noGrp="1" noChangeAspect="1"/>
          </p:cNvPicPr>
          <p:nvPr>
            <p:ph idx="1"/>
          </p:nvPr>
        </p:nvPicPr>
        <p:blipFill>
          <a:blip r:embed="rId2"/>
          <a:stretch>
            <a:fillRect/>
          </a:stretch>
        </p:blipFill>
        <p:spPr>
          <a:xfrm>
            <a:off x="2832952" y="1912318"/>
            <a:ext cx="6162675" cy="3533775"/>
          </a:xfrm>
          <a:prstGeom prst="rect">
            <a:avLst/>
          </a:prstGeom>
        </p:spPr>
      </p:pic>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4027661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F0B5-BF5F-4416-8AE2-867F45B10DA7}"/>
              </a:ext>
            </a:extLst>
          </p:cNvPr>
          <p:cNvSpPr>
            <a:spLocks noGrp="1"/>
          </p:cNvSpPr>
          <p:nvPr>
            <p:ph type="title"/>
          </p:nvPr>
        </p:nvSpPr>
        <p:spPr>
          <a:xfrm>
            <a:off x="1097280" y="286604"/>
            <a:ext cx="9987032" cy="839670"/>
          </a:xfrm>
        </p:spPr>
        <p:txBody>
          <a:bodyPr/>
          <a:lstStyle/>
          <a:p>
            <a:r>
              <a:rPr lang="en-US" dirty="0"/>
              <a:t>NP Complete</a:t>
            </a:r>
          </a:p>
        </p:txBody>
      </p:sp>
      <p:pic>
        <p:nvPicPr>
          <p:cNvPr id="4" name="Content Placeholder 3">
            <a:extLst>
              <a:ext uri="{FF2B5EF4-FFF2-40B4-BE49-F238E27FC236}">
                <a16:creationId xmlns:a16="http://schemas.microsoft.com/office/drawing/2014/main" id="{F31A1A9D-6692-42DC-873A-417D330E66A9}"/>
              </a:ext>
            </a:extLst>
          </p:cNvPr>
          <p:cNvPicPr>
            <a:picLocks noGrp="1" noChangeAspect="1"/>
          </p:cNvPicPr>
          <p:nvPr>
            <p:ph sz="quarter" idx="1"/>
          </p:nvPr>
        </p:nvPicPr>
        <p:blipFill>
          <a:blip r:embed="rId2"/>
          <a:stretch>
            <a:fillRect/>
          </a:stretch>
        </p:blipFill>
        <p:spPr>
          <a:xfrm>
            <a:off x="2514600" y="1524000"/>
            <a:ext cx="7607300" cy="1752600"/>
          </a:xfrm>
          <a:prstGeom prst="rect">
            <a:avLst/>
          </a:prstGeom>
        </p:spPr>
      </p:pic>
      <p:pic>
        <p:nvPicPr>
          <p:cNvPr id="3" name="Picture 2">
            <a:extLst>
              <a:ext uri="{FF2B5EF4-FFF2-40B4-BE49-F238E27FC236}">
                <a16:creationId xmlns:a16="http://schemas.microsoft.com/office/drawing/2014/main" id="{8A43576A-5724-4F3C-988B-E850780EBFFE}"/>
              </a:ext>
            </a:extLst>
          </p:cNvPr>
          <p:cNvPicPr>
            <a:picLocks noChangeAspect="1"/>
          </p:cNvPicPr>
          <p:nvPr/>
        </p:nvPicPr>
        <p:blipFill>
          <a:blip r:embed="rId3"/>
          <a:stretch>
            <a:fillRect/>
          </a:stretch>
        </p:blipFill>
        <p:spPr>
          <a:xfrm>
            <a:off x="3020443" y="3276600"/>
            <a:ext cx="6385811" cy="2667000"/>
          </a:xfrm>
          <a:prstGeom prst="rect">
            <a:avLst/>
          </a:prstGeom>
        </p:spPr>
      </p:pic>
      <p:sp>
        <p:nvSpPr>
          <p:cNvPr id="5" name="Rectangle 4">
            <a:extLst>
              <a:ext uri="{FF2B5EF4-FFF2-40B4-BE49-F238E27FC236}">
                <a16:creationId xmlns:a16="http://schemas.microsoft.com/office/drawing/2014/main" id="{9DCBD32B-298B-6871-4406-0A372BA2FC7A}"/>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1937849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F0B5-BF5F-4416-8AE2-867F45B10DA7}"/>
              </a:ext>
            </a:extLst>
          </p:cNvPr>
          <p:cNvSpPr>
            <a:spLocks noGrp="1"/>
          </p:cNvSpPr>
          <p:nvPr>
            <p:ph type="title"/>
          </p:nvPr>
        </p:nvSpPr>
        <p:spPr>
          <a:xfrm>
            <a:off x="1097279" y="286603"/>
            <a:ext cx="7288437" cy="725378"/>
          </a:xfrm>
        </p:spPr>
        <p:txBody>
          <a:bodyPr/>
          <a:lstStyle/>
          <a:p>
            <a:r>
              <a:rPr lang="en-US" dirty="0"/>
              <a:t>NP Complete</a:t>
            </a:r>
          </a:p>
        </p:txBody>
      </p:sp>
      <p:pic>
        <p:nvPicPr>
          <p:cNvPr id="4" name="Content Placeholder 3">
            <a:extLst>
              <a:ext uri="{FF2B5EF4-FFF2-40B4-BE49-F238E27FC236}">
                <a16:creationId xmlns:a16="http://schemas.microsoft.com/office/drawing/2014/main" id="{F31A1A9D-6692-42DC-873A-417D330E66A9}"/>
              </a:ext>
            </a:extLst>
          </p:cNvPr>
          <p:cNvPicPr>
            <a:picLocks noGrp="1" noChangeAspect="1"/>
          </p:cNvPicPr>
          <p:nvPr>
            <p:ph sz="quarter" idx="1"/>
          </p:nvPr>
        </p:nvPicPr>
        <p:blipFill>
          <a:blip r:embed="rId2"/>
          <a:stretch>
            <a:fillRect/>
          </a:stretch>
        </p:blipFill>
        <p:spPr>
          <a:xfrm>
            <a:off x="3150220" y="1011981"/>
            <a:ext cx="7607300" cy="1752600"/>
          </a:xfrm>
          <a:prstGeom prst="rect">
            <a:avLst/>
          </a:prstGeom>
        </p:spPr>
      </p:pic>
      <p:pic>
        <p:nvPicPr>
          <p:cNvPr id="7" name="Picture 6">
            <a:extLst>
              <a:ext uri="{FF2B5EF4-FFF2-40B4-BE49-F238E27FC236}">
                <a16:creationId xmlns:a16="http://schemas.microsoft.com/office/drawing/2014/main" id="{85D58464-49E1-4600-BC76-D0160F7CEA1C}"/>
              </a:ext>
            </a:extLst>
          </p:cNvPr>
          <p:cNvPicPr>
            <a:picLocks noChangeAspect="1"/>
          </p:cNvPicPr>
          <p:nvPr/>
        </p:nvPicPr>
        <p:blipFill>
          <a:blip r:embed="rId3"/>
          <a:stretch>
            <a:fillRect/>
          </a:stretch>
        </p:blipFill>
        <p:spPr>
          <a:xfrm>
            <a:off x="2880279" y="2618678"/>
            <a:ext cx="7771566" cy="3703320"/>
          </a:xfrm>
          <a:prstGeom prst="rect">
            <a:avLst/>
          </a:prstGeom>
        </p:spPr>
      </p:pic>
    </p:spTree>
    <p:extLst>
      <p:ext uri="{BB962C8B-B14F-4D97-AF65-F5344CB8AC3E}">
        <p14:creationId xmlns:p14="http://schemas.microsoft.com/office/powerpoint/2010/main" val="611731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EDFE-787B-4802-94E4-E2A0105719E6}"/>
              </a:ext>
            </a:extLst>
          </p:cNvPr>
          <p:cNvSpPr>
            <a:spLocks noGrp="1"/>
          </p:cNvSpPr>
          <p:nvPr>
            <p:ph type="title"/>
          </p:nvPr>
        </p:nvSpPr>
        <p:spPr>
          <a:xfrm>
            <a:off x="1097280" y="286604"/>
            <a:ext cx="9775159" cy="839670"/>
          </a:xfrm>
        </p:spPr>
        <p:txBody>
          <a:bodyPr/>
          <a:lstStyle/>
          <a:p>
            <a:r>
              <a:rPr lang="en-US" dirty="0"/>
              <a:t>NP Hard &amp; NP Complete</a:t>
            </a:r>
          </a:p>
        </p:txBody>
      </p:sp>
      <p:pic>
        <p:nvPicPr>
          <p:cNvPr id="4" name="Content Placeholder 3">
            <a:extLst>
              <a:ext uri="{FF2B5EF4-FFF2-40B4-BE49-F238E27FC236}">
                <a16:creationId xmlns:a16="http://schemas.microsoft.com/office/drawing/2014/main" id="{96D8E99F-DB88-48C0-8709-73AE5A5A22D2}"/>
              </a:ext>
            </a:extLst>
          </p:cNvPr>
          <p:cNvPicPr>
            <a:picLocks noGrp="1" noChangeAspect="1"/>
          </p:cNvPicPr>
          <p:nvPr>
            <p:ph sz="quarter" idx="1"/>
          </p:nvPr>
        </p:nvPicPr>
        <p:blipFill>
          <a:blip r:embed="rId2"/>
          <a:stretch>
            <a:fillRect/>
          </a:stretch>
        </p:blipFill>
        <p:spPr>
          <a:xfrm>
            <a:off x="2627303" y="977590"/>
            <a:ext cx="7585023" cy="5334000"/>
          </a:xfrm>
          <a:prstGeom prst="rect">
            <a:avLst/>
          </a:prstGeom>
        </p:spPr>
      </p:pic>
      <p:sp>
        <p:nvSpPr>
          <p:cNvPr id="3" name="Rectangle 2">
            <a:extLst>
              <a:ext uri="{FF2B5EF4-FFF2-40B4-BE49-F238E27FC236}">
                <a16:creationId xmlns:a16="http://schemas.microsoft.com/office/drawing/2014/main" id="{B17EE329-0A92-A769-E04F-06399EC2BB92}"/>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1485561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EDFE-787B-4802-94E4-E2A0105719E6}"/>
              </a:ext>
            </a:extLst>
          </p:cNvPr>
          <p:cNvSpPr>
            <a:spLocks noGrp="1"/>
          </p:cNvSpPr>
          <p:nvPr>
            <p:ph type="title"/>
          </p:nvPr>
        </p:nvSpPr>
        <p:spPr>
          <a:xfrm>
            <a:off x="1097280" y="286604"/>
            <a:ext cx="10053940" cy="728158"/>
          </a:xfrm>
        </p:spPr>
        <p:txBody>
          <a:bodyPr/>
          <a:lstStyle/>
          <a:p>
            <a:r>
              <a:rPr lang="en-US" dirty="0"/>
              <a:t>NP Hard &amp; NP Complete</a:t>
            </a:r>
          </a:p>
        </p:txBody>
      </p:sp>
      <p:pic>
        <p:nvPicPr>
          <p:cNvPr id="4" name="Content Placeholder 3">
            <a:extLst>
              <a:ext uri="{FF2B5EF4-FFF2-40B4-BE49-F238E27FC236}">
                <a16:creationId xmlns:a16="http://schemas.microsoft.com/office/drawing/2014/main" id="{96D8E99F-DB88-48C0-8709-73AE5A5A22D2}"/>
              </a:ext>
            </a:extLst>
          </p:cNvPr>
          <p:cNvPicPr>
            <a:picLocks noGrp="1" noChangeAspect="1"/>
          </p:cNvPicPr>
          <p:nvPr>
            <p:ph sz="quarter" idx="1"/>
          </p:nvPr>
        </p:nvPicPr>
        <p:blipFill>
          <a:blip r:embed="rId2"/>
          <a:stretch>
            <a:fillRect/>
          </a:stretch>
        </p:blipFill>
        <p:spPr>
          <a:xfrm>
            <a:off x="2581266" y="1014762"/>
            <a:ext cx="7585023" cy="5334000"/>
          </a:xfrm>
          <a:prstGeom prst="rect">
            <a:avLst/>
          </a:prstGeom>
        </p:spPr>
      </p:pic>
      <p:pic>
        <p:nvPicPr>
          <p:cNvPr id="3" name="Picture 2">
            <a:extLst>
              <a:ext uri="{FF2B5EF4-FFF2-40B4-BE49-F238E27FC236}">
                <a16:creationId xmlns:a16="http://schemas.microsoft.com/office/drawing/2014/main" id="{F11A573F-A2B3-4212-B50C-E5AC9DA21C0C}"/>
              </a:ext>
            </a:extLst>
          </p:cNvPr>
          <p:cNvPicPr>
            <a:picLocks noChangeAspect="1"/>
          </p:cNvPicPr>
          <p:nvPr/>
        </p:nvPicPr>
        <p:blipFill>
          <a:blip r:embed="rId3"/>
          <a:stretch>
            <a:fillRect/>
          </a:stretch>
        </p:blipFill>
        <p:spPr>
          <a:xfrm>
            <a:off x="3529361" y="5157438"/>
            <a:ext cx="2362200" cy="1371600"/>
          </a:xfrm>
          <a:prstGeom prst="rect">
            <a:avLst/>
          </a:prstGeom>
        </p:spPr>
      </p:pic>
      <p:pic>
        <p:nvPicPr>
          <p:cNvPr id="5" name="Picture 4">
            <a:extLst>
              <a:ext uri="{FF2B5EF4-FFF2-40B4-BE49-F238E27FC236}">
                <a16:creationId xmlns:a16="http://schemas.microsoft.com/office/drawing/2014/main" id="{175776A5-666B-405F-A94C-A0BD5C26A4D1}"/>
              </a:ext>
            </a:extLst>
          </p:cNvPr>
          <p:cNvPicPr>
            <a:picLocks noChangeAspect="1"/>
          </p:cNvPicPr>
          <p:nvPr/>
        </p:nvPicPr>
        <p:blipFill>
          <a:blip r:embed="rId4"/>
          <a:stretch>
            <a:fillRect/>
          </a:stretch>
        </p:blipFill>
        <p:spPr>
          <a:xfrm>
            <a:off x="7292899" y="3100934"/>
            <a:ext cx="2635071" cy="2385466"/>
          </a:xfrm>
          <a:prstGeom prst="rect">
            <a:avLst/>
          </a:prstGeom>
        </p:spPr>
      </p:pic>
    </p:spTree>
    <p:extLst>
      <p:ext uri="{BB962C8B-B14F-4D97-AF65-F5344CB8AC3E}">
        <p14:creationId xmlns:p14="http://schemas.microsoft.com/office/powerpoint/2010/main" val="3328302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EDFE-787B-4802-94E4-E2A0105719E6}"/>
              </a:ext>
            </a:extLst>
          </p:cNvPr>
          <p:cNvSpPr>
            <a:spLocks noGrp="1"/>
          </p:cNvSpPr>
          <p:nvPr>
            <p:ph type="title"/>
          </p:nvPr>
        </p:nvSpPr>
        <p:spPr>
          <a:xfrm>
            <a:off x="1097280" y="286604"/>
            <a:ext cx="10058400" cy="705856"/>
          </a:xfrm>
        </p:spPr>
        <p:txBody>
          <a:bodyPr>
            <a:normAutofit fontScale="90000"/>
          </a:bodyPr>
          <a:lstStyle/>
          <a:p>
            <a:r>
              <a:rPr lang="en-US" dirty="0"/>
              <a:t>NP Hard &amp; NP Complete</a:t>
            </a:r>
          </a:p>
        </p:txBody>
      </p:sp>
      <p:pic>
        <p:nvPicPr>
          <p:cNvPr id="4" name="Content Placeholder 3">
            <a:extLst>
              <a:ext uri="{FF2B5EF4-FFF2-40B4-BE49-F238E27FC236}">
                <a16:creationId xmlns:a16="http://schemas.microsoft.com/office/drawing/2014/main" id="{96D8E99F-DB88-48C0-8709-73AE5A5A22D2}"/>
              </a:ext>
            </a:extLst>
          </p:cNvPr>
          <p:cNvPicPr>
            <a:picLocks noGrp="1" noChangeAspect="1"/>
          </p:cNvPicPr>
          <p:nvPr>
            <p:ph sz="quarter" idx="1"/>
          </p:nvPr>
        </p:nvPicPr>
        <p:blipFill>
          <a:blip r:embed="rId3"/>
          <a:stretch>
            <a:fillRect/>
          </a:stretch>
        </p:blipFill>
        <p:spPr>
          <a:xfrm>
            <a:off x="2698928" y="992460"/>
            <a:ext cx="7580689" cy="5330952"/>
          </a:xfrm>
          <a:prstGeom prst="rect">
            <a:avLst/>
          </a:prstGeom>
        </p:spPr>
      </p:pic>
      <p:pic>
        <p:nvPicPr>
          <p:cNvPr id="3" name="Picture 2">
            <a:extLst>
              <a:ext uri="{FF2B5EF4-FFF2-40B4-BE49-F238E27FC236}">
                <a16:creationId xmlns:a16="http://schemas.microsoft.com/office/drawing/2014/main" id="{F11A573F-A2B3-4212-B50C-E5AC9DA21C0C}"/>
              </a:ext>
            </a:extLst>
          </p:cNvPr>
          <p:cNvPicPr>
            <a:picLocks noChangeAspect="1"/>
          </p:cNvPicPr>
          <p:nvPr/>
        </p:nvPicPr>
        <p:blipFill>
          <a:blip r:embed="rId4"/>
          <a:stretch>
            <a:fillRect/>
          </a:stretch>
        </p:blipFill>
        <p:spPr>
          <a:xfrm>
            <a:off x="3484756" y="5096108"/>
            <a:ext cx="2362200" cy="1371600"/>
          </a:xfrm>
          <a:prstGeom prst="rect">
            <a:avLst/>
          </a:prstGeom>
        </p:spPr>
      </p:pic>
      <p:pic>
        <p:nvPicPr>
          <p:cNvPr id="6" name="Picture 5">
            <a:extLst>
              <a:ext uri="{FF2B5EF4-FFF2-40B4-BE49-F238E27FC236}">
                <a16:creationId xmlns:a16="http://schemas.microsoft.com/office/drawing/2014/main" id="{D9E37249-1492-49D5-A97A-54C3A43126CA}"/>
              </a:ext>
            </a:extLst>
          </p:cNvPr>
          <p:cNvPicPr>
            <a:picLocks noChangeAspect="1"/>
          </p:cNvPicPr>
          <p:nvPr/>
        </p:nvPicPr>
        <p:blipFill>
          <a:blip r:embed="rId5"/>
          <a:stretch>
            <a:fillRect/>
          </a:stretch>
        </p:blipFill>
        <p:spPr>
          <a:xfrm>
            <a:off x="7281747" y="3052644"/>
            <a:ext cx="2635071" cy="2857500"/>
          </a:xfrm>
          <a:prstGeom prst="rect">
            <a:avLst/>
          </a:prstGeom>
        </p:spPr>
      </p:pic>
      <p:sp>
        <p:nvSpPr>
          <p:cNvPr id="5" name="Rectangle 4">
            <a:extLst>
              <a:ext uri="{FF2B5EF4-FFF2-40B4-BE49-F238E27FC236}">
                <a16:creationId xmlns:a16="http://schemas.microsoft.com/office/drawing/2014/main" id="{3C10017C-5A85-2DAE-8880-0EDF7562EDF6}"/>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4164168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NP-Complete Problems (NPC Problems)</a:t>
            </a:r>
          </a:p>
        </p:txBody>
      </p:sp>
      <p:sp>
        <p:nvSpPr>
          <p:cNvPr id="6" name="Content Placeholder 5"/>
          <p:cNvSpPr>
            <a:spLocks noGrp="1"/>
          </p:cNvSpPr>
          <p:nvPr>
            <p:ph idx="1"/>
          </p:nvPr>
        </p:nvSpPr>
        <p:spPr/>
        <p:txBody>
          <a:bodyPr>
            <a:normAutofit/>
          </a:bodyPr>
          <a:lstStyle/>
          <a:p>
            <a:pPr>
              <a:buFont typeface="Wingdings" panose="05000000000000000000" pitchFamily="2" charset="2"/>
              <a:buChar char="v"/>
            </a:pPr>
            <a:r>
              <a:rPr lang="en-US" altLang="en-US" dirty="0">
                <a:latin typeface="Calibri" panose="020F0502020204030204" pitchFamily="34" charset="0"/>
                <a:cs typeface="Calibri" panose="020F0502020204030204" pitchFamily="34" charset="0"/>
              </a:rPr>
              <a:t>NP-Complete problems are those problems “X” such that all other NP problems can be reduced to X. This means if we can solve NPC problems then we can solve all NP problems.</a:t>
            </a:r>
            <a:endParaRPr lang="en-US" alt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b="1" dirty="0">
                <a:solidFill>
                  <a:schemeClr val="tx1"/>
                </a:solidFill>
                <a:latin typeface="Calibri" panose="020F0502020204030204" pitchFamily="34" charset="0"/>
                <a:cs typeface="Calibri" panose="020F0502020204030204" pitchFamily="34" charset="0"/>
              </a:rPr>
              <a:t>NP-complete</a:t>
            </a:r>
            <a:r>
              <a:rPr lang="en-US" dirty="0">
                <a:solidFill>
                  <a:schemeClr val="tx1"/>
                </a:solidFill>
                <a:latin typeface="Calibri" panose="020F0502020204030204" pitchFamily="34" charset="0"/>
                <a:cs typeface="Calibri" panose="020F0502020204030204" pitchFamily="34" charset="0"/>
              </a:rPr>
              <a:t> problems are both NP and NP hard. </a:t>
            </a:r>
          </a:p>
          <a:p>
            <a:pPr>
              <a:buFont typeface="Wingdings" panose="05000000000000000000" pitchFamily="2" charset="2"/>
              <a:buChar char="v"/>
            </a:pPr>
            <a:r>
              <a:rPr lang="en-US" dirty="0">
                <a:solidFill>
                  <a:schemeClr val="tx1"/>
                </a:solidFill>
                <a:latin typeface="Calibri" panose="020F0502020204030204" pitchFamily="34" charset="0"/>
                <a:cs typeface="Calibri" panose="020F0502020204030204" pitchFamily="34" charset="0"/>
              </a:rPr>
              <a:t>Known for 30-40 years and no one managed to solve them</a:t>
            </a:r>
          </a:p>
          <a:p>
            <a:pPr>
              <a:buFont typeface="Wingdings" panose="05000000000000000000" pitchFamily="2" charset="2"/>
              <a:buChar char="v"/>
            </a:pP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a:solidFill>
                  <a:schemeClr val="tx1"/>
                </a:solidFill>
                <a:latin typeface="Calibri" panose="020F0502020204030204" pitchFamily="34" charset="0"/>
                <a:cs typeface="Calibri" panose="020F0502020204030204" pitchFamily="34" charset="0"/>
              </a:rPr>
              <a:t>3-SAT (Boolean satisfiability problem) Problem is known NP-Complete problem in which all other NP problems can be reduced. It is problem of determining whether given Boolean formula is satisfiable or not. </a:t>
            </a:r>
            <a:r>
              <a:rPr lang="en-US" dirty="0" err="1">
                <a:solidFill>
                  <a:schemeClr val="tx1"/>
                </a:solidFill>
                <a:latin typeface="Calibri" panose="020F0502020204030204" pitchFamily="34" charset="0"/>
                <a:cs typeface="Calibri" panose="020F0502020204030204" pitchFamily="34" charset="0"/>
              </a:rPr>
              <a:t>Eg.</a:t>
            </a: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Are there any Boolean values of x1…..x6 that will evaluate whole expression to true !</a:t>
            </a:r>
          </a:p>
          <a:p>
            <a:pPr>
              <a:buFont typeface="Wingdings" panose="05000000000000000000" pitchFamily="2" charset="2"/>
              <a:buChar char="v"/>
            </a:pP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7434867" y="2388538"/>
            <a:ext cx="4729122" cy="1478635"/>
          </a:xfrm>
          <a:prstGeom prst="rect">
            <a:avLst/>
          </a:prstGeom>
        </p:spPr>
      </p:pic>
      <p:pic>
        <p:nvPicPr>
          <p:cNvPr id="11" name="Picture 10"/>
          <p:cNvPicPr>
            <a:picLocks noChangeAspect="1"/>
          </p:cNvPicPr>
          <p:nvPr/>
        </p:nvPicPr>
        <p:blipFill>
          <a:blip r:embed="rId3"/>
          <a:stretch>
            <a:fillRect/>
          </a:stretch>
        </p:blipFill>
        <p:spPr>
          <a:xfrm>
            <a:off x="4231676" y="4660677"/>
            <a:ext cx="5257800" cy="704850"/>
          </a:xfrm>
          <a:prstGeom prst="rect">
            <a:avLst/>
          </a:prstGeom>
        </p:spPr>
      </p:pic>
    </p:spTree>
    <p:extLst>
      <p:ext uri="{BB962C8B-B14F-4D97-AF65-F5344CB8AC3E}">
        <p14:creationId xmlns:p14="http://schemas.microsoft.com/office/powerpoint/2010/main" val="2360221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NP-Hard Problems</a:t>
            </a:r>
          </a:p>
        </p:txBody>
      </p:sp>
      <p:sp>
        <p:nvSpPr>
          <p:cNvPr id="6" name="Content Placeholder 5"/>
          <p:cNvSpPr>
            <a:spLocks noGrp="1"/>
          </p:cNvSpPr>
          <p:nvPr>
            <p:ph idx="1"/>
          </p:nvPr>
        </p:nvSpPr>
        <p:spPr/>
        <p:txBody>
          <a:bodyPr>
            <a:normAutofit lnSpcReduction="10000"/>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A problem X </a:t>
            </a:r>
            <a:r>
              <a:rPr lang="en-US" altLang="en-US" dirty="0">
                <a:solidFill>
                  <a:srgbClr val="232629"/>
                </a:solidFill>
                <a:latin typeface="Calibri" panose="020F0502020204030204" pitchFamily="34" charset="0"/>
                <a:cs typeface="Calibri" panose="020F0502020204030204" pitchFamily="34" charset="0"/>
              </a:rPr>
              <a:t>is NP-hard, if there is an NP-complete problem Y, such that Y is reducible to X in polynomial time</a:t>
            </a:r>
            <a:r>
              <a:rPr lang="en-US" altLang="en-US" dirty="0">
                <a:solidFill>
                  <a:schemeClr val="tx1"/>
                </a:solidFill>
                <a:latin typeface="Calibri" panose="020F0502020204030204" pitchFamily="34" charset="0"/>
                <a:cs typeface="Calibri" panose="020F0502020204030204" pitchFamily="34" charset="0"/>
              </a:rPr>
              <a:t>. </a:t>
            </a:r>
          </a:p>
          <a:p>
            <a:pPr>
              <a:buFont typeface="Wingdings" panose="05000000000000000000" pitchFamily="2" charset="2"/>
              <a:buChar char="v"/>
            </a:pPr>
            <a:r>
              <a:rPr lang="en-US" b="1" dirty="0"/>
              <a:t>Problems </a:t>
            </a:r>
            <a:r>
              <a:rPr lang="en-US" dirty="0"/>
              <a:t>that are at least as hard as NP complete problems. These are the hardest problems of all. </a:t>
            </a:r>
            <a:r>
              <a:rPr lang="en-US" altLang="en-US" dirty="0">
                <a:solidFill>
                  <a:schemeClr val="tx1"/>
                </a:solidFill>
                <a:latin typeface="Calibri" panose="020F0502020204030204" pitchFamily="34" charset="0"/>
                <a:cs typeface="Calibri" panose="020F0502020204030204" pitchFamily="34" charset="0"/>
              </a:rPr>
              <a:t>NP hard problems may or may not be in NP.</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a:t>If an NP-Hard problem can be solved in polynomial-time, then ALL NP problems can be solved in polynomial-time (and hence P = NP). So it is widely believed that NP-hard problems are NOT polynomial-time solvable.</a:t>
            </a:r>
          </a:p>
          <a:p>
            <a:pPr>
              <a:buFont typeface="Wingdings" panose="05000000000000000000" pitchFamily="2" charset="2"/>
              <a:buChar char="v"/>
            </a:pPr>
            <a:r>
              <a:rPr lang="en-US" dirty="0"/>
              <a:t>Or we can also say that the problem in NP-Hard cannot be solved in polynomial time, until </a:t>
            </a:r>
            <a:r>
              <a:rPr lang="en-US" b="1" dirty="0"/>
              <a:t>P = NP</a:t>
            </a:r>
            <a:r>
              <a:rPr lang="en-US" dirty="0"/>
              <a:t>. If a problem is proved to be NPC or NPH, there is no need to waste time on trying to find an efficient algorithm for it. Instead, we can focus on design approximation algorithm.</a:t>
            </a:r>
          </a:p>
          <a:p>
            <a:pPr>
              <a:buFont typeface="Wingdings" panose="05000000000000000000" pitchFamily="2" charset="2"/>
              <a:buChar char="v"/>
            </a:pPr>
            <a:r>
              <a:rPr lang="en-US" dirty="0"/>
              <a:t>Examples are travelling salesman problem, vertex cover problem, halting problem </a:t>
            </a:r>
            <a:r>
              <a:rPr lang="en-US" dirty="0" err="1"/>
              <a:t>etc</a:t>
            </a:r>
            <a:r>
              <a:rPr lang="en-US" dirty="0"/>
              <a:t> that we will see later.</a:t>
            </a:r>
          </a:p>
        </p:txBody>
      </p:sp>
      <p:pic>
        <p:nvPicPr>
          <p:cNvPr id="9" name="Picture 8"/>
          <p:cNvPicPr>
            <a:picLocks noChangeAspect="1"/>
          </p:cNvPicPr>
          <p:nvPr/>
        </p:nvPicPr>
        <p:blipFill>
          <a:blip r:embed="rId2"/>
          <a:stretch>
            <a:fillRect/>
          </a:stretch>
        </p:blipFill>
        <p:spPr>
          <a:xfrm>
            <a:off x="6697015" y="367099"/>
            <a:ext cx="4729122" cy="1478635"/>
          </a:xfrm>
          <a:prstGeom prst="rect">
            <a:avLst/>
          </a:prstGeom>
        </p:spPr>
      </p:pic>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619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Summary</a:t>
            </a:r>
          </a:p>
        </p:txBody>
      </p:sp>
      <p:sp>
        <p:nvSpPr>
          <p:cNvPr id="6" name="Content Placeholder 5"/>
          <p:cNvSpPr>
            <a:spLocks noGrp="1"/>
          </p:cNvSpPr>
          <p:nvPr>
            <p:ph idx="1"/>
          </p:nvPr>
        </p:nvSpPr>
        <p:spPr/>
        <p:txBody>
          <a:bodyPr/>
          <a:lstStyle/>
          <a:p>
            <a:pPr marL="0" indent="0">
              <a:buNone/>
            </a:pPr>
            <a:r>
              <a:rPr lang="en-US" b="1" dirty="0"/>
              <a:t>P-class Problems : </a:t>
            </a:r>
            <a:r>
              <a:rPr lang="en-US" dirty="0"/>
              <a:t>solvable and verifiable in polynomial time</a:t>
            </a:r>
            <a:r>
              <a:rPr lang="en-US" b="1" dirty="0"/>
              <a:t> </a:t>
            </a:r>
          </a:p>
          <a:p>
            <a:pPr marL="0" indent="0">
              <a:buNone/>
            </a:pPr>
            <a:r>
              <a:rPr lang="en-US" b="1" dirty="0"/>
              <a:t>NP class problems : </a:t>
            </a:r>
            <a:r>
              <a:rPr lang="en-US" dirty="0"/>
              <a:t>not solvable in polynomial time but verifiable</a:t>
            </a:r>
          </a:p>
          <a:p>
            <a:pPr marL="0" indent="0">
              <a:buNone/>
            </a:pPr>
            <a:r>
              <a:rPr lang="en-US" b="1" dirty="0"/>
              <a:t>NP-Complete problems : </a:t>
            </a:r>
            <a:r>
              <a:rPr lang="en-US" dirty="0"/>
              <a:t>if every NP problem can be reduced to problem X then X is NP-complete</a:t>
            </a:r>
            <a:endParaRPr lang="en-US" b="1" dirty="0"/>
          </a:p>
          <a:p>
            <a:pPr marL="0" indent="0">
              <a:buNone/>
            </a:pPr>
            <a:r>
              <a:rPr lang="en-US" b="1" dirty="0"/>
              <a:t>NP Hard problems : </a:t>
            </a:r>
            <a:r>
              <a:rPr lang="en-US" dirty="0"/>
              <a:t>if every NPC problem can be reduced to problem X then X is NP-hard.</a:t>
            </a:r>
            <a:endParaRPr lang="en-US" b="1" dirty="0"/>
          </a:p>
          <a:p>
            <a:pPr marL="0" indent="0">
              <a:buNone/>
            </a:pPr>
            <a:endParaRPr lang="en-US" dirty="0"/>
          </a:p>
        </p:txBody>
      </p:sp>
      <p:pic>
        <p:nvPicPr>
          <p:cNvPr id="3" name="Picture 2"/>
          <p:cNvPicPr>
            <a:picLocks noChangeAspect="1"/>
          </p:cNvPicPr>
          <p:nvPr/>
        </p:nvPicPr>
        <p:blipFill>
          <a:blip r:embed="rId2"/>
          <a:stretch>
            <a:fillRect/>
          </a:stretch>
        </p:blipFill>
        <p:spPr>
          <a:xfrm>
            <a:off x="3512005" y="3857414"/>
            <a:ext cx="4783873" cy="1934155"/>
          </a:xfrm>
          <a:prstGeom prst="rect">
            <a:avLst/>
          </a:prstGeom>
        </p:spPr>
      </p:pic>
    </p:spTree>
    <p:extLst>
      <p:ext uri="{BB962C8B-B14F-4D97-AF65-F5344CB8AC3E}">
        <p14:creationId xmlns:p14="http://schemas.microsoft.com/office/powerpoint/2010/main" val="2062439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7FE8E9-21D3-440C-9618-789209D61776}"/>
              </a:ext>
            </a:extLst>
          </p:cNvPr>
          <p:cNvPicPr>
            <a:picLocks noGrp="1" noChangeAspect="1"/>
          </p:cNvPicPr>
          <p:nvPr>
            <p:ph sz="quarter" idx="1"/>
          </p:nvPr>
        </p:nvPicPr>
        <p:blipFill>
          <a:blip r:embed="rId2"/>
          <a:stretch>
            <a:fillRect/>
          </a:stretch>
        </p:blipFill>
        <p:spPr>
          <a:xfrm>
            <a:off x="1526729" y="877824"/>
            <a:ext cx="9138541" cy="5102352"/>
          </a:xfrm>
          <a:prstGeom prst="rect">
            <a:avLst/>
          </a:prstGeom>
        </p:spPr>
      </p:pic>
      <p:sp>
        <p:nvSpPr>
          <p:cNvPr id="2" name="Rectangle 1">
            <a:extLst>
              <a:ext uri="{FF2B5EF4-FFF2-40B4-BE49-F238E27FC236}">
                <a16:creationId xmlns:a16="http://schemas.microsoft.com/office/drawing/2014/main" id="{92A3DD23-BABD-2C70-9377-D91ED887EE52}"/>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145473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Vs. Non deterministic</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3048000" y="2182505"/>
            <a:ext cx="5715000" cy="3067050"/>
          </a:xfrm>
          <a:prstGeom prst="rect">
            <a:avLst/>
          </a:prstGeom>
        </p:spPr>
      </p:pic>
    </p:spTree>
    <p:extLst>
      <p:ext uri="{BB962C8B-B14F-4D97-AF65-F5344CB8AC3E}">
        <p14:creationId xmlns:p14="http://schemas.microsoft.com/office/powerpoint/2010/main" val="345396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27496" y="1322058"/>
            <a:ext cx="8337007" cy="4213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DB0E332-0E19-9912-06DD-A286AF95ADB4}"/>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471269"/>
            <a:ext cx="10058400" cy="1140753"/>
          </a:xfrm>
        </p:spPr>
        <p:txBody>
          <a:bodyPr/>
          <a:lstStyle/>
          <a:p>
            <a:r>
              <a:rPr lang="en-US" dirty="0"/>
              <a:t>Polynomial VS Exponential</a:t>
            </a:r>
          </a:p>
        </p:txBody>
      </p:sp>
      <p:pic>
        <p:nvPicPr>
          <p:cNvPr id="4" name="Content Placeholder 3" descr="Screen Shot 2020-04-24 at 8.49.38 AM.png"/>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l="3157" r="3157"/>
          <a:stretch>
            <a:fillRect/>
          </a:stretch>
        </p:blipFill>
        <p:spPr>
          <a:xfrm>
            <a:off x="1310288" y="1653054"/>
            <a:ext cx="9632383" cy="4733677"/>
          </a:xfrm>
        </p:spPr>
      </p:pic>
      <p:sp>
        <p:nvSpPr>
          <p:cNvPr id="3" name="Rectangle 2">
            <a:extLst>
              <a:ext uri="{FF2B5EF4-FFF2-40B4-BE49-F238E27FC236}">
                <a16:creationId xmlns:a16="http://schemas.microsoft.com/office/drawing/2014/main" id="{6D259E3E-3A28-F190-85A7-E018D547C78A}"/>
              </a:ext>
            </a:extLst>
          </p:cNvPr>
          <p:cNvSpPr/>
          <p:nvPr/>
        </p:nvSpPr>
        <p:spPr>
          <a:xfrm>
            <a:off x="1669070" y="6386731"/>
            <a:ext cx="4190420" cy="369332"/>
          </a:xfrm>
          <a:prstGeom prst="rect">
            <a:avLst/>
          </a:prstGeom>
        </p:spPr>
        <p:txBody>
          <a:bodyPr wrap="none">
            <a:spAutoFit/>
          </a:bodyPr>
          <a:lstStyle/>
          <a:p>
            <a:r>
              <a:rPr lang="en-US" b="1" dirty="0">
                <a:effectLst>
                  <a:outerShdw blurRad="38100" dist="38100" dir="2700000" algn="tl">
                    <a:srgbClr val="C0C0C0"/>
                  </a:outerShdw>
                </a:effectLst>
                <a:latin typeface="Arial" charset="0"/>
                <a:ea typeface="ＭＳ Ｐゴシック" charset="-128"/>
                <a:cs typeface="Arial" charset="0"/>
              </a:rPr>
              <a:t>Course Supervisor : ANAUM  HAMID</a:t>
            </a:r>
            <a:endParaRPr lang="en-US" dirty="0"/>
          </a:p>
        </p:txBody>
      </p:sp>
    </p:spTree>
    <p:extLst>
      <p:ext uri="{BB962C8B-B14F-4D97-AF65-F5344CB8AC3E}">
        <p14:creationId xmlns:p14="http://schemas.microsoft.com/office/powerpoint/2010/main" val="326931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Polynomial time ?</a:t>
            </a:r>
          </a:p>
        </p:txBody>
      </p:sp>
      <p:pic>
        <p:nvPicPr>
          <p:cNvPr id="3" name="Picture 2"/>
          <p:cNvPicPr>
            <a:picLocks noChangeAspect="1"/>
          </p:cNvPicPr>
          <p:nvPr/>
        </p:nvPicPr>
        <p:blipFill>
          <a:blip r:embed="rId2"/>
          <a:stretch>
            <a:fillRect/>
          </a:stretch>
        </p:blipFill>
        <p:spPr>
          <a:xfrm>
            <a:off x="2748659" y="2004801"/>
            <a:ext cx="6181725" cy="3705225"/>
          </a:xfrm>
          <a:prstGeom prst="rect">
            <a:avLst/>
          </a:prstGeom>
        </p:spPr>
      </p:pic>
    </p:spTree>
    <p:extLst>
      <p:ext uri="{BB962C8B-B14F-4D97-AF65-F5344CB8AC3E}">
        <p14:creationId xmlns:p14="http://schemas.microsoft.com/office/powerpoint/2010/main" val="151805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Polynomial time ?</a:t>
            </a:r>
          </a:p>
        </p:txBody>
      </p:sp>
      <p:pic>
        <p:nvPicPr>
          <p:cNvPr id="7" name="Picture 6"/>
          <p:cNvPicPr>
            <a:picLocks noChangeAspect="1"/>
          </p:cNvPicPr>
          <p:nvPr/>
        </p:nvPicPr>
        <p:blipFill>
          <a:blip r:embed="rId2"/>
          <a:stretch>
            <a:fillRect/>
          </a:stretch>
        </p:blipFill>
        <p:spPr>
          <a:xfrm>
            <a:off x="2628086" y="2342939"/>
            <a:ext cx="6467475" cy="3028950"/>
          </a:xfrm>
          <a:prstGeom prst="rect">
            <a:avLst/>
          </a:prstGeom>
        </p:spPr>
      </p:pic>
    </p:spTree>
    <p:extLst>
      <p:ext uri="{BB962C8B-B14F-4D97-AF65-F5344CB8AC3E}">
        <p14:creationId xmlns:p14="http://schemas.microsoft.com/office/powerpoint/2010/main" val="237332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Theory : P,NP,NP-Complete and NP-hard problems</a:t>
            </a:r>
          </a:p>
        </p:txBody>
      </p:sp>
      <p:sp>
        <p:nvSpPr>
          <p:cNvPr id="6" name="Content Placeholder 5"/>
          <p:cNvSpPr>
            <a:spLocks noGrp="1"/>
          </p:cNvSpPr>
          <p:nvPr>
            <p:ph idx="1"/>
          </p:nvPr>
        </p:nvSpPr>
        <p:spPr/>
        <p:txBody>
          <a:bodyPr/>
          <a:lstStyle/>
          <a:p>
            <a:r>
              <a:rPr lang="en-US" dirty="0"/>
              <a:t>We classify problems based on how hard they are to solve because some are easier to solve and some are not.</a:t>
            </a:r>
          </a:p>
          <a:p>
            <a:endParaRPr lang="en-US" dirty="0"/>
          </a:p>
          <a:p>
            <a:r>
              <a:rPr lang="en-US" dirty="0"/>
              <a:t>So, we can categorize problems in these 4 classes :</a:t>
            </a:r>
          </a:p>
          <a:p>
            <a:pPr>
              <a:buFont typeface="Wingdings" panose="05000000000000000000" pitchFamily="2" charset="2"/>
              <a:buChar char="v"/>
            </a:pPr>
            <a:r>
              <a:rPr lang="en-US" dirty="0"/>
              <a:t>P class problems</a:t>
            </a:r>
          </a:p>
          <a:p>
            <a:pPr>
              <a:buFont typeface="Wingdings" panose="05000000000000000000" pitchFamily="2" charset="2"/>
              <a:buChar char="v"/>
            </a:pPr>
            <a:r>
              <a:rPr lang="en-US" dirty="0"/>
              <a:t>NP class problems</a:t>
            </a:r>
          </a:p>
          <a:p>
            <a:pPr>
              <a:buFont typeface="Wingdings" panose="05000000000000000000" pitchFamily="2" charset="2"/>
              <a:buChar char="v"/>
            </a:pPr>
            <a:r>
              <a:rPr lang="en-US" dirty="0"/>
              <a:t>NP-Complete Problems</a:t>
            </a:r>
          </a:p>
          <a:p>
            <a:pPr>
              <a:buFont typeface="Wingdings" panose="05000000000000000000" pitchFamily="2" charset="2"/>
              <a:buChar char="v"/>
            </a:pPr>
            <a:r>
              <a:rPr lang="en-US" dirty="0"/>
              <a:t>NP hard problems</a:t>
            </a:r>
          </a:p>
        </p:txBody>
      </p:sp>
    </p:spTree>
    <p:extLst>
      <p:ext uri="{BB962C8B-B14F-4D97-AF65-F5344CB8AC3E}">
        <p14:creationId xmlns:p14="http://schemas.microsoft.com/office/powerpoint/2010/main" val="42397367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6230</TotalTime>
  <Words>1529</Words>
  <Application>Microsoft Macintosh PowerPoint</Application>
  <PresentationFormat>Widescreen</PresentationFormat>
  <Paragraphs>126</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urw-din</vt:lpstr>
      <vt:lpstr>Wingdings</vt:lpstr>
      <vt:lpstr>Retrospect</vt:lpstr>
      <vt:lpstr>CS2009 Design and Analysis of Algorithms</vt:lpstr>
      <vt:lpstr>Deterministic Vs. Nondeterministic</vt:lpstr>
      <vt:lpstr>Deterministic Vs. Non deterministic</vt:lpstr>
      <vt:lpstr>Deterministic Vs. Non deterministic</vt:lpstr>
      <vt:lpstr>PowerPoint Presentation</vt:lpstr>
      <vt:lpstr>Polynomial VS Exponential</vt:lpstr>
      <vt:lpstr>What is Polynomial time ?</vt:lpstr>
      <vt:lpstr>What is Polynomial time ?</vt:lpstr>
      <vt:lpstr>Complexity Theory : P,NP,NP-Complete and NP-hard problems</vt:lpstr>
      <vt:lpstr>P problems (Polynomial time problems)</vt:lpstr>
      <vt:lpstr>NP problems (Non-deterministic polynomial time problems)</vt:lpstr>
      <vt:lpstr>NP problems (Non-deterministic polynomial time problems)</vt:lpstr>
      <vt:lpstr>NP problems (Non-deterministic polynomial time problems)</vt:lpstr>
      <vt:lpstr>NP problems (Non-deterministic polynomial time problems)</vt:lpstr>
      <vt:lpstr>NP problems (Non-deterministic polynomial time problems)</vt:lpstr>
      <vt:lpstr>P vs NP</vt:lpstr>
      <vt:lpstr>P vs NP</vt:lpstr>
      <vt:lpstr>P vs NP</vt:lpstr>
      <vt:lpstr>P &amp; NP Class</vt:lpstr>
      <vt:lpstr>Reduction</vt:lpstr>
      <vt:lpstr>Reduction</vt:lpstr>
      <vt:lpstr>What is Boolean Satisfiability?</vt:lpstr>
      <vt:lpstr>3 SAT</vt:lpstr>
      <vt:lpstr>PowerPoint Presentation</vt:lpstr>
      <vt:lpstr>NP Hard</vt:lpstr>
      <vt:lpstr>NP Hard</vt:lpstr>
      <vt:lpstr>NP Hard</vt:lpstr>
      <vt:lpstr>NP Hard</vt:lpstr>
      <vt:lpstr>NP Complete</vt:lpstr>
      <vt:lpstr>NP Complete</vt:lpstr>
      <vt:lpstr>NP Complete</vt:lpstr>
      <vt:lpstr>NP Hard &amp; NP Complete</vt:lpstr>
      <vt:lpstr>NP Hard &amp; NP Complete</vt:lpstr>
      <vt:lpstr>NP Hard &amp; NP Complete</vt:lpstr>
      <vt:lpstr>NP-Complete Problems (NPC Problems)</vt:lpstr>
      <vt:lpstr>NP-Hard Problems</vt:lpstr>
      <vt:lpstr>Final Summary</vt:lpstr>
      <vt:lpstr>PowerPoint Presentation</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anaum hamid</cp:lastModifiedBy>
  <cp:revision>299</cp:revision>
  <dcterms:created xsi:type="dcterms:W3CDTF">2020-10-04T18:16:21Z</dcterms:created>
  <dcterms:modified xsi:type="dcterms:W3CDTF">2022-11-27T12:23:04Z</dcterms:modified>
</cp:coreProperties>
</file>