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
  </p:notesMasterIdLst>
  <p:sldIdLst>
    <p:sldId id="256" r:id="rId2"/>
    <p:sldId id="257" r:id="rId3"/>
    <p:sldId id="258" r:id="rId4"/>
    <p:sldId id="294" r:id="rId5"/>
    <p:sldId id="292" r:id="rId6"/>
    <p:sldId id="295" r:id="rId7"/>
    <p:sldId id="288" r:id="rId8"/>
    <p:sldId id="2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5179" autoAdjust="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675C-A260-4842-BA5E-1F6AA9163BF6}"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95411-156B-4432-8320-32C7E5891975}" type="slidenum">
              <a:rPr lang="en-US" smtClean="0"/>
              <a:t>‹#›</a:t>
            </a:fld>
            <a:endParaRPr lang="en-US"/>
          </a:p>
        </p:txBody>
      </p:sp>
    </p:spTree>
    <p:extLst>
      <p:ext uri="{BB962C8B-B14F-4D97-AF65-F5344CB8AC3E}">
        <p14:creationId xmlns:p14="http://schemas.microsoft.com/office/powerpoint/2010/main" val="2323598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15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413394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60846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29490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2A143A-C72C-4EFD-8866-83CE29391D11}"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47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2A143A-C72C-4EFD-8866-83CE29391D11}"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95396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2A143A-C72C-4EFD-8866-83CE29391D11}"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241949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2A143A-C72C-4EFD-8866-83CE29391D11}"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29722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2A143A-C72C-4EFD-8866-83CE29391D11}" type="datetimeFigureOut">
              <a:rPr lang="en-US" smtClean="0"/>
              <a:t>9/19/2022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413565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2A143A-C72C-4EFD-8866-83CE29391D11}" type="datetimeFigureOut">
              <a:rPr lang="en-US" smtClean="0"/>
              <a:t>9/19/2022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352AEA-A5CF-44CB-BF4C-5BCCFE557A66}" type="slidenum">
              <a:rPr lang="en-US" smtClean="0"/>
              <a:t>‹#›</a:t>
            </a:fld>
            <a:endParaRPr lang="en-US"/>
          </a:p>
        </p:txBody>
      </p:sp>
    </p:spTree>
    <p:extLst>
      <p:ext uri="{BB962C8B-B14F-4D97-AF65-F5344CB8AC3E}">
        <p14:creationId xmlns:p14="http://schemas.microsoft.com/office/powerpoint/2010/main" val="209743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2A143A-C72C-4EFD-8866-83CE29391D11}"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13856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2A143A-C72C-4EFD-8866-83CE29391D11}" type="datetimeFigureOut">
              <a:rPr lang="en-US" smtClean="0"/>
              <a:t>9/19/2022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352AEA-A5CF-44CB-BF4C-5BCCFE557A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9430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sLNPd_nPGIc" TargetMode="External"/><Relationship Id="rId2" Type="http://schemas.openxmlformats.org/officeDocument/2006/relationships/hyperlink" Target="https://www.youtube.com/watch?v=OXjKlxnq6C0" TargetMode="External"/><Relationship Id="rId1" Type="http://schemas.openxmlformats.org/officeDocument/2006/relationships/slideLayout" Target="../slideLayouts/slideLayout2.xml"/><Relationship Id="rId4" Type="http://schemas.openxmlformats.org/officeDocument/2006/relationships/hyperlink" Target="https://www.youtube.com/watch?v=CsGg_50dj8A&amp;t=457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a:t>CS2009</a:t>
            </a:r>
            <a:br>
              <a:rPr lang="en-US" sz="4900" b="1" i="1" dirty="0"/>
            </a:br>
            <a:r>
              <a:rPr lang="en-US" sz="4900" b="1" i="1" dirty="0"/>
              <a:t>Design and Analysis of Algorithms</a:t>
            </a:r>
          </a:p>
        </p:txBody>
      </p:sp>
      <p:sp>
        <p:nvSpPr>
          <p:cNvPr id="3" name="Subtitle 2"/>
          <p:cNvSpPr>
            <a:spLocks noGrp="1"/>
          </p:cNvSpPr>
          <p:nvPr>
            <p:ph type="subTitle" idx="1"/>
          </p:nvPr>
        </p:nvSpPr>
        <p:spPr>
          <a:xfrm>
            <a:off x="1111202" y="4537152"/>
            <a:ext cx="10058400" cy="1143000"/>
          </a:xfrm>
        </p:spPr>
        <p:txBody>
          <a:bodyPr>
            <a:normAutofit/>
          </a:bodyPr>
          <a:lstStyle/>
          <a:p>
            <a:r>
              <a:rPr lang="en-US" dirty="0"/>
              <a:t>Recursion Tree Method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230131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 Method: Solving Recurrence</a:t>
            </a:r>
          </a:p>
        </p:txBody>
      </p:sp>
      <p:sp>
        <p:nvSpPr>
          <p:cNvPr id="4" name="Content Placeholder 3"/>
          <p:cNvSpPr>
            <a:spLocks noGrp="1"/>
          </p:cNvSpPr>
          <p:nvPr>
            <p:ph idx="1"/>
          </p:nvPr>
        </p:nvSpPr>
        <p:spPr>
          <a:xfrm>
            <a:off x="1097280" y="1845734"/>
            <a:ext cx="10058400" cy="4023360"/>
          </a:xfrm>
        </p:spPr>
        <p:txBody>
          <a:bodyPr/>
          <a:lstStyle/>
          <a:p>
            <a:r>
              <a:rPr lang="en-US" dirty="0"/>
              <a:t>Example 1: T(n) = 3T(n/4) + cn^2</a:t>
            </a:r>
          </a:p>
          <a:p>
            <a:endParaRPr lang="en-US" dirty="0"/>
          </a:p>
        </p:txBody>
      </p:sp>
      <p:pic>
        <p:nvPicPr>
          <p:cNvPr id="7" name="Picture 6"/>
          <p:cNvPicPr>
            <a:picLocks noChangeAspect="1"/>
          </p:cNvPicPr>
          <p:nvPr/>
        </p:nvPicPr>
        <p:blipFill>
          <a:blip r:embed="rId2"/>
          <a:stretch>
            <a:fillRect/>
          </a:stretch>
        </p:blipFill>
        <p:spPr>
          <a:xfrm>
            <a:off x="2171699" y="2174488"/>
            <a:ext cx="8421959" cy="3311912"/>
          </a:xfrm>
          <a:prstGeom prst="rect">
            <a:avLst/>
          </a:prstGeom>
        </p:spPr>
      </p:pic>
      <p:pic>
        <p:nvPicPr>
          <p:cNvPr id="9" name="Picture 8"/>
          <p:cNvPicPr>
            <a:picLocks noChangeAspect="1"/>
          </p:cNvPicPr>
          <p:nvPr/>
        </p:nvPicPr>
        <p:blipFill>
          <a:blip r:embed="rId3"/>
          <a:stretch>
            <a:fillRect/>
          </a:stretch>
        </p:blipFill>
        <p:spPr>
          <a:xfrm>
            <a:off x="1286851" y="5486400"/>
            <a:ext cx="9440622" cy="802888"/>
          </a:xfrm>
          <a:prstGeom prst="rect">
            <a:avLst/>
          </a:prstGeom>
        </p:spPr>
      </p:pic>
    </p:spTree>
    <p:extLst>
      <p:ext uri="{BB962C8B-B14F-4D97-AF65-F5344CB8AC3E}">
        <p14:creationId xmlns:p14="http://schemas.microsoft.com/office/powerpoint/2010/main" val="27292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 Method: Solving Recurrence</a:t>
            </a:r>
          </a:p>
        </p:txBody>
      </p:sp>
      <p:pic>
        <p:nvPicPr>
          <p:cNvPr id="4" name="Content Placeholder 3"/>
          <p:cNvPicPr>
            <a:picLocks noGrp="1" noChangeAspect="1"/>
          </p:cNvPicPr>
          <p:nvPr>
            <p:ph idx="1"/>
          </p:nvPr>
        </p:nvPicPr>
        <p:blipFill>
          <a:blip r:embed="rId2"/>
          <a:stretch>
            <a:fillRect/>
          </a:stretch>
        </p:blipFill>
        <p:spPr>
          <a:xfrm>
            <a:off x="1761893" y="1817649"/>
            <a:ext cx="8965580" cy="3668751"/>
          </a:xfrm>
          <a:prstGeom prst="rect">
            <a:avLst/>
          </a:prstGeom>
        </p:spPr>
      </p:pic>
      <p:pic>
        <p:nvPicPr>
          <p:cNvPr id="6" name="Picture 5"/>
          <p:cNvPicPr>
            <a:picLocks noChangeAspect="1"/>
          </p:cNvPicPr>
          <p:nvPr/>
        </p:nvPicPr>
        <p:blipFill>
          <a:blip r:embed="rId3"/>
          <a:stretch>
            <a:fillRect/>
          </a:stretch>
        </p:blipFill>
        <p:spPr>
          <a:xfrm>
            <a:off x="1286851" y="5486400"/>
            <a:ext cx="9440622" cy="802888"/>
          </a:xfrm>
          <a:prstGeom prst="rect">
            <a:avLst/>
          </a:prstGeom>
        </p:spPr>
      </p:pic>
    </p:spTree>
    <p:extLst>
      <p:ext uri="{BB962C8B-B14F-4D97-AF65-F5344CB8AC3E}">
        <p14:creationId xmlns:p14="http://schemas.microsoft.com/office/powerpoint/2010/main" val="2211179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 Method: Solving Recurrence</a:t>
            </a:r>
          </a:p>
        </p:txBody>
      </p:sp>
      <p:pic>
        <p:nvPicPr>
          <p:cNvPr id="4" name="Content Placeholder 3"/>
          <p:cNvPicPr>
            <a:picLocks noGrp="1" noChangeAspect="1"/>
          </p:cNvPicPr>
          <p:nvPr>
            <p:ph idx="1"/>
          </p:nvPr>
        </p:nvPicPr>
        <p:blipFill>
          <a:blip r:embed="rId2"/>
          <a:stretch>
            <a:fillRect/>
          </a:stretch>
        </p:blipFill>
        <p:spPr>
          <a:xfrm>
            <a:off x="1196162" y="2506353"/>
            <a:ext cx="3905250" cy="2524125"/>
          </a:xfrm>
          <a:prstGeom prst="rect">
            <a:avLst/>
          </a:prstGeom>
        </p:spPr>
      </p:pic>
    </p:spTree>
    <p:extLst>
      <p:ext uri="{BB962C8B-B14F-4D97-AF65-F5344CB8AC3E}">
        <p14:creationId xmlns:p14="http://schemas.microsoft.com/office/powerpoint/2010/main" val="186419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 Method: Solving Recurrence</a:t>
            </a:r>
          </a:p>
        </p:txBody>
      </p:sp>
      <p:sp>
        <p:nvSpPr>
          <p:cNvPr id="5" name="Content Placeholder 4"/>
          <p:cNvSpPr>
            <a:spLocks noGrp="1"/>
          </p:cNvSpPr>
          <p:nvPr>
            <p:ph idx="1"/>
          </p:nvPr>
        </p:nvSpPr>
        <p:spPr/>
        <p:txBody>
          <a:bodyPr/>
          <a:lstStyle/>
          <a:p>
            <a:r>
              <a:rPr lang="en-US" dirty="0"/>
              <a:t>Example 2: T(n) = T(n/3) + T(2n/3) + </a:t>
            </a:r>
            <a:r>
              <a:rPr lang="en-US" dirty="0" err="1"/>
              <a:t>cn</a:t>
            </a:r>
            <a:endParaRPr lang="en-US" dirty="0"/>
          </a:p>
          <a:p>
            <a:endParaRPr lang="en-US" dirty="0"/>
          </a:p>
          <a:p>
            <a:r>
              <a:rPr lang="en-US" dirty="0"/>
              <a:t>                                                                                                                                             </a:t>
            </a:r>
          </a:p>
          <a:p>
            <a:r>
              <a:rPr lang="en-US" dirty="0"/>
              <a:t>                                                                                                                                                 </a:t>
            </a:r>
          </a:p>
          <a:p>
            <a:endParaRPr lang="en-US" dirty="0"/>
          </a:p>
        </p:txBody>
      </p:sp>
      <p:pic>
        <p:nvPicPr>
          <p:cNvPr id="7" name="Content Placeholder 3"/>
          <p:cNvPicPr>
            <a:picLocks noChangeAspect="1"/>
          </p:cNvPicPr>
          <p:nvPr/>
        </p:nvPicPr>
        <p:blipFill>
          <a:blip r:embed="rId2"/>
          <a:stretch>
            <a:fillRect/>
          </a:stretch>
        </p:blipFill>
        <p:spPr>
          <a:xfrm>
            <a:off x="3121955" y="2203102"/>
            <a:ext cx="6009049" cy="4022725"/>
          </a:xfrm>
          <a:prstGeom prst="rect">
            <a:avLst/>
          </a:prstGeom>
        </p:spPr>
      </p:pic>
    </p:spTree>
    <p:extLst>
      <p:ext uri="{BB962C8B-B14F-4D97-AF65-F5344CB8AC3E}">
        <p14:creationId xmlns:p14="http://schemas.microsoft.com/office/powerpoint/2010/main" val="743103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 Method: Solving Recurrence</a:t>
            </a:r>
          </a:p>
        </p:txBody>
      </p:sp>
      <p:sp>
        <p:nvSpPr>
          <p:cNvPr id="5" name="Content Placeholder 4"/>
          <p:cNvSpPr>
            <a:spLocks noGrp="1"/>
          </p:cNvSpPr>
          <p:nvPr>
            <p:ph idx="1"/>
          </p:nvPr>
        </p:nvSpPr>
        <p:spPr/>
        <p:txBody>
          <a:bodyPr>
            <a:normAutofit/>
          </a:bodyPr>
          <a:lstStyle/>
          <a:p>
            <a:r>
              <a:rPr lang="en-US" dirty="0"/>
              <a:t>T(n) = T(n/3) + T(2n/3) + </a:t>
            </a:r>
            <a:r>
              <a:rPr lang="en-US" dirty="0" err="1"/>
              <a:t>cn</a:t>
            </a:r>
            <a:endParaRPr lang="en-US" dirty="0"/>
          </a:p>
          <a:p>
            <a:r>
              <a:rPr lang="en-US" dirty="0"/>
              <a:t>While solving this question, there are two recursions </a:t>
            </a:r>
            <a:r>
              <a:rPr lang="en-US" dirty="0" err="1"/>
              <a:t>i</a:t>
            </a:r>
            <a:r>
              <a:rPr lang="en-US" dirty="0"/>
              <a:t>-e T(n/3) and T(2n/3).  </a:t>
            </a:r>
          </a:p>
          <a:p>
            <a:endParaRPr lang="en-US" b="1" dirty="0"/>
          </a:p>
          <a:p>
            <a:r>
              <a:rPr lang="en-US" b="1" dirty="0"/>
              <a:t>which “</a:t>
            </a:r>
            <a:r>
              <a:rPr lang="en-US" b="1" dirty="0" err="1"/>
              <a:t>i</a:t>
            </a:r>
            <a:r>
              <a:rPr lang="en-US" b="1" dirty="0"/>
              <a:t>” should be taken for last level ?</a:t>
            </a:r>
          </a:p>
          <a:p>
            <a:r>
              <a:rPr lang="en-US" dirty="0"/>
              <a:t>There will be two “</a:t>
            </a:r>
            <a:r>
              <a:rPr lang="en-US" dirty="0" err="1"/>
              <a:t>i</a:t>
            </a:r>
            <a:r>
              <a:rPr lang="en-US" dirty="0"/>
              <a:t>” for last level ,one from each recursion.</a:t>
            </a:r>
          </a:p>
          <a:p>
            <a:r>
              <a:rPr lang="en-US" dirty="0"/>
              <a:t>Take that “</a:t>
            </a:r>
            <a:r>
              <a:rPr lang="en-US" dirty="0" err="1"/>
              <a:t>i</a:t>
            </a:r>
            <a:r>
              <a:rPr lang="en-US" dirty="0"/>
              <a:t>” which is largest. Because that “</a:t>
            </a:r>
            <a:r>
              <a:rPr lang="en-US" dirty="0" err="1"/>
              <a:t>i</a:t>
            </a:r>
            <a:r>
              <a:rPr lang="en-US" dirty="0"/>
              <a:t>” value will actually be maximum depth of tree</a:t>
            </a:r>
          </a:p>
          <a:p>
            <a:r>
              <a:rPr lang="en-US" dirty="0"/>
              <a:t>                                                                                                                                             </a:t>
            </a:r>
          </a:p>
          <a:p>
            <a:r>
              <a:rPr lang="en-US" dirty="0"/>
              <a:t>                                                                                                                                                 </a:t>
            </a:r>
          </a:p>
          <a:p>
            <a:endParaRPr lang="en-US" dirty="0"/>
          </a:p>
        </p:txBody>
      </p:sp>
    </p:spTree>
    <p:extLst>
      <p:ext uri="{BB962C8B-B14F-4D97-AF65-F5344CB8AC3E}">
        <p14:creationId xmlns:p14="http://schemas.microsoft.com/office/powerpoint/2010/main" val="3291350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 Method: Solving Recurrence</a:t>
            </a:r>
          </a:p>
        </p:txBody>
      </p:sp>
      <p:sp>
        <p:nvSpPr>
          <p:cNvPr id="3" name="Content Placeholder 2"/>
          <p:cNvSpPr>
            <a:spLocks noGrp="1"/>
          </p:cNvSpPr>
          <p:nvPr>
            <p:ph idx="1"/>
          </p:nvPr>
        </p:nvSpPr>
        <p:spPr/>
        <p:txBody>
          <a:bodyPr>
            <a:normAutofit/>
          </a:bodyPr>
          <a:lstStyle/>
          <a:p>
            <a:r>
              <a:rPr lang="en-US" u="sng" dirty="0"/>
              <a:t>Steps</a:t>
            </a:r>
            <a:r>
              <a:rPr lang="en-US" dirty="0"/>
              <a:t>:</a:t>
            </a:r>
          </a:p>
          <a:p>
            <a:pPr>
              <a:buFont typeface="Wingdings" panose="05000000000000000000" pitchFamily="2" charset="2"/>
              <a:buChar char="v"/>
            </a:pPr>
            <a:r>
              <a:rPr lang="en-US" dirty="0"/>
              <a:t>Make tree of values that are known (like cn^2 in first example) while expanding recurrence relations further to find more known values (like c(n/4)^2 and c(n/16)^2 in first example )</a:t>
            </a:r>
          </a:p>
          <a:p>
            <a:pPr>
              <a:buFont typeface="Wingdings" panose="05000000000000000000" pitchFamily="2" charset="2"/>
              <a:buChar char="v"/>
            </a:pPr>
            <a:r>
              <a:rPr lang="en-US" dirty="0"/>
              <a:t> Sum values at each individual level of tree</a:t>
            </a:r>
          </a:p>
          <a:p>
            <a:pPr>
              <a:buFont typeface="Wingdings" panose="05000000000000000000" pitchFamily="2" charset="2"/>
              <a:buChar char="v"/>
            </a:pPr>
            <a:r>
              <a:rPr lang="en-US" dirty="0"/>
              <a:t>Now you have got sum of values at first few levels of tree. Now find the common pattern.</a:t>
            </a:r>
          </a:p>
          <a:p>
            <a:pPr>
              <a:buFont typeface="Wingdings" panose="05000000000000000000" pitchFamily="2" charset="2"/>
              <a:buChar char="v"/>
            </a:pPr>
            <a:r>
              <a:rPr lang="en-US" dirty="0"/>
              <a:t>This common pattern will give you a general term that will give you sum of values at any level of tree (when you put particular level number of tree in that general equation).</a:t>
            </a:r>
          </a:p>
          <a:p>
            <a:pPr>
              <a:buFont typeface="Wingdings" panose="05000000000000000000" pitchFamily="2" charset="2"/>
              <a:buChar char="v"/>
            </a:pPr>
            <a:r>
              <a:rPr lang="en-US" dirty="0"/>
              <a:t>You need time complexity(total time) in the end so you need summation of all the values of tree at each level so you solve the sigma to find final time complexity.</a:t>
            </a:r>
          </a:p>
        </p:txBody>
      </p:sp>
    </p:spTree>
    <p:extLst>
      <p:ext uri="{BB962C8B-B14F-4D97-AF65-F5344CB8AC3E}">
        <p14:creationId xmlns:p14="http://schemas.microsoft.com/office/powerpoint/2010/main" val="1984572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Tree Method: Solving Recurrence</a:t>
            </a:r>
          </a:p>
        </p:txBody>
      </p:sp>
      <p:sp>
        <p:nvSpPr>
          <p:cNvPr id="3" name="Content Placeholder 2"/>
          <p:cNvSpPr>
            <a:spLocks noGrp="1"/>
          </p:cNvSpPr>
          <p:nvPr>
            <p:ph idx="1"/>
          </p:nvPr>
        </p:nvSpPr>
        <p:spPr/>
        <p:txBody>
          <a:bodyPr/>
          <a:lstStyle/>
          <a:p>
            <a:r>
              <a:rPr lang="en-US" dirty="0"/>
              <a:t>Watch these videos for understanding of “Recurrence Tree”:</a:t>
            </a:r>
          </a:p>
          <a:p>
            <a:endParaRPr lang="en-US" dirty="0"/>
          </a:p>
          <a:p>
            <a:endParaRPr lang="en-US" dirty="0"/>
          </a:p>
          <a:p>
            <a:r>
              <a:rPr lang="en-US" dirty="0">
                <a:hlinkClick r:id="rId2"/>
              </a:rPr>
              <a:t>https://www.youtube.com/watch?v=OXjKlxnq6C0</a:t>
            </a:r>
            <a:endParaRPr lang="en-US" dirty="0"/>
          </a:p>
          <a:p>
            <a:pPr marL="0" indent="0">
              <a:buNone/>
            </a:pPr>
            <a:endParaRPr lang="en-US" dirty="0"/>
          </a:p>
          <a:p>
            <a:r>
              <a:rPr lang="en-US" dirty="0">
                <a:hlinkClick r:id="rId3"/>
              </a:rPr>
              <a:t>https://www.youtube.com/watch?v=sLNPd_nPGIc</a:t>
            </a:r>
            <a:endParaRPr lang="en-US" dirty="0"/>
          </a:p>
          <a:p>
            <a:pPr marL="0" indent="0">
              <a:buNone/>
            </a:pPr>
            <a:endParaRPr lang="en-US" dirty="0"/>
          </a:p>
          <a:p>
            <a:r>
              <a:rPr lang="en-US" dirty="0">
                <a:hlinkClick r:id="rId4"/>
              </a:rPr>
              <a:t>https://www.youtube.com/watch?v=CsGg_50dj8A&amp;t=457s</a:t>
            </a:r>
            <a:endParaRPr lang="en-US" dirty="0"/>
          </a:p>
          <a:p>
            <a:endParaRPr lang="en-US" dirty="0"/>
          </a:p>
        </p:txBody>
      </p:sp>
    </p:spTree>
    <p:extLst>
      <p:ext uri="{BB962C8B-B14F-4D97-AF65-F5344CB8AC3E}">
        <p14:creationId xmlns:p14="http://schemas.microsoft.com/office/powerpoint/2010/main" val="5098164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6252</TotalTime>
  <Words>399</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Calibri Light</vt:lpstr>
      <vt:lpstr>Wingdings</vt:lpstr>
      <vt:lpstr>Retrospect</vt:lpstr>
      <vt:lpstr>CS2009 Design and Analysis of Algorithms</vt:lpstr>
      <vt:lpstr>Recursion Tree Method: Solving Recurrence</vt:lpstr>
      <vt:lpstr>Recursion Tree Method: Solving Recurrence</vt:lpstr>
      <vt:lpstr>Recursion Tree Method: Solving Recurrence</vt:lpstr>
      <vt:lpstr>Recursion Tree Method: Solving Recurrence</vt:lpstr>
      <vt:lpstr>Recursion Tree Method: Solving Recurrence</vt:lpstr>
      <vt:lpstr>Recursion Tree Method: Solving Recurrence</vt:lpstr>
      <vt:lpstr>Recursion Tree Method: Solving Recurrence</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anaum hamid</cp:lastModifiedBy>
  <cp:revision>326</cp:revision>
  <dcterms:created xsi:type="dcterms:W3CDTF">2020-08-30T07:35:06Z</dcterms:created>
  <dcterms:modified xsi:type="dcterms:W3CDTF">2022-09-19T06:27:29Z</dcterms:modified>
</cp:coreProperties>
</file>