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sldIdLst>
    <p:sldId id="274"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4660"/>
  </p:normalViewPr>
  <p:slideViewPr>
    <p:cSldViewPr snapToGrid="0">
      <p:cViewPr varScale="1">
        <p:scale>
          <a:sx n="114" d="100"/>
          <a:sy n="114" d="100"/>
        </p:scale>
        <p:origin x="36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49A9DC8-FAA6-410A-8D6B-5DF5151A3F98}" type="datetimeFigureOut">
              <a:rPr lang="en-US" smtClean="0"/>
              <a:t>10/3/2022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48EAAA-9282-46E4-9CC9-CA7AEE96ED5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7017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9A9DC8-FAA6-410A-8D6B-5DF5151A3F98}" type="datetimeFigureOut">
              <a:rPr lang="en-US" smtClean="0"/>
              <a:t>10/3/2022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48EAAA-9282-46E4-9CC9-CA7AEE96ED5E}" type="slidenum">
              <a:rPr lang="en-US" smtClean="0"/>
              <a:t>‹#›</a:t>
            </a:fld>
            <a:endParaRPr lang="en-US"/>
          </a:p>
        </p:txBody>
      </p:sp>
    </p:spTree>
    <p:extLst>
      <p:ext uri="{BB962C8B-B14F-4D97-AF65-F5344CB8AC3E}">
        <p14:creationId xmlns:p14="http://schemas.microsoft.com/office/powerpoint/2010/main" val="797285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9A9DC8-FAA6-410A-8D6B-5DF5151A3F98}" type="datetimeFigureOut">
              <a:rPr lang="en-US" smtClean="0"/>
              <a:t>10/3/2022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48EAAA-9282-46E4-9CC9-CA7AEE96ED5E}" type="slidenum">
              <a:rPr lang="en-US" smtClean="0"/>
              <a:t>‹#›</a:t>
            </a:fld>
            <a:endParaRPr lang="en-US"/>
          </a:p>
        </p:txBody>
      </p:sp>
    </p:spTree>
    <p:extLst>
      <p:ext uri="{BB962C8B-B14F-4D97-AF65-F5344CB8AC3E}">
        <p14:creationId xmlns:p14="http://schemas.microsoft.com/office/powerpoint/2010/main" val="175160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49A9DC8-FAA6-410A-8D6B-5DF5151A3F98}" type="datetimeFigureOut">
              <a:rPr lang="en-US" smtClean="0"/>
              <a:t>10/3/2022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48EAAA-9282-46E4-9CC9-CA7AEE96ED5E}" type="slidenum">
              <a:rPr lang="en-US" smtClean="0"/>
              <a:t>‹#›</a:t>
            </a:fld>
            <a:endParaRPr lang="en-US"/>
          </a:p>
        </p:txBody>
      </p:sp>
    </p:spTree>
    <p:extLst>
      <p:ext uri="{BB962C8B-B14F-4D97-AF65-F5344CB8AC3E}">
        <p14:creationId xmlns:p14="http://schemas.microsoft.com/office/powerpoint/2010/main" val="34073011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49A9DC8-FAA6-410A-8D6B-5DF5151A3F98}" type="datetimeFigureOut">
              <a:rPr lang="en-US" smtClean="0"/>
              <a:t>10/3/2022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948EAAA-9282-46E4-9CC9-CA7AEE96ED5E}"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788223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49A9DC8-FAA6-410A-8D6B-5DF5151A3F98}" type="datetimeFigureOut">
              <a:rPr lang="en-US" smtClean="0"/>
              <a:t>10/3/2022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48EAAA-9282-46E4-9CC9-CA7AEE96ED5E}" type="slidenum">
              <a:rPr lang="en-US" smtClean="0"/>
              <a:t>‹#›</a:t>
            </a:fld>
            <a:endParaRPr lang="en-US"/>
          </a:p>
        </p:txBody>
      </p:sp>
    </p:spTree>
    <p:extLst>
      <p:ext uri="{BB962C8B-B14F-4D97-AF65-F5344CB8AC3E}">
        <p14:creationId xmlns:p14="http://schemas.microsoft.com/office/powerpoint/2010/main" val="31375128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49A9DC8-FAA6-410A-8D6B-5DF5151A3F98}" type="datetimeFigureOut">
              <a:rPr lang="en-US" smtClean="0"/>
              <a:t>10/3/2022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948EAAA-9282-46E4-9CC9-CA7AEE96ED5E}" type="slidenum">
              <a:rPr lang="en-US" smtClean="0"/>
              <a:t>‹#›</a:t>
            </a:fld>
            <a:endParaRPr lang="en-US"/>
          </a:p>
        </p:txBody>
      </p:sp>
    </p:spTree>
    <p:extLst>
      <p:ext uri="{BB962C8B-B14F-4D97-AF65-F5344CB8AC3E}">
        <p14:creationId xmlns:p14="http://schemas.microsoft.com/office/powerpoint/2010/main" val="21962122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49A9DC8-FAA6-410A-8D6B-5DF5151A3F98}" type="datetimeFigureOut">
              <a:rPr lang="en-US" smtClean="0"/>
              <a:t>10/3/2022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948EAAA-9282-46E4-9CC9-CA7AEE96ED5E}" type="slidenum">
              <a:rPr lang="en-US" smtClean="0"/>
              <a:t>‹#›</a:t>
            </a:fld>
            <a:endParaRPr lang="en-US"/>
          </a:p>
        </p:txBody>
      </p:sp>
    </p:spTree>
    <p:extLst>
      <p:ext uri="{BB962C8B-B14F-4D97-AF65-F5344CB8AC3E}">
        <p14:creationId xmlns:p14="http://schemas.microsoft.com/office/powerpoint/2010/main" val="35362623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49A9DC8-FAA6-410A-8D6B-5DF5151A3F98}" type="datetimeFigureOut">
              <a:rPr lang="en-US" smtClean="0"/>
              <a:t>10/3/2022</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8948EAAA-9282-46E4-9CC9-CA7AEE96ED5E}" type="slidenum">
              <a:rPr lang="en-US" smtClean="0"/>
              <a:t>‹#›</a:t>
            </a:fld>
            <a:endParaRPr lang="en-US"/>
          </a:p>
        </p:txBody>
      </p:sp>
    </p:spTree>
    <p:extLst>
      <p:ext uri="{BB962C8B-B14F-4D97-AF65-F5344CB8AC3E}">
        <p14:creationId xmlns:p14="http://schemas.microsoft.com/office/powerpoint/2010/main" val="780751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449A9DC8-FAA6-410A-8D6B-5DF5151A3F98}" type="datetimeFigureOut">
              <a:rPr lang="en-US" smtClean="0"/>
              <a:t>10/3/2022</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948EAAA-9282-46E4-9CC9-CA7AEE96ED5E}" type="slidenum">
              <a:rPr lang="en-US" smtClean="0"/>
              <a:t>‹#›</a:t>
            </a:fld>
            <a:endParaRPr lang="en-US"/>
          </a:p>
        </p:txBody>
      </p:sp>
    </p:spTree>
    <p:extLst>
      <p:ext uri="{BB962C8B-B14F-4D97-AF65-F5344CB8AC3E}">
        <p14:creationId xmlns:p14="http://schemas.microsoft.com/office/powerpoint/2010/main" val="2636876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49A9DC8-FAA6-410A-8D6B-5DF5151A3F98}" type="datetimeFigureOut">
              <a:rPr lang="en-US" smtClean="0"/>
              <a:t>10/3/2022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948EAAA-9282-46E4-9CC9-CA7AEE96ED5E}" type="slidenum">
              <a:rPr lang="en-US" smtClean="0"/>
              <a:t>‹#›</a:t>
            </a:fld>
            <a:endParaRPr lang="en-US"/>
          </a:p>
        </p:txBody>
      </p:sp>
    </p:spTree>
    <p:extLst>
      <p:ext uri="{BB962C8B-B14F-4D97-AF65-F5344CB8AC3E}">
        <p14:creationId xmlns:p14="http://schemas.microsoft.com/office/powerpoint/2010/main" val="2612677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449A9DC8-FAA6-410A-8D6B-5DF5151A3F98}" type="datetimeFigureOut">
              <a:rPr lang="en-US" smtClean="0"/>
              <a:t>10/3/2022</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948EAAA-9282-46E4-9CC9-CA7AEE96ED5E}"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4893248"/>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89824" y="1734712"/>
            <a:ext cx="9144000" cy="1945190"/>
          </a:xfrm>
        </p:spPr>
        <p:txBody>
          <a:bodyPr>
            <a:normAutofit/>
          </a:bodyPr>
          <a:lstStyle/>
          <a:p>
            <a:pPr algn="ctr"/>
            <a:r>
              <a:rPr lang="en-US" sz="4900" b="1" i="1" dirty="0"/>
              <a:t>CS2009</a:t>
            </a:r>
            <a:br>
              <a:rPr lang="en-US" sz="4900" b="1" i="1" dirty="0"/>
            </a:br>
            <a:r>
              <a:rPr lang="en-US" sz="4900" b="1" i="1" dirty="0"/>
              <a:t>Design and Analysis of Algorithms</a:t>
            </a:r>
          </a:p>
        </p:txBody>
      </p:sp>
      <p:sp>
        <p:nvSpPr>
          <p:cNvPr id="3" name="Subtitle 2"/>
          <p:cNvSpPr>
            <a:spLocks noGrp="1"/>
          </p:cNvSpPr>
          <p:nvPr>
            <p:ph type="subTitle" idx="1"/>
          </p:nvPr>
        </p:nvSpPr>
        <p:spPr>
          <a:xfrm>
            <a:off x="1111202" y="4537152"/>
            <a:ext cx="10058400" cy="1143000"/>
          </a:xfrm>
        </p:spPr>
        <p:txBody>
          <a:bodyPr>
            <a:normAutofit/>
          </a:bodyPr>
          <a:lstStyle/>
          <a:p>
            <a:r>
              <a:rPr lang="en-US" dirty="0"/>
              <a:t>Binary Search Algorithm					</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1593" y="305962"/>
            <a:ext cx="5715000" cy="1428750"/>
          </a:xfrm>
          <a:prstGeom prst="rect">
            <a:avLst/>
          </a:prstGeom>
        </p:spPr>
      </p:pic>
    </p:spTree>
    <p:extLst>
      <p:ext uri="{BB962C8B-B14F-4D97-AF65-F5344CB8AC3E}">
        <p14:creationId xmlns:p14="http://schemas.microsoft.com/office/powerpoint/2010/main" val="30999533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Search Algorithm</a:t>
            </a:r>
          </a:p>
        </p:txBody>
      </p:sp>
      <p:sp>
        <p:nvSpPr>
          <p:cNvPr id="3" name="Content Placeholder 2"/>
          <p:cNvSpPr>
            <a:spLocks noGrp="1"/>
          </p:cNvSpPr>
          <p:nvPr>
            <p:ph idx="1"/>
          </p:nvPr>
        </p:nvSpPr>
        <p:spPr/>
        <p:txBody>
          <a:bodyPr>
            <a:normAutofit lnSpcReduction="10000"/>
          </a:bodyPr>
          <a:lstStyle/>
          <a:p>
            <a:r>
              <a:rPr lang="en-US" dirty="0"/>
              <a:t>Given a sorted array of integers and a target value, find out if target exists in the array or not</a:t>
            </a:r>
          </a:p>
          <a:p>
            <a:pPr marL="0" indent="0">
              <a:buNone/>
            </a:pPr>
            <a:endParaRPr lang="en-US" dirty="0"/>
          </a:p>
          <a:p>
            <a:r>
              <a:rPr lang="en-US" dirty="0">
                <a:solidFill>
                  <a:schemeClr val="accent1"/>
                </a:solidFill>
              </a:rPr>
              <a:t>Input</a:t>
            </a:r>
            <a:r>
              <a:rPr lang="en-US" dirty="0"/>
              <a:t>: </a:t>
            </a:r>
            <a:r>
              <a:rPr lang="en-US" dirty="0" err="1"/>
              <a:t>arr</a:t>
            </a:r>
            <a:r>
              <a:rPr lang="en-US" dirty="0"/>
              <a:t>[] = {3,4,6,7}, target = 4</a:t>
            </a:r>
          </a:p>
          <a:p>
            <a:pPr marL="0" indent="0">
              <a:buNone/>
            </a:pPr>
            <a:endParaRPr lang="en-US" dirty="0"/>
          </a:p>
          <a:p>
            <a:r>
              <a:rPr lang="en-US" dirty="0">
                <a:solidFill>
                  <a:schemeClr val="accent1"/>
                </a:solidFill>
              </a:rPr>
              <a:t>Output:</a:t>
            </a:r>
            <a:r>
              <a:rPr lang="en-US" dirty="0"/>
              <a:t> Target is in index 2  (if index starts from 1)</a:t>
            </a:r>
          </a:p>
          <a:p>
            <a:pPr marL="0" indent="0">
              <a:buNone/>
            </a:pPr>
            <a:endParaRPr lang="en-US" dirty="0"/>
          </a:p>
          <a:p>
            <a:r>
              <a:rPr lang="en-US" dirty="0">
                <a:solidFill>
                  <a:schemeClr val="accent1"/>
                </a:solidFill>
              </a:rPr>
              <a:t>Trivial/Simple Solution:</a:t>
            </a:r>
            <a:r>
              <a:rPr lang="en-US" dirty="0"/>
              <a:t> Simple solution is “Linear Search” which will check every element of array to find the required element and hence O(n) complexity. But “Binary search algorithm” does it in Log(n) time by recursively breaking it.</a:t>
            </a:r>
          </a:p>
          <a:p>
            <a:r>
              <a:rPr lang="en-US" dirty="0"/>
              <a:t>Binary search </a:t>
            </a:r>
            <a:r>
              <a:rPr lang="en-US" b="1" dirty="0"/>
              <a:t>precondition </a:t>
            </a:r>
            <a:r>
              <a:rPr lang="en-US" dirty="0"/>
              <a:t>is array should be sorted</a:t>
            </a:r>
          </a:p>
        </p:txBody>
      </p:sp>
    </p:spTree>
    <p:extLst>
      <p:ext uri="{BB962C8B-B14F-4D97-AF65-F5344CB8AC3E}">
        <p14:creationId xmlns:p14="http://schemas.microsoft.com/office/powerpoint/2010/main" val="2602348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Search Algorithm</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05813" y="1817648"/>
            <a:ext cx="6873612" cy="4482789"/>
          </a:xfrm>
          <a:prstGeom prst="rect">
            <a:avLst/>
          </a:prstGeom>
        </p:spPr>
      </p:pic>
      <p:pic>
        <p:nvPicPr>
          <p:cNvPr id="5" name="Picture 4"/>
          <p:cNvPicPr>
            <a:picLocks noChangeAspect="1"/>
          </p:cNvPicPr>
          <p:nvPr/>
        </p:nvPicPr>
        <p:blipFill>
          <a:blip r:embed="rId3"/>
          <a:stretch>
            <a:fillRect/>
          </a:stretch>
        </p:blipFill>
        <p:spPr>
          <a:xfrm>
            <a:off x="1097280" y="1996069"/>
            <a:ext cx="2667650" cy="1283040"/>
          </a:xfrm>
          <a:prstGeom prst="rect">
            <a:avLst/>
          </a:prstGeom>
        </p:spPr>
      </p:pic>
      <p:pic>
        <p:nvPicPr>
          <p:cNvPr id="6" name="Picture 5"/>
          <p:cNvPicPr>
            <a:picLocks noChangeAspect="1"/>
          </p:cNvPicPr>
          <p:nvPr/>
        </p:nvPicPr>
        <p:blipFill>
          <a:blip r:embed="rId4"/>
          <a:stretch>
            <a:fillRect/>
          </a:stretch>
        </p:blipFill>
        <p:spPr>
          <a:xfrm>
            <a:off x="1275769" y="3279109"/>
            <a:ext cx="1076325" cy="495300"/>
          </a:xfrm>
          <a:prstGeom prst="rect">
            <a:avLst/>
          </a:prstGeom>
        </p:spPr>
      </p:pic>
      <p:sp>
        <p:nvSpPr>
          <p:cNvPr id="7" name="Rectangle 6"/>
          <p:cNvSpPr/>
          <p:nvPr/>
        </p:nvSpPr>
        <p:spPr>
          <a:xfrm>
            <a:off x="1180529" y="3885528"/>
            <a:ext cx="4004686" cy="1477328"/>
          </a:xfrm>
          <a:prstGeom prst="rect">
            <a:avLst/>
          </a:prstGeom>
        </p:spPr>
        <p:txBody>
          <a:bodyPr wrap="none">
            <a:spAutoFit/>
          </a:bodyPr>
          <a:lstStyle/>
          <a:p>
            <a:r>
              <a:rPr lang="en-US" dirty="0"/>
              <a:t>Sometimes considered as divide</a:t>
            </a:r>
          </a:p>
          <a:p>
            <a:r>
              <a:rPr lang="en-US" dirty="0"/>
              <a:t> and conquer algorithm</a:t>
            </a:r>
          </a:p>
          <a:p>
            <a:endParaRPr lang="en-US" dirty="0"/>
          </a:p>
          <a:p>
            <a:r>
              <a:rPr lang="en-US" dirty="0"/>
              <a:t>Best case time would be O(1) when </a:t>
            </a:r>
          </a:p>
          <a:p>
            <a:r>
              <a:rPr lang="en-US" dirty="0"/>
              <a:t>element to be found is present in middle</a:t>
            </a:r>
          </a:p>
        </p:txBody>
      </p:sp>
    </p:spTree>
    <p:extLst>
      <p:ext uri="{BB962C8B-B14F-4D97-AF65-F5344CB8AC3E}">
        <p14:creationId xmlns:p14="http://schemas.microsoft.com/office/powerpoint/2010/main" val="2834181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Search Algorithm</a:t>
            </a:r>
          </a:p>
        </p:txBody>
      </p:sp>
      <p:pic>
        <p:nvPicPr>
          <p:cNvPr id="4" name="Picture 2" descr="Image title">
            <a:extLst>
              <a:ext uri="{FF2B5EF4-FFF2-40B4-BE49-F238E27FC236}">
                <a16:creationId xmlns:a16="http://schemas.microsoft.com/office/drawing/2014/main" id="{5318C3C8-EB93-481B-B8FC-512CCBE6D110}"/>
              </a:ext>
            </a:extLst>
          </p:cNvPr>
          <p:cNvPicPr>
            <a:picLocks noGrp="1" noChangeAspect="1" noChangeArrowheads="1"/>
          </p:cNvPicPr>
          <p:nvPr>
            <p:ph idx="1"/>
          </p:nvPr>
        </p:nvPicPr>
        <p:blipFill>
          <a:blip r:embed="rId2" cstate="print">
            <a:extLst>
              <a:ext uri="{28A0092B-C50C-407E-A947-70E740481C1C}">
                <a14:useLocalDpi xmlns:a14="http://schemas.microsoft.com/office/drawing/2010/main" val="0"/>
              </a:ext>
            </a:extLst>
          </a:blip>
          <a:srcRect/>
          <a:stretch>
            <a:fillRect/>
          </a:stretch>
        </p:blipFill>
        <p:spPr bwMode="auto">
          <a:xfrm>
            <a:off x="2994417" y="1890868"/>
            <a:ext cx="6264126" cy="40227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14757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Search Algorithm</a:t>
            </a:r>
          </a:p>
        </p:txBody>
      </p:sp>
      <p:sp>
        <p:nvSpPr>
          <p:cNvPr id="3" name="Content Placeholder 2"/>
          <p:cNvSpPr>
            <a:spLocks noGrp="1"/>
          </p:cNvSpPr>
          <p:nvPr>
            <p:ph idx="1"/>
          </p:nvPr>
        </p:nvSpPr>
        <p:spPr/>
        <p:txBody>
          <a:bodyPr/>
          <a:lstStyle/>
          <a:p>
            <a:r>
              <a:rPr lang="en-US" b="1" u="sng" dirty="0"/>
              <a:t>Loop invariant of Binary Search </a:t>
            </a:r>
            <a:r>
              <a:rPr lang="en-US" b="1" dirty="0"/>
              <a:t>:</a:t>
            </a:r>
          </a:p>
          <a:p>
            <a:endParaRPr lang="en-US" b="1" dirty="0"/>
          </a:p>
          <a:p>
            <a:endParaRPr lang="en-US" b="1" dirty="0"/>
          </a:p>
          <a:p>
            <a:endParaRPr lang="en-US" b="1" dirty="0"/>
          </a:p>
          <a:p>
            <a:endParaRPr lang="en-US" b="1" dirty="0"/>
          </a:p>
          <a:p>
            <a:endParaRPr lang="en-US" b="1" dirty="0"/>
          </a:p>
          <a:p>
            <a:r>
              <a:rPr lang="en-US" dirty="0"/>
              <a:t>Here l = lo = index of left most element</a:t>
            </a:r>
          </a:p>
          <a:p>
            <a:r>
              <a:rPr lang="en-US" dirty="0"/>
              <a:t>Here r= hi = index of right most element</a:t>
            </a:r>
          </a:p>
          <a:p>
            <a:endParaRPr lang="en-US" b="1" dirty="0"/>
          </a:p>
          <a:p>
            <a:endParaRPr lang="en-US" dirty="0"/>
          </a:p>
          <a:p>
            <a:endParaRPr lang="en-US" dirty="0"/>
          </a:p>
          <a:p>
            <a:endParaRPr lang="en-US" dirty="0"/>
          </a:p>
        </p:txBody>
      </p:sp>
      <p:pic>
        <p:nvPicPr>
          <p:cNvPr id="6" name="Picture 5"/>
          <p:cNvPicPr>
            <a:picLocks noChangeAspect="1"/>
          </p:cNvPicPr>
          <p:nvPr/>
        </p:nvPicPr>
        <p:blipFill>
          <a:blip r:embed="rId2"/>
          <a:stretch>
            <a:fillRect/>
          </a:stretch>
        </p:blipFill>
        <p:spPr>
          <a:xfrm>
            <a:off x="996919" y="2236051"/>
            <a:ext cx="4905375" cy="1962150"/>
          </a:xfrm>
          <a:prstGeom prst="rect">
            <a:avLst/>
          </a:prstGeom>
        </p:spPr>
      </p:pic>
    </p:spTree>
    <p:extLst>
      <p:ext uri="{BB962C8B-B14F-4D97-AF65-F5344CB8AC3E}">
        <p14:creationId xmlns:p14="http://schemas.microsoft.com/office/powerpoint/2010/main" val="14318033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Search Algorithm</a:t>
            </a:r>
          </a:p>
        </p:txBody>
      </p:sp>
      <p:pic>
        <p:nvPicPr>
          <p:cNvPr id="4" name="Content Placeholder 3"/>
          <p:cNvPicPr>
            <a:picLocks noGrp="1" noChangeAspect="1"/>
          </p:cNvPicPr>
          <p:nvPr>
            <p:ph idx="1"/>
          </p:nvPr>
        </p:nvPicPr>
        <p:blipFill>
          <a:blip r:embed="rId2"/>
          <a:stretch>
            <a:fillRect/>
          </a:stretch>
        </p:blipFill>
        <p:spPr>
          <a:xfrm>
            <a:off x="1208358" y="1959363"/>
            <a:ext cx="9077325" cy="3105150"/>
          </a:xfrm>
          <a:prstGeom prst="rect">
            <a:avLst/>
          </a:prstGeom>
        </p:spPr>
      </p:pic>
    </p:spTree>
    <p:extLst>
      <p:ext uri="{BB962C8B-B14F-4D97-AF65-F5344CB8AC3E}">
        <p14:creationId xmlns:p14="http://schemas.microsoft.com/office/powerpoint/2010/main" val="23113833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Search Algorithm</a:t>
            </a:r>
          </a:p>
        </p:txBody>
      </p:sp>
      <p:sp>
        <p:nvSpPr>
          <p:cNvPr id="5" name="Content Placeholder 4"/>
          <p:cNvSpPr>
            <a:spLocks noGrp="1"/>
          </p:cNvSpPr>
          <p:nvPr>
            <p:ph idx="1"/>
          </p:nvPr>
        </p:nvSpPr>
        <p:spPr/>
        <p:txBody>
          <a:bodyPr/>
          <a:lstStyle/>
          <a:p>
            <a:r>
              <a:rPr lang="en-US" b="1" dirty="0"/>
              <a:t>Maintenance :</a:t>
            </a:r>
          </a:p>
          <a:p>
            <a:endParaRPr lang="en-US" dirty="0"/>
          </a:p>
          <a:p>
            <a:r>
              <a:rPr lang="en-US" dirty="0"/>
              <a:t>1. Array order is never changed so first point holds. It is sorted.</a:t>
            </a:r>
          </a:p>
          <a:p>
            <a:endParaRPr lang="en-US" dirty="0"/>
          </a:p>
          <a:p>
            <a:r>
              <a:rPr lang="en-US" dirty="0"/>
              <a:t>2 &amp; 3.  Think it yourself. Try to convince that there could be three possibilities. Number belongs to mid element index or in the left part or in the right part. But where ever it is, l&lt;=r will hold. And number will belong to any of the three parts which means that x belongs to array[l….r]</a:t>
            </a:r>
          </a:p>
        </p:txBody>
      </p:sp>
    </p:spTree>
    <p:extLst>
      <p:ext uri="{BB962C8B-B14F-4D97-AF65-F5344CB8AC3E}">
        <p14:creationId xmlns:p14="http://schemas.microsoft.com/office/powerpoint/2010/main" val="9860656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Binary Search Algorithm</a:t>
            </a:r>
          </a:p>
        </p:txBody>
      </p:sp>
      <p:sp>
        <p:nvSpPr>
          <p:cNvPr id="5" name="Content Placeholder 4"/>
          <p:cNvSpPr>
            <a:spLocks noGrp="1"/>
          </p:cNvSpPr>
          <p:nvPr>
            <p:ph idx="1"/>
          </p:nvPr>
        </p:nvSpPr>
        <p:spPr/>
        <p:txBody>
          <a:bodyPr/>
          <a:lstStyle/>
          <a:p>
            <a:r>
              <a:rPr lang="en-US" b="1" dirty="0"/>
              <a:t>Termination :</a:t>
            </a:r>
          </a:p>
          <a:p>
            <a:r>
              <a:rPr lang="en-US" dirty="0"/>
              <a:t>Think it yourself. Assuming the loop invariant holds at the start of each iteration, show that some quantity (index) strictly decreases, and that it cannot decrease indefinitely without making the loop invariant false</a:t>
            </a:r>
            <a:r>
              <a:rPr lang="en-US"/>
              <a:t>. </a:t>
            </a:r>
            <a:endParaRPr lang="en-US" b="1" dirty="0"/>
          </a:p>
          <a:p>
            <a:endParaRPr lang="en-US" b="1" dirty="0"/>
          </a:p>
        </p:txBody>
      </p:sp>
      <p:pic>
        <p:nvPicPr>
          <p:cNvPr id="7" name="Picture 6"/>
          <p:cNvPicPr>
            <a:picLocks noChangeAspect="1"/>
          </p:cNvPicPr>
          <p:nvPr/>
        </p:nvPicPr>
        <p:blipFill>
          <a:blip r:embed="rId2"/>
          <a:stretch>
            <a:fillRect/>
          </a:stretch>
        </p:blipFill>
        <p:spPr>
          <a:xfrm>
            <a:off x="1097280" y="4516941"/>
            <a:ext cx="8915400" cy="857250"/>
          </a:xfrm>
          <a:prstGeom prst="rect">
            <a:avLst/>
          </a:prstGeom>
        </p:spPr>
      </p:pic>
    </p:spTree>
    <p:extLst>
      <p:ext uri="{BB962C8B-B14F-4D97-AF65-F5344CB8AC3E}">
        <p14:creationId xmlns:p14="http://schemas.microsoft.com/office/powerpoint/2010/main" val="318213275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50</TotalTime>
  <Words>321</Words>
  <Application>Microsoft Office PowerPoint</Application>
  <PresentationFormat>Widescreen</PresentationFormat>
  <Paragraphs>39</Paragraphs>
  <Slides>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Calibri</vt:lpstr>
      <vt:lpstr>Calibri Light</vt:lpstr>
      <vt:lpstr>Retrospect</vt:lpstr>
      <vt:lpstr>CS2009 Design and Analysis of Algorithms</vt:lpstr>
      <vt:lpstr>Binary Search Algorithm</vt:lpstr>
      <vt:lpstr>Binary Search Algorithm</vt:lpstr>
      <vt:lpstr>Binary Search Algorithm</vt:lpstr>
      <vt:lpstr>Binary Search Algorithm</vt:lpstr>
      <vt:lpstr>Binary Search Algorithm</vt:lpstr>
      <vt:lpstr>Binary Search Algorithm</vt:lpstr>
      <vt:lpstr>Binary Search Algorithm</vt:lpstr>
    </vt:vector>
  </TitlesOfParts>
  <Company>rg-adguard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CS302 Design and Analysis of Algorithms</dc:title>
  <dc:creator>sohail afzal</dc:creator>
  <cp:lastModifiedBy>anaum hamid</cp:lastModifiedBy>
  <cp:revision>10</cp:revision>
  <dcterms:created xsi:type="dcterms:W3CDTF">2020-10-03T08:35:57Z</dcterms:created>
  <dcterms:modified xsi:type="dcterms:W3CDTF">2022-10-03T03:20:03Z</dcterms:modified>
</cp:coreProperties>
</file>